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8" r:id="rId2"/>
    <p:sldMasterId id="2147483716" r:id="rId3"/>
    <p:sldMasterId id="2147483780" r:id="rId4"/>
    <p:sldMasterId id="2147483788" r:id="rId5"/>
    <p:sldMasterId id="2147483791" r:id="rId6"/>
    <p:sldMasterId id="2147483796" r:id="rId7"/>
    <p:sldMasterId id="2147483813" r:id="rId8"/>
  </p:sldMasterIdLst>
  <p:notesMasterIdLst>
    <p:notesMasterId r:id="rId95"/>
  </p:notesMasterIdLst>
  <p:handoutMasterIdLst>
    <p:handoutMasterId r:id="rId96"/>
  </p:handoutMasterIdLst>
  <p:sldIdLst>
    <p:sldId id="437" r:id="rId9"/>
    <p:sldId id="438" r:id="rId10"/>
    <p:sldId id="534" r:id="rId11"/>
    <p:sldId id="441" r:id="rId12"/>
    <p:sldId id="442" r:id="rId13"/>
    <p:sldId id="443" r:id="rId14"/>
    <p:sldId id="528" r:id="rId15"/>
    <p:sldId id="529" r:id="rId16"/>
    <p:sldId id="530" r:id="rId17"/>
    <p:sldId id="531" r:id="rId18"/>
    <p:sldId id="532" r:id="rId19"/>
    <p:sldId id="533" r:id="rId20"/>
    <p:sldId id="585" r:id="rId21"/>
    <p:sldId id="586" r:id="rId22"/>
    <p:sldId id="587" r:id="rId23"/>
    <p:sldId id="411" r:id="rId24"/>
    <p:sldId id="535" r:id="rId25"/>
    <p:sldId id="468" r:id="rId26"/>
    <p:sldId id="359" r:id="rId27"/>
    <p:sldId id="360" r:id="rId28"/>
    <p:sldId id="393" r:id="rId29"/>
    <p:sldId id="560" r:id="rId30"/>
    <p:sldId id="561" r:id="rId31"/>
    <p:sldId id="562" r:id="rId32"/>
    <p:sldId id="563" r:id="rId33"/>
    <p:sldId id="564" r:id="rId34"/>
    <p:sldId id="565" r:id="rId35"/>
    <p:sldId id="566" r:id="rId36"/>
    <p:sldId id="567" r:id="rId37"/>
    <p:sldId id="568" r:id="rId38"/>
    <p:sldId id="569" r:id="rId39"/>
    <p:sldId id="570" r:id="rId40"/>
    <p:sldId id="571" r:id="rId41"/>
    <p:sldId id="588" r:id="rId42"/>
    <p:sldId id="589" r:id="rId43"/>
    <p:sldId id="590" r:id="rId44"/>
    <p:sldId id="591" r:id="rId45"/>
    <p:sldId id="592" r:id="rId46"/>
    <p:sldId id="593" r:id="rId47"/>
    <p:sldId id="594" r:id="rId48"/>
    <p:sldId id="595" r:id="rId49"/>
    <p:sldId id="604" r:id="rId50"/>
    <p:sldId id="600" r:id="rId51"/>
    <p:sldId id="596" r:id="rId52"/>
    <p:sldId id="597" r:id="rId53"/>
    <p:sldId id="598" r:id="rId54"/>
    <p:sldId id="601" r:id="rId55"/>
    <p:sldId id="599" r:id="rId56"/>
    <p:sldId id="602" r:id="rId57"/>
    <p:sldId id="605" r:id="rId58"/>
    <p:sldId id="606" r:id="rId59"/>
    <p:sldId id="603" r:id="rId60"/>
    <p:sldId id="659" r:id="rId61"/>
    <p:sldId id="660" r:id="rId62"/>
    <p:sldId id="661" r:id="rId63"/>
    <p:sldId id="662" r:id="rId64"/>
    <p:sldId id="663" r:id="rId65"/>
    <p:sldId id="664" r:id="rId66"/>
    <p:sldId id="665" r:id="rId67"/>
    <p:sldId id="666" r:id="rId68"/>
    <p:sldId id="667" r:id="rId69"/>
    <p:sldId id="668" r:id="rId70"/>
    <p:sldId id="669" r:id="rId71"/>
    <p:sldId id="670" r:id="rId72"/>
    <p:sldId id="671" r:id="rId73"/>
    <p:sldId id="648" r:id="rId74"/>
    <p:sldId id="649" r:id="rId75"/>
    <p:sldId id="650" r:id="rId76"/>
    <p:sldId id="651" r:id="rId77"/>
    <p:sldId id="652" r:id="rId78"/>
    <p:sldId id="653" r:id="rId79"/>
    <p:sldId id="654" r:id="rId80"/>
    <p:sldId id="655" r:id="rId81"/>
    <p:sldId id="656" r:id="rId82"/>
    <p:sldId id="657" r:id="rId83"/>
    <p:sldId id="658" r:id="rId84"/>
    <p:sldId id="640" r:id="rId85"/>
    <p:sldId id="641" r:id="rId86"/>
    <p:sldId id="642" r:id="rId87"/>
    <p:sldId id="643" r:id="rId88"/>
    <p:sldId id="644" r:id="rId89"/>
    <p:sldId id="645" r:id="rId90"/>
    <p:sldId id="646" r:id="rId91"/>
    <p:sldId id="647" r:id="rId92"/>
    <p:sldId id="467" r:id="rId93"/>
    <p:sldId id="527"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7F3"/>
    <a:srgbClr val="0088EE"/>
    <a:srgbClr val="7FE377"/>
    <a:srgbClr val="68D559"/>
    <a:srgbClr val="55D94B"/>
    <a:srgbClr val="8AE583"/>
    <a:srgbClr val="96E890"/>
    <a:srgbClr val="CEE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343" autoAdjust="0"/>
  </p:normalViewPr>
  <p:slideViewPr>
    <p:cSldViewPr snapToGrid="0">
      <p:cViewPr varScale="1">
        <p:scale>
          <a:sx n="89" d="100"/>
          <a:sy n="89" d="100"/>
        </p:scale>
        <p:origin x="525" y="33"/>
      </p:cViewPr>
      <p:guideLst/>
    </p:cSldViewPr>
  </p:slideViewPr>
  <p:notesTextViewPr>
    <p:cViewPr>
      <p:scale>
        <a:sx n="3" d="2"/>
        <a:sy n="3" d="2"/>
      </p:scale>
      <p:origin x="0" y="0"/>
    </p:cViewPr>
  </p:notesTextViewPr>
  <p:sorterViewPr>
    <p:cViewPr>
      <p:scale>
        <a:sx n="100" d="100"/>
        <a:sy n="100" d="100"/>
      </p:scale>
      <p:origin x="0" y="-11157"/>
    </p:cViewPr>
  </p:sorterViewPr>
  <p:notesViewPr>
    <p:cSldViewPr snapToGrid="0">
      <p:cViewPr varScale="1">
        <p:scale>
          <a:sx n="77" d="100"/>
          <a:sy n="77" d="100"/>
        </p:scale>
        <p:origin x="164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800" cy="458788"/>
          </a:xfrm>
          <a:prstGeom prst="rect">
            <a:avLst/>
          </a:prstGeom>
        </p:spPr>
        <p:txBody>
          <a:bodyPr vert="horz" lIns="91416" tIns="45708" rIns="91416" bIns="45708" rtlCol="0"/>
          <a:lstStyle>
            <a:lvl1pPr algn="l">
              <a:defRPr sz="1200"/>
            </a:lvl1pPr>
          </a:lstStyle>
          <a:p>
            <a:endParaRPr lang="en-US" dirty="0"/>
          </a:p>
        </p:txBody>
      </p:sp>
      <p:sp>
        <p:nvSpPr>
          <p:cNvPr id="3" name="Date Placeholder 2"/>
          <p:cNvSpPr>
            <a:spLocks noGrp="1"/>
          </p:cNvSpPr>
          <p:nvPr>
            <p:ph type="dt" sz="quarter" idx="1"/>
          </p:nvPr>
        </p:nvSpPr>
        <p:spPr>
          <a:xfrm>
            <a:off x="3884616" y="2"/>
            <a:ext cx="2971800" cy="458788"/>
          </a:xfrm>
          <a:prstGeom prst="rect">
            <a:avLst/>
          </a:prstGeom>
        </p:spPr>
        <p:txBody>
          <a:bodyPr vert="horz" lIns="91416" tIns="45708" rIns="91416" bIns="45708" rtlCol="0"/>
          <a:lstStyle>
            <a:lvl1pPr algn="r">
              <a:defRPr sz="1200"/>
            </a:lvl1pPr>
          </a:lstStyle>
          <a:p>
            <a:r>
              <a:rPr lang="en-US" smtClean="0"/>
              <a:t>10/9/2018</a:t>
            </a:r>
            <a:endParaRPr lang="en-US" dirty="0"/>
          </a:p>
        </p:txBody>
      </p:sp>
      <p:sp>
        <p:nvSpPr>
          <p:cNvPr id="4" name="Footer Placeholder 3"/>
          <p:cNvSpPr>
            <a:spLocks noGrp="1"/>
          </p:cNvSpPr>
          <p:nvPr>
            <p:ph type="ftr" sz="quarter" idx="2"/>
          </p:nvPr>
        </p:nvSpPr>
        <p:spPr>
          <a:xfrm>
            <a:off x="2" y="8685217"/>
            <a:ext cx="2971800" cy="458787"/>
          </a:xfrm>
          <a:prstGeom prst="rect">
            <a:avLst/>
          </a:prstGeom>
        </p:spPr>
        <p:txBody>
          <a:bodyPr vert="horz" lIns="91416" tIns="45708" rIns="91416" bIns="4570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6" y="8685217"/>
            <a:ext cx="2971800" cy="458787"/>
          </a:xfrm>
          <a:prstGeom prst="rect">
            <a:avLst/>
          </a:prstGeom>
        </p:spPr>
        <p:txBody>
          <a:bodyPr vert="horz" lIns="91416" tIns="45708" rIns="91416" bIns="45708" rtlCol="0" anchor="b"/>
          <a:lstStyle>
            <a:lvl1pPr algn="r">
              <a:defRPr sz="1200"/>
            </a:lvl1pPr>
          </a:lstStyle>
          <a:p>
            <a:fld id="{886DD470-B0EF-407E-9D15-19032EEFDD18}" type="slidenum">
              <a:rPr lang="en-US" smtClean="0"/>
              <a:t>‹#›</a:t>
            </a:fld>
            <a:endParaRPr lang="en-US" dirty="0"/>
          </a:p>
        </p:txBody>
      </p:sp>
    </p:spTree>
    <p:extLst>
      <p:ext uri="{BB962C8B-B14F-4D97-AF65-F5344CB8AC3E}">
        <p14:creationId xmlns:p14="http://schemas.microsoft.com/office/powerpoint/2010/main" val="218431323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800" cy="458788"/>
          </a:xfrm>
          <a:prstGeom prst="rect">
            <a:avLst/>
          </a:prstGeom>
        </p:spPr>
        <p:txBody>
          <a:bodyPr vert="horz" lIns="91416" tIns="45708" rIns="91416" bIns="45708" rtlCol="0"/>
          <a:lstStyle>
            <a:lvl1pPr algn="l">
              <a:defRPr sz="1200"/>
            </a:lvl1pPr>
          </a:lstStyle>
          <a:p>
            <a:endParaRPr lang="en-US" dirty="0"/>
          </a:p>
        </p:txBody>
      </p:sp>
      <p:sp>
        <p:nvSpPr>
          <p:cNvPr id="3" name="Date Placeholder 2"/>
          <p:cNvSpPr>
            <a:spLocks noGrp="1"/>
          </p:cNvSpPr>
          <p:nvPr>
            <p:ph type="dt" idx="1"/>
          </p:nvPr>
        </p:nvSpPr>
        <p:spPr>
          <a:xfrm>
            <a:off x="3884616" y="2"/>
            <a:ext cx="2971800" cy="458788"/>
          </a:xfrm>
          <a:prstGeom prst="rect">
            <a:avLst/>
          </a:prstGeom>
        </p:spPr>
        <p:txBody>
          <a:bodyPr vert="horz" lIns="91416" tIns="45708" rIns="91416" bIns="45708" rtlCol="0"/>
          <a:lstStyle>
            <a:lvl1pPr algn="r">
              <a:defRPr sz="1200"/>
            </a:lvl1pPr>
          </a:lstStyle>
          <a:p>
            <a:r>
              <a:rPr lang="en-US" smtClean="0"/>
              <a:t>10/9/2018</a:t>
            </a:r>
            <a:endParaRPr lang="en-US" dirty="0"/>
          </a:p>
        </p:txBody>
      </p:sp>
      <p:sp>
        <p:nvSpPr>
          <p:cNvPr id="4" name="Slide Image Placeholder 3"/>
          <p:cNvSpPr>
            <a:spLocks noGrp="1" noRot="1" noChangeAspect="1"/>
          </p:cNvSpPr>
          <p:nvPr>
            <p:ph type="sldImg" idx="2"/>
          </p:nvPr>
        </p:nvSpPr>
        <p:spPr>
          <a:xfrm>
            <a:off x="687388" y="1143000"/>
            <a:ext cx="5484812" cy="3086100"/>
          </a:xfrm>
          <a:prstGeom prst="rect">
            <a:avLst/>
          </a:prstGeom>
          <a:noFill/>
          <a:ln w="12700">
            <a:solidFill>
              <a:prstClr val="black"/>
            </a:solidFill>
          </a:ln>
        </p:spPr>
        <p:txBody>
          <a:bodyPr vert="horz" lIns="91416" tIns="45708" rIns="91416" bIns="45708" rtlCol="0" anchor="ctr"/>
          <a:lstStyle/>
          <a:p>
            <a:endParaRPr lang="en-US" dirty="0"/>
          </a:p>
        </p:txBody>
      </p:sp>
      <p:sp>
        <p:nvSpPr>
          <p:cNvPr id="5" name="Notes Placeholder 4"/>
          <p:cNvSpPr>
            <a:spLocks noGrp="1"/>
          </p:cNvSpPr>
          <p:nvPr>
            <p:ph type="body" sz="quarter" idx="3"/>
          </p:nvPr>
        </p:nvSpPr>
        <p:spPr>
          <a:xfrm>
            <a:off x="685800" y="4400553"/>
            <a:ext cx="5486400" cy="3600451"/>
          </a:xfrm>
          <a:prstGeom prst="rect">
            <a:avLst/>
          </a:prstGeom>
        </p:spPr>
        <p:txBody>
          <a:bodyPr vert="horz" lIns="91416" tIns="45708" rIns="91416" bIns="45708"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685217"/>
            <a:ext cx="2971800" cy="458787"/>
          </a:xfrm>
          <a:prstGeom prst="rect">
            <a:avLst/>
          </a:prstGeom>
        </p:spPr>
        <p:txBody>
          <a:bodyPr vert="horz" lIns="91416" tIns="45708" rIns="91416" bIns="4570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6" y="8685217"/>
            <a:ext cx="2971800" cy="458787"/>
          </a:xfrm>
          <a:prstGeom prst="rect">
            <a:avLst/>
          </a:prstGeom>
        </p:spPr>
        <p:txBody>
          <a:bodyPr vert="horz" lIns="91416" tIns="45708" rIns="91416" bIns="45708" rtlCol="0" anchor="b"/>
          <a:lstStyle>
            <a:lvl1pPr algn="r">
              <a:defRPr sz="1200"/>
            </a:lvl1pPr>
          </a:lstStyle>
          <a:p>
            <a:fld id="{99F103D6-8988-4B2F-BF7F-76DF3F9528FA}" type="slidenum">
              <a:rPr lang="en-US" smtClean="0"/>
              <a:t>‹#›</a:t>
            </a:fld>
            <a:endParaRPr lang="en-US" dirty="0"/>
          </a:p>
        </p:txBody>
      </p:sp>
    </p:spTree>
    <p:extLst>
      <p:ext uri="{BB962C8B-B14F-4D97-AF65-F5344CB8AC3E}">
        <p14:creationId xmlns:p14="http://schemas.microsoft.com/office/powerpoint/2010/main" val="379998189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1691785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5838">
              <a:defRPr/>
            </a:pPr>
            <a:fld id="{99F103D6-8988-4B2F-BF7F-76DF3F9528FA}" type="slidenum">
              <a:rPr lang="en-US">
                <a:solidFill>
                  <a:prstClr val="black"/>
                </a:solidFill>
                <a:latin typeface="Calibri" panose="020F0502020204030204"/>
              </a:rPr>
              <a:pPr defTabSz="895838">
                <a:defRPr/>
              </a:pPr>
              <a:t>11</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895838">
              <a:defRPr/>
            </a:pPr>
            <a:r>
              <a:rPr lang="en-US">
                <a:solidFill>
                  <a:prstClr val="black"/>
                </a:solidFill>
                <a:latin typeface="Calibri" panose="020F0502020204030204"/>
              </a:rPr>
              <a:t>10/9/2018</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1926650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5838">
              <a:defRPr/>
            </a:pPr>
            <a:fld id="{99F103D6-8988-4B2F-BF7F-76DF3F9528FA}" type="slidenum">
              <a:rPr lang="en-US">
                <a:solidFill>
                  <a:prstClr val="black"/>
                </a:solidFill>
                <a:latin typeface="Calibri" panose="020F0502020204030204"/>
              </a:rPr>
              <a:pPr defTabSz="895838">
                <a:defRPr/>
              </a:pPr>
              <a:t>12</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895838">
              <a:defRPr/>
            </a:pPr>
            <a:r>
              <a:rPr lang="en-US">
                <a:solidFill>
                  <a:prstClr val="black"/>
                </a:solidFill>
                <a:latin typeface="Calibri" panose="020F0502020204030204"/>
              </a:rPr>
              <a:t>10/9/2018</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1563684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5838">
              <a:defRPr/>
            </a:pPr>
            <a:fld id="{99F103D6-8988-4B2F-BF7F-76DF3F9528FA}" type="slidenum">
              <a:rPr lang="en-US">
                <a:solidFill>
                  <a:prstClr val="black"/>
                </a:solidFill>
                <a:latin typeface="Calibri" panose="020F0502020204030204"/>
              </a:rPr>
              <a:pPr defTabSz="895838">
                <a:defRPr/>
              </a:pPr>
              <a:t>13</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895838">
              <a:defRPr/>
            </a:pPr>
            <a:r>
              <a:rPr lang="en-US">
                <a:solidFill>
                  <a:prstClr val="black"/>
                </a:solidFill>
                <a:latin typeface="Calibri" panose="020F0502020204030204"/>
              </a:rPr>
              <a:t>10/9/2018</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121658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5838">
              <a:defRPr/>
            </a:pPr>
            <a:fld id="{99F103D6-8988-4B2F-BF7F-76DF3F9528FA}" type="slidenum">
              <a:rPr lang="en-US">
                <a:solidFill>
                  <a:prstClr val="black"/>
                </a:solidFill>
                <a:latin typeface="Calibri" panose="020F0502020204030204"/>
              </a:rPr>
              <a:pPr defTabSz="895838">
                <a:defRPr/>
              </a:pPr>
              <a:t>14</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895838">
              <a:defRPr/>
            </a:pPr>
            <a:r>
              <a:rPr lang="en-US">
                <a:solidFill>
                  <a:prstClr val="black"/>
                </a:solidFill>
                <a:latin typeface="Calibri" panose="020F0502020204030204"/>
              </a:rPr>
              <a:t>10/9/2018</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1203666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5838">
              <a:defRPr/>
            </a:pPr>
            <a:fld id="{99F103D6-8988-4B2F-BF7F-76DF3F9528FA}" type="slidenum">
              <a:rPr lang="en-US">
                <a:solidFill>
                  <a:prstClr val="black"/>
                </a:solidFill>
                <a:latin typeface="Calibri" panose="020F0502020204030204"/>
              </a:rPr>
              <a:pPr defTabSz="895838">
                <a:defRPr/>
              </a:pPr>
              <a:t>15</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895838">
              <a:defRPr/>
            </a:pPr>
            <a:r>
              <a:rPr lang="en-US">
                <a:solidFill>
                  <a:prstClr val="black"/>
                </a:solidFill>
                <a:latin typeface="Calibri" panose="020F0502020204030204"/>
              </a:rPr>
              <a:t>10/9/2018</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1180166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17</a:t>
            </a:fld>
            <a:endParaRPr lang="en-US" dirty="0"/>
          </a:p>
        </p:txBody>
      </p:sp>
    </p:spTree>
    <p:extLst>
      <p:ext uri="{BB962C8B-B14F-4D97-AF65-F5344CB8AC3E}">
        <p14:creationId xmlns:p14="http://schemas.microsoft.com/office/powerpoint/2010/main" val="3058806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18</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916530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19</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887421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20</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3621952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21</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387842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a:t>
            </a:fld>
            <a:endParaRPr lang="en-US" dirty="0"/>
          </a:p>
        </p:txBody>
      </p:sp>
    </p:spTree>
    <p:extLst>
      <p:ext uri="{BB962C8B-B14F-4D97-AF65-F5344CB8AC3E}">
        <p14:creationId xmlns:p14="http://schemas.microsoft.com/office/powerpoint/2010/main" val="1169657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22</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3582454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23</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48761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24</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115946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25</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334624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26</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4064067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27</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7578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28</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590414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29</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1761906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30</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1391921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31</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36462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4</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1682077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32</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4278709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33</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1118643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34</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675010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35</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3564547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36</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295591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37</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138332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38</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3581433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39</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1090117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40</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484736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41</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94427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5</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329671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43</a:t>
            </a:fld>
            <a:endParaRPr lang="en-US" dirty="0"/>
          </a:p>
        </p:txBody>
      </p:sp>
    </p:spTree>
    <p:extLst>
      <p:ext uri="{BB962C8B-B14F-4D97-AF65-F5344CB8AC3E}">
        <p14:creationId xmlns:p14="http://schemas.microsoft.com/office/powerpoint/2010/main" val="2317020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44</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381535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45</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796046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46</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413740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47</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15503077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48</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044665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50</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477151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51</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3896538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266DA-4FF9-AA4C-ACFB-FC1A0C49E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886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266DA-4FF9-AA4C-ACFB-FC1A0C49E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89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6</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296612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235B9-88C3-40E8-9FA0-31D7BF354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223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Brent for that nice introduction.  As I heard you reading my bio, I was thinking to myself, wow do I know that guy?  It is indeed an honor to be here with you today as we talk about “Getting the Product Ready for Market” or as I like to call it, getting “Prospect Ready”.</a:t>
            </a:r>
          </a:p>
          <a:p>
            <a:endParaRPr lang="en-US" dirty="0"/>
          </a:p>
          <a:p>
            <a:r>
              <a:rPr lang="en-US" dirty="0"/>
              <a:t>I would like to commend VEDP for the job they are doing as I know you have a difficult task.  Try to land a prospect when you have 134 cities and Counties to work with and 191 incorporated towns, of which only 25 of the towns have a population greater than 5,000 people.  You all have been a great partner and resource for a number of our clients and we appreciate the opportunity to work with you all on this webinar.</a:t>
            </a:r>
          </a:p>
          <a:p>
            <a:endParaRPr lang="en-US" dirty="0"/>
          </a:p>
          <a:p>
            <a:r>
              <a:rPr lang="en-US" dirty="0"/>
              <a:t>As Brent mentioned, I’m a registered Professional Engineer, and I also have an MBA.  I’ve often said I’ve felt a business person first, who just so happens to have an engineering license.  My background helps give me an interesting perspective on this subject as we at Timmons Group try to marry up what is going on in the industry with what our clients are putting on the ground.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6025E7E-A968-414A-90E8-8E534D47A270}" type="slidenum">
              <a:rPr kumimoji="0" lang="en-US" sz="1200" b="0" i="0" u="none" strike="noStrike" kern="1200" cap="none" spc="0" normalizeH="0" baseline="0" noProof="0" smtClean="0">
                <a:ln>
                  <a:noFill/>
                </a:ln>
                <a:solidFill>
                  <a:prstClr val="black"/>
                </a:solidFill>
                <a:effectLst/>
                <a:uLnTx/>
                <a:uFillTx/>
                <a:latin typeface="Times" pitchFamily="-128" charset="0"/>
                <a:ea typeface="ＭＳ Ｐゴシック" pitchFamily="-12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Times" pitchFamily="-128" charset="0"/>
              <a:ea typeface="ＭＳ Ｐゴシック" pitchFamily="-128" charset="-128"/>
              <a:cs typeface="+mn-cs"/>
            </a:endParaRPr>
          </a:p>
        </p:txBody>
      </p:sp>
    </p:spTree>
    <p:extLst>
      <p:ext uri="{BB962C8B-B14F-4D97-AF65-F5344CB8AC3E}">
        <p14:creationId xmlns:p14="http://schemas.microsoft.com/office/powerpoint/2010/main" val="2982544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298 employees in RVA</a:t>
            </a:r>
            <a:r>
              <a:rPr lang="en-US" baseline="0" dirty="0"/>
              <a:t> and PG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B8F69A-2062-48C2-A6A5-245F82ED1770}" type="slidenum">
              <a:rPr kumimoji="0" lang="en-US" sz="1200" b="0" i="0" u="none" strike="noStrike" kern="1200" cap="none" spc="0" normalizeH="0" baseline="0" noProof="0" smtClean="0">
                <a:ln>
                  <a:noFill/>
                </a:ln>
                <a:solidFill>
                  <a:prstClr val="black"/>
                </a:solidFill>
                <a:effectLst/>
                <a:uLnTx/>
                <a:uFillTx/>
                <a:latin typeface="Times" pitchFamily="-128" charset="0"/>
                <a:ea typeface="ＭＳ Ｐゴシック" pitchFamily="-12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Times" pitchFamily="-128" charset="0"/>
              <a:ea typeface="ＭＳ Ｐゴシック" pitchFamily="-128" charset="-128"/>
              <a:cs typeface="+mn-cs"/>
            </a:endParaRPr>
          </a:p>
        </p:txBody>
      </p:sp>
    </p:spTree>
    <p:extLst>
      <p:ext uri="{BB962C8B-B14F-4D97-AF65-F5344CB8AC3E}">
        <p14:creationId xmlns:p14="http://schemas.microsoft.com/office/powerpoint/2010/main" val="4144592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a:t>
            </a:r>
            <a:r>
              <a:rPr lang="en-US" dirty="0" err="1"/>
              <a:t>tiering</a:t>
            </a:r>
            <a:r>
              <a:rPr lang="en-US" dirty="0"/>
              <a:t> system, we have outlined the Major Considerations for each tier.</a:t>
            </a:r>
          </a:p>
          <a:p>
            <a:endParaRPr lang="en-US" dirty="0"/>
          </a:p>
          <a:p>
            <a:r>
              <a:rPr lang="en-US" dirty="0"/>
              <a:t>After we rolled out the system, we had several people tell us they didn’t have anything, therefore where would that place them.  Being responsive to the market we added a “Tier 0”, which essentially means “I have nothing and need to find sites”, so this becomes “Site Identification”</a:t>
            </a:r>
          </a:p>
          <a:p>
            <a:endParaRPr lang="en-US" dirty="0"/>
          </a:p>
          <a:p>
            <a:r>
              <a:rPr lang="en-US" dirty="0"/>
              <a:t>Tier 1 is Site negotiation, which means you have raw land with a willing seller but no control</a:t>
            </a:r>
          </a:p>
          <a:p>
            <a:r>
              <a:rPr lang="en-US" dirty="0"/>
              <a:t>Tier 2 is Site Control / Zoning, which means you’ve either negotiated an option agreement or have purchase the project (i.e. have the site under control), you have it in the comp plan and/or zoned it industrial or business and have done minimal due diligence</a:t>
            </a:r>
          </a:p>
          <a:p>
            <a:r>
              <a:rPr lang="en-US" dirty="0"/>
              <a:t>Tier 3 is the Planning / Due Diligence stage – You’re in the process of completing a Master Plan for the site, estimating your potential development costs, and performing significant due diligence such as </a:t>
            </a:r>
            <a:r>
              <a:rPr lang="en-US" dirty="0" err="1"/>
              <a:t>geotech</a:t>
            </a:r>
            <a:r>
              <a:rPr lang="en-US" dirty="0"/>
              <a:t>, wetlands delineation, cultural resources, etc.</a:t>
            </a:r>
          </a:p>
          <a:p>
            <a:r>
              <a:rPr lang="en-US" dirty="0"/>
              <a:t>Up to a Tier 3, other than land acquisition, your $/acre investment has been minimal, maybe $4,000-6,000 per acre.</a:t>
            </a:r>
          </a:p>
          <a:p>
            <a:r>
              <a:rPr lang="en-US" dirty="0"/>
              <a:t>Tier 4 is where you make the “Big Jump” from an investment perspective, and  dependent upon the site location, available infrastructure, you could spend anywhere from $30,000 to 60,000 per acre at this point in time</a:t>
            </a:r>
          </a:p>
          <a:p>
            <a:r>
              <a:rPr lang="en-US" dirty="0"/>
              <a:t>Tier 5 is where you make the investment to clear the site and create a “Shovel Ready” or “Pad Ready” site and can cost between $15 to 30k per acre</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6025E7E-A968-414A-90E8-8E534D47A270}" type="slidenum">
              <a:rPr kumimoji="0" lang="en-US" sz="1200" b="0" i="0" u="none" strike="noStrike" kern="1200" cap="none" spc="0" normalizeH="0" baseline="0" noProof="0" smtClean="0">
                <a:ln>
                  <a:noFill/>
                </a:ln>
                <a:solidFill>
                  <a:prstClr val="black"/>
                </a:solidFill>
                <a:effectLst/>
                <a:uLnTx/>
                <a:uFillTx/>
                <a:latin typeface="Times" pitchFamily="-128" charset="0"/>
                <a:ea typeface="ＭＳ Ｐゴシック" pitchFamily="-12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Times" pitchFamily="-128" charset="0"/>
              <a:ea typeface="ＭＳ Ｐゴシック" pitchFamily="-128" charset="-128"/>
              <a:cs typeface="+mn-cs"/>
            </a:endParaRPr>
          </a:p>
        </p:txBody>
      </p:sp>
    </p:spTree>
    <p:extLst>
      <p:ext uri="{BB962C8B-B14F-4D97-AF65-F5344CB8AC3E}">
        <p14:creationId xmlns:p14="http://schemas.microsoft.com/office/powerpoint/2010/main" val="512711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“Gamblers odds”</a:t>
            </a:r>
          </a:p>
          <a:p>
            <a:r>
              <a:rPr lang="en-US" dirty="0"/>
              <a:t>Professional gamblers have an approach that they need to win 2 out of 3 times (or 60-70% of the time) to come out ahead.  Based upon our </a:t>
            </a:r>
            <a:r>
              <a:rPr lang="en-US" dirty="0" err="1"/>
              <a:t>Tiering</a:t>
            </a:r>
            <a:r>
              <a:rPr lang="en-US" dirty="0"/>
              <a:t> system, we have assigned development timelines and odds of success (Success being defined as becoming a finalist site)</a:t>
            </a:r>
          </a:p>
          <a:p>
            <a:endParaRPr lang="en-US" dirty="0"/>
          </a:p>
          <a:p>
            <a:r>
              <a:rPr lang="en-US" dirty="0"/>
              <a:t>We assigned the tiers based upon the development timeline, and odds of success</a:t>
            </a:r>
          </a:p>
          <a:p>
            <a:r>
              <a:rPr lang="en-US" dirty="0"/>
              <a:t>Tier 1 -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6025E7E-A968-414A-90E8-8E534D47A270}" type="slidenum">
              <a:rPr kumimoji="0" lang="en-US" sz="1200" b="0" i="0" u="none" strike="noStrike" kern="1200" cap="none" spc="0" normalizeH="0" baseline="0" noProof="0" smtClean="0">
                <a:ln>
                  <a:noFill/>
                </a:ln>
                <a:solidFill>
                  <a:prstClr val="black"/>
                </a:solidFill>
                <a:effectLst/>
                <a:uLnTx/>
                <a:uFillTx/>
                <a:latin typeface="Times" pitchFamily="-128" charset="0"/>
                <a:ea typeface="ＭＳ Ｐゴシック" pitchFamily="-12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pitchFamily="-128" charset="0"/>
              <a:ea typeface="ＭＳ Ｐゴシック" pitchFamily="-128" charset="-128"/>
              <a:cs typeface="+mn-cs"/>
            </a:endParaRPr>
          </a:p>
        </p:txBody>
      </p:sp>
    </p:spTree>
    <p:extLst>
      <p:ext uri="{BB962C8B-B14F-4D97-AF65-F5344CB8AC3E}">
        <p14:creationId xmlns:p14="http://schemas.microsoft.com/office/powerpoint/2010/main" val="2099326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6025E7E-A968-414A-90E8-8E534D47A270}" type="slidenum">
              <a:rPr kumimoji="0" lang="en-US" sz="1200" b="0" i="0" u="none" strike="noStrike" kern="1200" cap="none" spc="0" normalizeH="0" baseline="0" noProof="0" smtClean="0">
                <a:ln>
                  <a:noFill/>
                </a:ln>
                <a:solidFill>
                  <a:prstClr val="black"/>
                </a:solidFill>
                <a:effectLst/>
                <a:uLnTx/>
                <a:uFillTx/>
                <a:latin typeface="Times" pitchFamily="-128" charset="0"/>
                <a:ea typeface="ＭＳ Ｐゴシック" pitchFamily="-12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Times" pitchFamily="-128" charset="0"/>
              <a:ea typeface="ＭＳ Ｐゴシック" pitchFamily="-128" charset="-128"/>
              <a:cs typeface="+mn-cs"/>
            </a:endParaRPr>
          </a:p>
        </p:txBody>
      </p:sp>
    </p:spTree>
    <p:extLst>
      <p:ext uri="{BB962C8B-B14F-4D97-AF65-F5344CB8AC3E}">
        <p14:creationId xmlns:p14="http://schemas.microsoft.com/office/powerpoint/2010/main" val="19343930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B2C02-9331-4471-8883-E100A56B96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8373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4B9F6-6EA8-4682-92DB-BB05BFA4F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861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103D6-8988-4B2F-BF7F-76DF3F9528FA}" type="slidenum">
              <a:rPr lang="en-US" smtClean="0"/>
              <a:t>86</a:t>
            </a:fld>
            <a:endParaRPr lang="en-US" dirty="0"/>
          </a:p>
        </p:txBody>
      </p:sp>
      <p:sp>
        <p:nvSpPr>
          <p:cNvPr id="5" name="Date Placeholder 4"/>
          <p:cNvSpPr>
            <a:spLocks noGrp="1"/>
          </p:cNvSpPr>
          <p:nvPr>
            <p:ph type="dt" idx="11"/>
          </p:nvPr>
        </p:nvSpPr>
        <p:spPr/>
        <p:txBody>
          <a:bodyPr/>
          <a:lstStyle/>
          <a:p>
            <a:r>
              <a:rPr lang="en-US" smtClean="0"/>
              <a:t>10/9/2018</a:t>
            </a:r>
            <a:endParaRPr lang="en-US" dirty="0"/>
          </a:p>
        </p:txBody>
      </p:sp>
    </p:spTree>
    <p:extLst>
      <p:ext uri="{BB962C8B-B14F-4D97-AF65-F5344CB8AC3E}">
        <p14:creationId xmlns:p14="http://schemas.microsoft.com/office/powerpoint/2010/main" val="324707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5838">
              <a:defRPr/>
            </a:pPr>
            <a:fld id="{99F103D6-8988-4B2F-BF7F-76DF3F9528FA}" type="slidenum">
              <a:rPr lang="en-US">
                <a:solidFill>
                  <a:prstClr val="black"/>
                </a:solidFill>
                <a:latin typeface="Calibri" panose="020F0502020204030204"/>
              </a:rPr>
              <a:pPr defTabSz="895838">
                <a:defRPr/>
              </a:pPr>
              <a:t>7</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895838">
              <a:defRPr/>
            </a:pPr>
            <a:r>
              <a:rPr lang="en-US">
                <a:solidFill>
                  <a:prstClr val="black"/>
                </a:solidFill>
                <a:latin typeface="Calibri" panose="020F0502020204030204"/>
              </a:rPr>
              <a:t>10/9/2018</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308081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5838">
              <a:defRPr/>
            </a:pPr>
            <a:fld id="{99F103D6-8988-4B2F-BF7F-76DF3F9528FA}" type="slidenum">
              <a:rPr lang="en-US">
                <a:solidFill>
                  <a:prstClr val="black"/>
                </a:solidFill>
                <a:latin typeface="Calibri" panose="020F0502020204030204"/>
              </a:rPr>
              <a:pPr defTabSz="895838">
                <a:defRPr/>
              </a:pPr>
              <a:t>8</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895838">
              <a:defRPr/>
            </a:pPr>
            <a:r>
              <a:rPr lang="en-US">
                <a:solidFill>
                  <a:prstClr val="black"/>
                </a:solidFill>
                <a:latin typeface="Calibri" panose="020F0502020204030204"/>
              </a:rPr>
              <a:t>10/9/2018</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415976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5838">
              <a:defRPr/>
            </a:pPr>
            <a:fld id="{99F103D6-8988-4B2F-BF7F-76DF3F9528FA}" type="slidenum">
              <a:rPr lang="en-US">
                <a:solidFill>
                  <a:prstClr val="black"/>
                </a:solidFill>
                <a:latin typeface="Calibri" panose="020F0502020204030204"/>
              </a:rPr>
              <a:pPr defTabSz="895838">
                <a:defRPr/>
              </a:pPr>
              <a:t>9</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895838">
              <a:defRPr/>
            </a:pPr>
            <a:r>
              <a:rPr lang="en-US">
                <a:solidFill>
                  <a:prstClr val="black"/>
                </a:solidFill>
                <a:latin typeface="Calibri" panose="020F0502020204030204"/>
              </a:rPr>
              <a:t>10/9/2018</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324428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5838">
              <a:defRPr/>
            </a:pPr>
            <a:fld id="{99F103D6-8988-4B2F-BF7F-76DF3F9528FA}" type="slidenum">
              <a:rPr lang="en-US">
                <a:solidFill>
                  <a:prstClr val="black"/>
                </a:solidFill>
                <a:latin typeface="Calibri" panose="020F0502020204030204"/>
              </a:rPr>
              <a:pPr defTabSz="895838">
                <a:defRPr/>
              </a:pPr>
              <a:t>10</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895838">
              <a:defRPr/>
            </a:pPr>
            <a:r>
              <a:rPr lang="en-US">
                <a:solidFill>
                  <a:prstClr val="black"/>
                </a:solidFill>
                <a:latin typeface="Calibri" panose="020F0502020204030204"/>
              </a:rPr>
              <a:t>10/9/2018</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4280594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emf"/><Relationship Id="rId1" Type="http://schemas.openxmlformats.org/officeDocument/2006/relationships/slideMaster" Target="../slideMasters/slideMaster7.xml"/><Relationship Id="rId5" Type="http://schemas.openxmlformats.org/officeDocument/2006/relationships/image" Target="../media/image20.emf"/><Relationship Id="rId4" Type="http://schemas.openxmlformats.org/officeDocument/2006/relationships/image" Target="../media/image19.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itle 2"/>
          <p:cNvSpPr txBox="1">
            <a:spLocks/>
          </p:cNvSpPr>
          <p:nvPr userDrawn="1"/>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dirty="0">
              <a:solidFill>
                <a:schemeClr val="bg1"/>
              </a:solidFill>
            </a:endParaRPr>
          </a:p>
        </p:txBody>
      </p:sp>
    </p:spTree>
    <p:extLst>
      <p:ext uri="{BB962C8B-B14F-4D97-AF65-F5344CB8AC3E}">
        <p14:creationId xmlns:p14="http://schemas.microsoft.com/office/powerpoint/2010/main" val="32144962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r">
              <a:defRPr sz="2200" b="1"/>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586" y="5694746"/>
            <a:ext cx="2682927" cy="796413"/>
          </a:xfrm>
          <a:prstGeom prst="rect">
            <a:avLst/>
          </a:prstGeom>
        </p:spPr>
      </p:pic>
    </p:spTree>
    <p:extLst>
      <p:ext uri="{BB962C8B-B14F-4D97-AF65-F5344CB8AC3E}">
        <p14:creationId xmlns:p14="http://schemas.microsoft.com/office/powerpoint/2010/main" val="39343725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r">
              <a:defRPr sz="2200" b="1">
                <a:ln>
                  <a:noFill/>
                </a:ln>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586" y="5694746"/>
            <a:ext cx="2682927" cy="796413"/>
          </a:xfrm>
          <a:prstGeom prst="rect">
            <a:avLst/>
          </a:prstGeom>
        </p:spPr>
      </p:pic>
    </p:spTree>
    <p:extLst>
      <p:ext uri="{BB962C8B-B14F-4D97-AF65-F5344CB8AC3E}">
        <p14:creationId xmlns:p14="http://schemas.microsoft.com/office/powerpoint/2010/main" val="29698151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23"/>
          <p:cNvSpPr>
            <a:spLocks noGrp="1" noChangeArrowheads="1"/>
          </p:cNvSpPr>
          <p:nvPr>
            <p:ph idx="1"/>
          </p:nvPr>
        </p:nvSpPr>
        <p:spPr bwMode="auto">
          <a:xfrm>
            <a:off x="774701" y="1785938"/>
            <a:ext cx="10502900"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Rectangle 26"/>
          <p:cNvSpPr>
            <a:spLocks noGrp="1" noChangeArrowheads="1"/>
          </p:cNvSpPr>
          <p:nvPr>
            <p:ph type="title"/>
          </p:nvPr>
        </p:nvSpPr>
        <p:spPr bwMode="auto">
          <a:xfrm>
            <a:off x="774701" y="797557"/>
            <a:ext cx="10502900"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5400"/>
            </a:lvl1pPr>
          </a:lstStyle>
          <a:p>
            <a:pPr lvl="0"/>
            <a:r>
              <a:rPr lang="en-US" dirty="0" smtClean="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701" y="6019800"/>
            <a:ext cx="2682927" cy="796413"/>
          </a:xfrm>
          <a:prstGeom prst="rect">
            <a:avLst/>
          </a:prstGeom>
        </p:spPr>
      </p:pic>
      <p:sp>
        <p:nvSpPr>
          <p:cNvPr id="3" name="Text Placeholder 2"/>
          <p:cNvSpPr>
            <a:spLocks noGrp="1"/>
          </p:cNvSpPr>
          <p:nvPr>
            <p:ph type="body" sz="quarter" idx="10" hasCustomPrompt="1"/>
          </p:nvPr>
        </p:nvSpPr>
        <p:spPr>
          <a:xfrm>
            <a:off x="168812" y="6158449"/>
            <a:ext cx="970671" cy="519113"/>
          </a:xfrm>
        </p:spPr>
        <p:txBody>
          <a:bodyPr>
            <a:noAutofit/>
          </a:bodyPr>
          <a:lstStyle>
            <a:lvl3pPr marL="776288" indent="-809625">
              <a:buNone/>
              <a:defRPr sz="2800" b="1" baseline="0"/>
            </a:lvl3pPr>
            <a:lvl5pPr marL="1325880" indent="0">
              <a:buNone/>
              <a:defRPr/>
            </a:lvl5pPr>
          </a:lstStyle>
          <a:p>
            <a:pPr lvl="2"/>
            <a:fld id="{D0732E41-E13F-4AB2-B4E6-9EC25E41BE45}" type="slidenum">
              <a:rPr lang="en-US" smtClean="0"/>
              <a:t>‹#›</a:t>
            </a:fld>
            <a:endParaRPr lang="en-US" dirty="0"/>
          </a:p>
        </p:txBody>
      </p:sp>
    </p:spTree>
    <p:extLst>
      <p:ext uri="{BB962C8B-B14F-4D97-AF65-F5344CB8AC3E}">
        <p14:creationId xmlns:p14="http://schemas.microsoft.com/office/powerpoint/2010/main" val="26125117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3"/>
          <p:cNvSpPr>
            <a:spLocks noGrp="1" noChangeArrowheads="1"/>
          </p:cNvSpPr>
          <p:nvPr>
            <p:ph idx="1"/>
          </p:nvPr>
        </p:nvSpPr>
        <p:spPr bwMode="auto">
          <a:xfrm>
            <a:off x="774701" y="1785938"/>
            <a:ext cx="10502900"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Rectangle 26"/>
          <p:cNvSpPr>
            <a:spLocks noGrp="1" noChangeArrowheads="1"/>
          </p:cNvSpPr>
          <p:nvPr>
            <p:ph type="title"/>
          </p:nvPr>
        </p:nvSpPr>
        <p:spPr bwMode="auto">
          <a:xfrm>
            <a:off x="774701" y="797557"/>
            <a:ext cx="10502900"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5400"/>
            </a:lvl1pPr>
          </a:lstStyle>
          <a:p>
            <a:pPr lvl="0"/>
            <a:r>
              <a:rPr lang="en-US" dirty="0" smtClean="0"/>
              <a:t>Click to edit Master title style</a:t>
            </a:r>
          </a:p>
        </p:txBody>
      </p:sp>
      <p:pic>
        <p:nvPicPr>
          <p:cNvPr id="6" name="Picture 5"/>
          <p:cNvPicPr>
            <a:picLocks noChangeAspect="1"/>
          </p:cNvPicPr>
          <p:nvPr userDrawn="1"/>
        </p:nvPicPr>
        <p:blipFill>
          <a:blip r:embed="rId2"/>
          <a:srcRect l="1047" r="34591"/>
          <a:stretch>
            <a:fillRect/>
          </a:stretch>
        </p:blipFill>
        <p:spPr>
          <a:xfrm>
            <a:off x="2" y="2638540"/>
            <a:ext cx="4685913" cy="421946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86508" y="6019800"/>
            <a:ext cx="2682927" cy="796413"/>
          </a:xfrm>
          <a:prstGeom prst="rect">
            <a:avLst/>
          </a:prstGeom>
        </p:spPr>
      </p:pic>
      <p:sp>
        <p:nvSpPr>
          <p:cNvPr id="10" name="Text Placeholder 2"/>
          <p:cNvSpPr>
            <a:spLocks noGrp="1"/>
          </p:cNvSpPr>
          <p:nvPr>
            <p:ph type="body" sz="quarter" idx="10" hasCustomPrompt="1"/>
          </p:nvPr>
        </p:nvSpPr>
        <p:spPr>
          <a:xfrm>
            <a:off x="7280200" y="6179343"/>
            <a:ext cx="970671" cy="519113"/>
          </a:xfrm>
        </p:spPr>
        <p:txBody>
          <a:bodyPr>
            <a:noAutofit/>
          </a:bodyPr>
          <a:lstStyle>
            <a:lvl3pPr marL="776288" indent="-809625">
              <a:buNone/>
              <a:defRPr sz="2800" b="1" baseline="0">
                <a:solidFill>
                  <a:schemeClr val="tx2"/>
                </a:solidFill>
              </a:defRPr>
            </a:lvl3pPr>
            <a:lvl5pPr marL="1325880" indent="0">
              <a:buNone/>
              <a:defRPr/>
            </a:lvl5pPr>
          </a:lstStyle>
          <a:p>
            <a:pPr lvl="2"/>
            <a:fld id="{450C93DF-9582-40A1-AC21-A744BA2674A8}" type="slidenum">
              <a:rPr lang="en-US" smtClean="0"/>
              <a:t>‹#›</a:t>
            </a:fld>
            <a:endParaRPr lang="en-US" dirty="0"/>
          </a:p>
        </p:txBody>
      </p:sp>
    </p:spTree>
    <p:extLst>
      <p:ext uri="{BB962C8B-B14F-4D97-AF65-F5344CB8AC3E}">
        <p14:creationId xmlns:p14="http://schemas.microsoft.com/office/powerpoint/2010/main" val="10239320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09600" y="393192"/>
            <a:ext cx="10160000" cy="1143000"/>
          </a:xfrm>
        </p:spPr>
        <p:txBody>
          <a:bodyPr/>
          <a:lstStyle>
            <a:lvl1pPr>
              <a:defRPr sz="6000"/>
            </a:lvl1pPr>
          </a:lstStyle>
          <a:p>
            <a:r>
              <a:rPr lang="en-US" dirty="0" smtClean="0"/>
              <a:t>Click to edit Master title style</a:t>
            </a:r>
            <a:endParaRPr lang="en-US" dirty="0"/>
          </a:p>
        </p:txBody>
      </p:sp>
      <p:sp>
        <p:nvSpPr>
          <p:cNvPr id="7"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a:srcRect l="1047" r="34591"/>
          <a:stretch>
            <a:fillRect/>
          </a:stretch>
        </p:blipFill>
        <p:spPr>
          <a:xfrm>
            <a:off x="2" y="2638540"/>
            <a:ext cx="4685913" cy="42194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86508" y="6019800"/>
            <a:ext cx="2682927" cy="796413"/>
          </a:xfrm>
          <a:prstGeom prst="rect">
            <a:avLst/>
          </a:prstGeom>
        </p:spPr>
      </p:pic>
      <p:sp>
        <p:nvSpPr>
          <p:cNvPr id="13" name="Text Placeholder 2"/>
          <p:cNvSpPr>
            <a:spLocks noGrp="1"/>
          </p:cNvSpPr>
          <p:nvPr>
            <p:ph type="body" sz="quarter" idx="10" hasCustomPrompt="1"/>
          </p:nvPr>
        </p:nvSpPr>
        <p:spPr>
          <a:xfrm>
            <a:off x="7280200" y="6179343"/>
            <a:ext cx="970671" cy="519113"/>
          </a:xfrm>
        </p:spPr>
        <p:txBody>
          <a:bodyPr>
            <a:noAutofit/>
          </a:bodyPr>
          <a:lstStyle>
            <a:lvl3pPr marL="776288" indent="-809625">
              <a:buNone/>
              <a:defRPr sz="2800" b="1" baseline="0">
                <a:solidFill>
                  <a:schemeClr val="tx2"/>
                </a:solidFill>
              </a:defRPr>
            </a:lvl3pPr>
            <a:lvl5pPr marL="1325880" indent="0">
              <a:buNone/>
              <a:defRPr/>
            </a:lvl5pPr>
          </a:lstStyle>
          <a:p>
            <a:pPr lvl="2"/>
            <a:fld id="{450C93DF-9582-40A1-AC21-A744BA2674A8}" type="slidenum">
              <a:rPr lang="en-US" smtClean="0"/>
              <a:t>‹#›</a:t>
            </a:fld>
            <a:endParaRPr lang="en-US" dirty="0"/>
          </a:p>
        </p:txBody>
      </p:sp>
    </p:spTree>
    <p:extLst>
      <p:ext uri="{BB962C8B-B14F-4D97-AF65-F5344CB8AC3E}">
        <p14:creationId xmlns:p14="http://schemas.microsoft.com/office/powerpoint/2010/main" val="16637170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4085151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3281425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3997585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74452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1104623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rotWithShape="1">
          <a:gsLst>
            <a:gs pos="0">
              <a:schemeClr val="bg2">
                <a:tint val="90000"/>
              </a:schemeClr>
            </a:gs>
            <a:gs pos="44000">
              <a:schemeClr val="bg2">
                <a:shade val="100000"/>
                <a:satMod val="115000"/>
              </a:schemeClr>
            </a:gs>
            <a:gs pos="100000">
              <a:schemeClr val="tx1"/>
            </a:gs>
          </a:gsLst>
          <a:path path="circle">
            <a:fillToRect l="20000" t="50000" r="100000" b="50000"/>
          </a:path>
        </a:gradFill>
        <a:effectLst/>
      </p:bgPr>
    </p:bg>
    <p:spTree>
      <p:nvGrpSpPr>
        <p:cNvPr id="1" name=""/>
        <p:cNvGrpSpPr/>
        <p:nvPr/>
      </p:nvGrpSpPr>
      <p:grpSpPr>
        <a:xfrm>
          <a:off x="0" y="0"/>
          <a:ext cx="0" cy="0"/>
          <a:chOff x="0" y="0"/>
          <a:chExt cx="0" cy="0"/>
        </a:xfrm>
      </p:grpSpPr>
      <p:sp>
        <p:nvSpPr>
          <p:cNvPr id="9" name="Title 2"/>
          <p:cNvSpPr txBox="1">
            <a:spLocks/>
          </p:cNvSpPr>
          <p:nvPr userDrawn="1"/>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131" y="2469559"/>
            <a:ext cx="6579955" cy="1953225"/>
          </a:xfrm>
          <a:prstGeom prst="rect">
            <a:avLst/>
          </a:prstGeom>
        </p:spPr>
      </p:pic>
    </p:spTree>
    <p:extLst>
      <p:ext uri="{BB962C8B-B14F-4D97-AF65-F5344CB8AC3E}">
        <p14:creationId xmlns:p14="http://schemas.microsoft.com/office/powerpoint/2010/main" val="17478387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1651756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3510694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2995142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753452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3018149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B2299-944B-4509-A18B-4517CF98CAFE}"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CE41D-27E2-457C-98EB-87AF11F24A62}" type="slidenum">
              <a:rPr lang="en-US" smtClean="0"/>
              <a:t>‹#›</a:t>
            </a:fld>
            <a:endParaRPr lang="en-US"/>
          </a:p>
        </p:txBody>
      </p:sp>
    </p:spTree>
    <p:extLst>
      <p:ext uri="{BB962C8B-B14F-4D97-AF65-F5344CB8AC3E}">
        <p14:creationId xmlns:p14="http://schemas.microsoft.com/office/powerpoint/2010/main" val="1199036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2">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262465" y="6356350"/>
            <a:ext cx="2743200" cy="365125"/>
          </a:xfrm>
          <a:prstGeom prst="rect">
            <a:avLst/>
          </a:prstGeom>
        </p:spPr>
        <p:txBody>
          <a:bodyPr/>
          <a:lstStyle/>
          <a:p>
            <a:fld id="{C4947F7F-D6C1-4E93-8BF7-F62397BD164B}" type="datetime1">
              <a:rPr lang="en-US" smtClean="0"/>
              <a:t>3/11/2019</a:t>
            </a:fld>
            <a:endParaRPr lang="en-US" dirty="0"/>
          </a:p>
        </p:txBody>
      </p:sp>
      <p:pic>
        <p:nvPicPr>
          <p:cNvPr id="9" name="Picture 8">
            <a:extLst>
              <a:ext uri="{FF2B5EF4-FFF2-40B4-BE49-F238E27FC236}">
                <a16:creationId xmlns:a16="http://schemas.microsoft.com/office/drawing/2014/main" id="{E09BBE9D-2F32-4CCC-AEF7-84908B22DE88}"/>
              </a:ext>
            </a:extLst>
          </p:cNvPr>
          <p:cNvPicPr>
            <a:picLocks noChangeAspect="1"/>
          </p:cNvPicPr>
          <p:nvPr userDrawn="1"/>
        </p:nvPicPr>
        <p:blipFill>
          <a:blip r:embed="rId2"/>
          <a:stretch>
            <a:fillRect/>
          </a:stretch>
        </p:blipFill>
        <p:spPr>
          <a:xfrm>
            <a:off x="4962156" y="6264275"/>
            <a:ext cx="2290691" cy="457200"/>
          </a:xfrm>
          <a:prstGeom prst="rect">
            <a:avLst/>
          </a:prstGeom>
        </p:spPr>
      </p:pic>
    </p:spTree>
    <p:extLst>
      <p:ext uri="{BB962C8B-B14F-4D97-AF65-F5344CB8AC3E}">
        <p14:creationId xmlns:p14="http://schemas.microsoft.com/office/powerpoint/2010/main" val="1367025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31520"/>
            <a:ext cx="3383280" cy="5394960"/>
          </a:xfrm>
          <a:prstGeom prst="rect">
            <a:avLst/>
          </a:prstGeom>
        </p:spPr>
        <p:txBody>
          <a:bodyPr lIns="182880" tIns="182880" rIns="182880" bIns="182880" anchor="ctr" anchorCtr="0"/>
          <a:lstStyle>
            <a:lvl1pPr>
              <a:defRPr>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3520440" y="731520"/>
            <a:ext cx="8167298" cy="5394960"/>
          </a:xfrm>
        </p:spPr>
        <p:txBody>
          <a:bodyPr anchor="ctr" anchorCtr="0"/>
          <a:lstStyle>
            <a:lvl1pPr>
              <a:buClr>
                <a:schemeClr val="tx2"/>
              </a:buClr>
              <a:buSzPct val="115000"/>
              <a:defRPr/>
            </a:lvl1pPr>
            <a:lvl2pPr>
              <a:buSzPct val="110000"/>
              <a:defRPr/>
            </a:lvl2pPr>
            <a:lvl3pPr>
              <a:buClr>
                <a:schemeClr val="accent2"/>
              </a:buClr>
              <a:defRPr/>
            </a:lvl3pPr>
            <a:lvl4pPr>
              <a:buClr>
                <a:schemeClr val="accent4"/>
              </a:buClr>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33978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67912" y="731520"/>
            <a:ext cx="3474720" cy="807720"/>
          </a:xfrm>
        </p:spPr>
        <p:txBody>
          <a:bodyPr anchor="b">
            <a:normAutofit/>
          </a:bodyPr>
          <a:lstStyle>
            <a:lvl1pPr marL="0" indent="0">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3867912" y="1737360"/>
            <a:ext cx="3474720" cy="438912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731520"/>
            <a:ext cx="3474720" cy="813171"/>
          </a:xfrm>
        </p:spPr>
        <p:txBody>
          <a:bodyPr anchor="b">
            <a:normAutofit/>
          </a:bodyPr>
          <a:lstStyle>
            <a:lvl1pPr marL="0" indent="0">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7818463" y="1737360"/>
            <a:ext cx="3474720" cy="438912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
        <p:nvSpPr>
          <p:cNvPr id="13" name="Title 1">
            <a:extLst>
              <a:ext uri="{FF2B5EF4-FFF2-40B4-BE49-F238E27FC236}">
                <a16:creationId xmlns:a16="http://schemas.microsoft.com/office/drawing/2014/main" id="{42BF854E-2679-4A3B-9CFB-89D9AD1DFD4C}"/>
              </a:ext>
            </a:extLst>
          </p:cNvPr>
          <p:cNvSpPr txBox="1">
            <a:spLocks/>
          </p:cNvSpPr>
          <p:nvPr userDrawn="1"/>
        </p:nvSpPr>
        <p:spPr>
          <a:xfrm>
            <a:off x="0" y="731520"/>
            <a:ext cx="3383280" cy="5394960"/>
          </a:xfrm>
          <a:prstGeom prst="rect">
            <a:avLst/>
          </a:prstGeom>
        </p:spPr>
        <p:txBody>
          <a:bodyPr lIns="182880" tIns="182880" rIns="182880" bIns="182880" anchor="ctr" anchorCtr="0"/>
          <a:lstStyle>
            <a:lvl1pPr algn="l" defTabSz="914400" rtl="0" eaLnBrk="1" latinLnBrk="0" hangingPunct="1">
              <a:lnSpc>
                <a:spcPct val="90000"/>
              </a:lnSpc>
              <a:spcBef>
                <a:spcPct val="0"/>
              </a:spcBef>
              <a:buNone/>
              <a:defRPr sz="3600" kern="1200" spc="-60" baseline="0">
                <a:solidFill>
                  <a:srgbClr val="FFFFFF"/>
                </a:solidFill>
                <a:latin typeface="Calibri" panose="020F0502020204030204" pitchFamily="34" charset="0"/>
                <a:ea typeface="+mj-ea"/>
                <a:cs typeface="Calibri" panose="020F0502020204030204" pitchFamily="34" charset="0"/>
              </a:defRPr>
            </a:lvl1pPr>
          </a:lstStyle>
          <a:p>
            <a:r>
              <a:rPr lang="en-US" dirty="0">
                <a:solidFill>
                  <a:schemeClr val="bg1"/>
                </a:solidFill>
              </a:rPr>
              <a:t>Click to edit Master title style</a:t>
            </a:r>
          </a:p>
        </p:txBody>
      </p:sp>
    </p:spTree>
    <p:extLst>
      <p:ext uri="{BB962C8B-B14F-4D97-AF65-F5344CB8AC3E}">
        <p14:creationId xmlns:p14="http://schemas.microsoft.com/office/powerpoint/2010/main" val="3291981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Wide">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
        <p:nvSpPr>
          <p:cNvPr id="10" name="Title 1">
            <a:extLst>
              <a:ext uri="{FF2B5EF4-FFF2-40B4-BE49-F238E27FC236}">
                <a16:creationId xmlns:a16="http://schemas.microsoft.com/office/drawing/2014/main" id="{2D6422FE-4C99-4812-AB9A-46FCBD7B2242}"/>
              </a:ext>
            </a:extLst>
          </p:cNvPr>
          <p:cNvSpPr>
            <a:spLocks noGrp="1"/>
          </p:cNvSpPr>
          <p:nvPr>
            <p:ph type="title"/>
          </p:nvPr>
        </p:nvSpPr>
        <p:spPr>
          <a:xfrm>
            <a:off x="0" y="731520"/>
            <a:ext cx="3383280" cy="5394960"/>
          </a:xfrm>
          <a:prstGeom prst="rect">
            <a:avLst/>
          </a:prstGeom>
        </p:spPr>
        <p:txBody>
          <a:bodyPr lIns="182880" tIns="182880" rIns="182880" bIns="182880" anchor="ctr" anchorCtr="0"/>
          <a:lstStyle>
            <a:lvl1pPr>
              <a:defRPr>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208705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rotWithShape="1">
          <a:gsLst>
            <a:gs pos="0">
              <a:schemeClr val="bg2">
                <a:tint val="90000"/>
              </a:schemeClr>
            </a:gs>
            <a:gs pos="44000">
              <a:schemeClr val="bg2">
                <a:shade val="100000"/>
                <a:satMod val="115000"/>
              </a:schemeClr>
            </a:gs>
            <a:gs pos="100000">
              <a:schemeClr val="tx1"/>
            </a:gs>
          </a:gsLst>
          <a:path path="circle">
            <a:fillToRect l="20000" t="50000" r="100000" b="50000"/>
          </a:path>
        </a:gradFill>
        <a:effectLst/>
      </p:bgPr>
    </p:bg>
    <p:spTree>
      <p:nvGrpSpPr>
        <p:cNvPr id="1" name=""/>
        <p:cNvGrpSpPr/>
        <p:nvPr/>
      </p:nvGrpSpPr>
      <p:grpSpPr>
        <a:xfrm>
          <a:off x="0" y="0"/>
          <a:ext cx="0" cy="0"/>
          <a:chOff x="0" y="0"/>
          <a:chExt cx="0" cy="0"/>
        </a:xfrm>
      </p:grpSpPr>
      <p:sp>
        <p:nvSpPr>
          <p:cNvPr id="9" name="Title 2"/>
          <p:cNvSpPr txBox="1">
            <a:spLocks/>
          </p:cNvSpPr>
          <p:nvPr userDrawn="1"/>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131" y="2469559"/>
            <a:ext cx="6579955" cy="1953225"/>
          </a:xfrm>
          <a:prstGeom prst="rect">
            <a:avLst/>
          </a:prstGeom>
        </p:spPr>
      </p:pic>
    </p:spTree>
    <p:extLst>
      <p:ext uri="{BB962C8B-B14F-4D97-AF65-F5344CB8AC3E}">
        <p14:creationId xmlns:p14="http://schemas.microsoft.com/office/powerpoint/2010/main" val="81915659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2"/>
                </a:solidFill>
                <a:latin typeface="Calibri" panose="020F0502020204030204" pitchFamily="34" charset="0"/>
                <a:cs typeface="Calibri" panose="020F0502020204030204" pitchFamily="34" charset="0"/>
              </a:defRPr>
            </a:lvl1pPr>
          </a:lstStyle>
          <a:p>
            <a:r>
              <a:rPr lang="en-US" dirty="0"/>
              <a:t>Click to edit</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F36D4923-D1D0-41C2-8456-7E295305515E}"/>
              </a:ext>
            </a:extLst>
          </p:cNvPr>
          <p:cNvSpPr>
            <a:spLocks noGrp="1"/>
          </p:cNvSpPr>
          <p:nvPr>
            <p:ph type="sldNum" sz="quarter" idx="4"/>
          </p:nvPr>
        </p:nvSpPr>
        <p:spPr>
          <a:xfrm>
            <a:off x="10273917" y="6310168"/>
            <a:ext cx="1530927" cy="365125"/>
          </a:xfrm>
          <a:prstGeom prst="rect">
            <a:avLst/>
          </a:prstGeom>
        </p:spPr>
        <p:txBody>
          <a:bodyPr vert="horz" lIns="91440" tIns="45720" rIns="91440" bIns="45720" rtlCol="0" anchor="ctr"/>
          <a:lstStyle>
            <a:lvl1pPr algn="r">
              <a:defRPr sz="1100" b="1">
                <a:solidFill>
                  <a:schemeClr val="tx2"/>
                </a:solidFill>
                <a:latin typeface="Calibri" panose="020F0502020204030204" pitchFamily="34" charset="0"/>
                <a:cs typeface="Calibri" panose="020F0502020204030204" pitchFamily="34" charset="0"/>
              </a:defRPr>
            </a:lvl1pPr>
          </a:lstStyle>
          <a:p>
            <a:fld id="{4FAB73BC-B049-4115-A692-8D63A059BFB8}" type="slidenum">
              <a:rPr lang="en-US" smtClean="0"/>
              <a:pPr/>
              <a:t>‹#›</a:t>
            </a:fld>
            <a:endParaRPr lang="en-US" dirty="0"/>
          </a:p>
        </p:txBody>
      </p:sp>
      <p:sp>
        <p:nvSpPr>
          <p:cNvPr id="8" name="Slide Number Placeholder 7">
            <a:extLst>
              <a:ext uri="{FF2B5EF4-FFF2-40B4-BE49-F238E27FC236}">
                <a16:creationId xmlns:a16="http://schemas.microsoft.com/office/drawing/2014/main" id="{99D27772-CD79-4530-A180-772A1AE7355B}"/>
              </a:ext>
            </a:extLst>
          </p:cNvPr>
          <p:cNvSpPr txBox="1">
            <a:spLocks/>
          </p:cNvSpPr>
          <p:nvPr userDrawn="1"/>
        </p:nvSpPr>
        <p:spPr>
          <a:xfrm>
            <a:off x="10264833" y="6358082"/>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100" b="1" kern="1200">
                <a:solidFill>
                  <a:schemeClr val="tx2"/>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57279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Header Bar - Blank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D6A3B7-A36A-4231-8B0F-948695097D9D}"/>
              </a:ext>
            </a:extLst>
          </p:cNvPr>
          <p:cNvSpPr>
            <a:spLocks noGrp="1"/>
          </p:cNvSpPr>
          <p:nvPr>
            <p:ph type="sldNum" sz="quarter" idx="11"/>
          </p:nvPr>
        </p:nvSpPr>
        <p:spPr/>
        <p:txBody>
          <a:bodyPr/>
          <a:lstStyle/>
          <a:p>
            <a:fld id="{4FAB73BC-B049-4115-A692-8D63A059BFB8}" type="slidenum">
              <a:rPr lang="en-US" smtClean="0"/>
              <a:pPr/>
              <a:t>‹#›</a:t>
            </a:fld>
            <a:endParaRPr lang="en-US" dirty="0"/>
          </a:p>
        </p:txBody>
      </p:sp>
      <p:sp>
        <p:nvSpPr>
          <p:cNvPr id="5" name="Rectangle 4">
            <a:extLst>
              <a:ext uri="{FF2B5EF4-FFF2-40B4-BE49-F238E27FC236}">
                <a16:creationId xmlns:a16="http://schemas.microsoft.com/office/drawing/2014/main" id="{CD58E6F7-47BF-4068-A796-510E6A625BE4}"/>
              </a:ext>
            </a:extLst>
          </p:cNvPr>
          <p:cNvSpPr/>
          <p:nvPr userDrawn="1"/>
        </p:nvSpPr>
        <p:spPr>
          <a:xfrm>
            <a:off x="0" y="0"/>
            <a:ext cx="121920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400" b="1" dirty="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232970D9-CA74-4769-9647-9031FAEBB293}"/>
              </a:ext>
            </a:extLst>
          </p:cNvPr>
          <p:cNvSpPr>
            <a:spLocks noGrp="1"/>
          </p:cNvSpPr>
          <p:nvPr>
            <p:ph type="title"/>
          </p:nvPr>
        </p:nvSpPr>
        <p:spPr>
          <a:xfrm>
            <a:off x="0" y="1095"/>
            <a:ext cx="12192000" cy="640080"/>
          </a:xfrm>
          <a:prstGeom prst="rect">
            <a:avLst/>
          </a:prstGeom>
        </p:spPr>
        <p:txBody>
          <a:bodyPr lIns="182880" tIns="182880" rIns="182880" bIns="182880" anchor="ctr" anchorCtr="0"/>
          <a:lstStyle>
            <a:lvl1pPr>
              <a:defRPr>
                <a:solidFill>
                  <a:schemeClr val="bg1"/>
                </a:solidFill>
                <a:latin typeface="Calibri" panose="020F0502020204030204" pitchFamily="34" charset="0"/>
                <a:cs typeface="Calibri" panose="020F0502020204030204" pitchFamily="34" charset="0"/>
              </a:defRPr>
            </a:lvl1pPr>
          </a:lstStyle>
          <a:p>
            <a:r>
              <a:rPr lang="en-US" dirty="0"/>
              <a:t>Click to edit</a:t>
            </a:r>
          </a:p>
        </p:txBody>
      </p:sp>
    </p:spTree>
    <p:extLst>
      <p:ext uri="{BB962C8B-B14F-4D97-AF65-F5344CB8AC3E}">
        <p14:creationId xmlns:p14="http://schemas.microsoft.com/office/powerpoint/2010/main" val="3360820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Content - w logo and p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D6A3B7-A36A-4231-8B0F-948695097D9D}"/>
              </a:ext>
            </a:extLst>
          </p:cNvPr>
          <p:cNvSpPr>
            <a:spLocks noGrp="1"/>
          </p:cNvSpPr>
          <p:nvPr>
            <p:ph type="sldNum" sz="quarter" idx="11"/>
          </p:nvPr>
        </p:nvSpPr>
        <p:spPr/>
        <p:txBody>
          <a:bodyPr/>
          <a:lstStyle/>
          <a:p>
            <a:fld id="{4FAB73BC-B049-4115-A692-8D63A059BFB8}" type="slidenum">
              <a:rPr lang="en-US" smtClean="0"/>
              <a:pPr/>
              <a:t>‹#›</a:t>
            </a:fld>
            <a:endParaRPr lang="en-US" dirty="0"/>
          </a:p>
        </p:txBody>
      </p:sp>
      <p:pic>
        <p:nvPicPr>
          <p:cNvPr id="4" name="Picture 3">
            <a:extLst>
              <a:ext uri="{FF2B5EF4-FFF2-40B4-BE49-F238E27FC236}">
                <a16:creationId xmlns:a16="http://schemas.microsoft.com/office/drawing/2014/main" id="{2E3D2649-37D7-4088-A6BD-24055E740FF8}"/>
              </a:ext>
            </a:extLst>
          </p:cNvPr>
          <p:cNvPicPr>
            <a:picLocks noChangeAspect="1"/>
          </p:cNvPicPr>
          <p:nvPr userDrawn="1"/>
        </p:nvPicPr>
        <p:blipFill>
          <a:blip r:embed="rId2"/>
          <a:stretch>
            <a:fillRect/>
          </a:stretch>
        </p:blipFill>
        <p:spPr>
          <a:xfrm>
            <a:off x="396240" y="6358082"/>
            <a:ext cx="1374415" cy="274320"/>
          </a:xfrm>
          <a:prstGeom prst="rect">
            <a:avLst/>
          </a:prstGeom>
        </p:spPr>
      </p:pic>
    </p:spTree>
    <p:extLst>
      <p:ext uri="{BB962C8B-B14F-4D97-AF65-F5344CB8AC3E}">
        <p14:creationId xmlns:p14="http://schemas.microsoft.com/office/powerpoint/2010/main" val="1045012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Multicolor Section Header -  Light Blu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2"/>
                </a:solidFill>
                <a:latin typeface="Calibri" panose="020F0502020204030204" pitchFamily="34" charset="0"/>
                <a:cs typeface="Calibri" panose="020F0502020204030204" pitchFamily="34" charset="0"/>
              </a:defRPr>
            </a:lvl1pPr>
          </a:lstStyle>
          <a:p>
            <a:r>
              <a:rPr lang="en-US" dirty="0"/>
              <a:t>Click to edit</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F36D4923-D1D0-41C2-8456-7E295305515E}"/>
              </a:ext>
            </a:extLst>
          </p:cNvPr>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100" b="1">
                <a:solidFill>
                  <a:schemeClr val="tx2"/>
                </a:solidFill>
                <a:latin typeface="Calibri" panose="020F0502020204030204" pitchFamily="34" charset="0"/>
                <a:cs typeface="Calibri" panose="020F0502020204030204" pitchFamily="34" charset="0"/>
              </a:defRPr>
            </a:lvl1pPr>
          </a:lstStyle>
          <a:p>
            <a:fld id="{4FAB73BC-B049-4115-A692-8D63A059BFB8}" type="slidenum">
              <a:rPr lang="en-US" smtClean="0"/>
              <a:pPr/>
              <a:t>‹#›</a:t>
            </a:fld>
            <a:endParaRPr lang="en-US" dirty="0"/>
          </a:p>
        </p:txBody>
      </p:sp>
      <p:sp>
        <p:nvSpPr>
          <p:cNvPr id="4" name="Rectangle 3">
            <a:extLst>
              <a:ext uri="{FF2B5EF4-FFF2-40B4-BE49-F238E27FC236}">
                <a16:creationId xmlns:a16="http://schemas.microsoft.com/office/drawing/2014/main" id="{B044FE75-2BD5-457D-82E9-A56B89FE89DD}"/>
              </a:ext>
            </a:extLst>
          </p:cNvPr>
          <p:cNvSpPr/>
          <p:nvPr userDrawn="1"/>
        </p:nvSpPr>
        <p:spPr>
          <a:xfrm>
            <a:off x="0" y="729672"/>
            <a:ext cx="3657600" cy="5472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481856-6304-4917-AB3D-1030E60026A9}"/>
              </a:ext>
            </a:extLst>
          </p:cNvPr>
          <p:cNvSpPr/>
          <p:nvPr userDrawn="1"/>
        </p:nvSpPr>
        <p:spPr>
          <a:xfrm>
            <a:off x="1" y="729673"/>
            <a:ext cx="411480" cy="5394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230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Multicolor Section Header -  Dark Blu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2"/>
                </a:solidFill>
                <a:latin typeface="Calibri" panose="020F0502020204030204" pitchFamily="34" charset="0"/>
                <a:cs typeface="Calibri" panose="020F0502020204030204" pitchFamily="34" charset="0"/>
              </a:defRPr>
            </a:lvl1pPr>
          </a:lstStyle>
          <a:p>
            <a:r>
              <a:rPr lang="en-US" dirty="0"/>
              <a:t>Click to edit</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F36D4923-D1D0-41C2-8456-7E295305515E}"/>
              </a:ext>
            </a:extLst>
          </p:cNvPr>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100" b="1">
                <a:solidFill>
                  <a:schemeClr val="tx2"/>
                </a:solidFill>
                <a:latin typeface="Calibri" panose="020F0502020204030204" pitchFamily="34" charset="0"/>
                <a:cs typeface="Calibri" panose="020F0502020204030204" pitchFamily="34" charset="0"/>
              </a:defRPr>
            </a:lvl1pPr>
          </a:lstStyle>
          <a:p>
            <a:fld id="{4FAB73BC-B049-4115-A692-8D63A059BFB8}" type="slidenum">
              <a:rPr lang="en-US" smtClean="0"/>
              <a:pPr/>
              <a:t>‹#›</a:t>
            </a:fld>
            <a:endParaRPr lang="en-US" dirty="0"/>
          </a:p>
        </p:txBody>
      </p:sp>
      <p:sp>
        <p:nvSpPr>
          <p:cNvPr id="4" name="Rectangle 3">
            <a:extLst>
              <a:ext uri="{FF2B5EF4-FFF2-40B4-BE49-F238E27FC236}">
                <a16:creationId xmlns:a16="http://schemas.microsoft.com/office/drawing/2014/main" id="{B044FE75-2BD5-457D-82E9-A56B89FE89DD}"/>
              </a:ext>
            </a:extLst>
          </p:cNvPr>
          <p:cNvSpPr/>
          <p:nvPr userDrawn="1"/>
        </p:nvSpPr>
        <p:spPr>
          <a:xfrm>
            <a:off x="0" y="729672"/>
            <a:ext cx="3493698" cy="5464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481856-6304-4917-AB3D-1030E60026A9}"/>
              </a:ext>
            </a:extLst>
          </p:cNvPr>
          <p:cNvSpPr/>
          <p:nvPr userDrawn="1"/>
        </p:nvSpPr>
        <p:spPr>
          <a:xfrm>
            <a:off x="1" y="729673"/>
            <a:ext cx="411480" cy="53949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104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Multicolor Section Header -  Gree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2"/>
                </a:solidFill>
                <a:latin typeface="Calibri" panose="020F0502020204030204" pitchFamily="34" charset="0"/>
                <a:cs typeface="Calibri" panose="020F0502020204030204" pitchFamily="34" charset="0"/>
              </a:defRPr>
            </a:lvl1pPr>
          </a:lstStyle>
          <a:p>
            <a:r>
              <a:rPr lang="en-US" dirty="0"/>
              <a:t>Click to edit</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F36D4923-D1D0-41C2-8456-7E295305515E}"/>
              </a:ext>
            </a:extLst>
          </p:cNvPr>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100" b="1">
                <a:solidFill>
                  <a:schemeClr val="tx2"/>
                </a:solidFill>
                <a:latin typeface="Calibri" panose="020F0502020204030204" pitchFamily="34" charset="0"/>
                <a:cs typeface="Calibri" panose="020F0502020204030204" pitchFamily="34" charset="0"/>
              </a:defRPr>
            </a:lvl1pPr>
          </a:lstStyle>
          <a:p>
            <a:fld id="{4FAB73BC-B049-4115-A692-8D63A059BFB8}" type="slidenum">
              <a:rPr lang="en-US" smtClean="0"/>
              <a:pPr/>
              <a:t>‹#›</a:t>
            </a:fld>
            <a:endParaRPr lang="en-US" dirty="0"/>
          </a:p>
        </p:txBody>
      </p:sp>
      <p:sp>
        <p:nvSpPr>
          <p:cNvPr id="4" name="Rectangle 3">
            <a:extLst>
              <a:ext uri="{FF2B5EF4-FFF2-40B4-BE49-F238E27FC236}">
                <a16:creationId xmlns:a16="http://schemas.microsoft.com/office/drawing/2014/main" id="{B044FE75-2BD5-457D-82E9-A56B89FE89DD}"/>
              </a:ext>
            </a:extLst>
          </p:cNvPr>
          <p:cNvSpPr/>
          <p:nvPr userDrawn="1"/>
        </p:nvSpPr>
        <p:spPr>
          <a:xfrm>
            <a:off x="0" y="729672"/>
            <a:ext cx="3485072" cy="5498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481856-6304-4917-AB3D-1030E60026A9}"/>
              </a:ext>
            </a:extLst>
          </p:cNvPr>
          <p:cNvSpPr/>
          <p:nvPr userDrawn="1"/>
        </p:nvSpPr>
        <p:spPr>
          <a:xfrm>
            <a:off x="1" y="729673"/>
            <a:ext cx="411480" cy="5394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657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Conomy Last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8710ACF-B924-4897-87D0-124922960DF0}"/>
              </a:ext>
            </a:extLst>
          </p:cNvPr>
          <p:cNvSpPr txBox="1"/>
          <p:nvPr userDrawn="1"/>
        </p:nvSpPr>
        <p:spPr>
          <a:xfrm>
            <a:off x="2741930" y="3911985"/>
            <a:ext cx="6708139" cy="1508105"/>
          </a:xfrm>
          <a:prstGeom prst="rect">
            <a:avLst/>
          </a:prstGeom>
          <a:noFill/>
        </p:spPr>
        <p:txBody>
          <a:bodyPr wrap="square" rtlCol="0">
            <a:spAutoFit/>
          </a:bodyPr>
          <a:lstStyle/>
          <a:p>
            <a:pPr algn="ctr"/>
            <a:r>
              <a:rPr lang="en-US" sz="2800" b="1" dirty="0">
                <a:solidFill>
                  <a:srgbClr val="066991"/>
                </a:solidFill>
              </a:rPr>
              <a:t>Innovating Tomorrow’s Economic Landscape</a:t>
            </a:r>
          </a:p>
          <a:p>
            <a:pPr algn="ctr"/>
            <a:r>
              <a:rPr lang="en-US" sz="1600" dirty="0">
                <a:solidFill>
                  <a:srgbClr val="066991"/>
                </a:solidFill>
              </a:rPr>
              <a:t>TEConomy Partners is a global leader in research, analysis and strategy for innovation-based economic development. Today we’re helping nations, states, regions, universities, and industries blueprint their future and translate knowledge into prosperity.</a:t>
            </a:r>
          </a:p>
        </p:txBody>
      </p:sp>
      <p:pic>
        <p:nvPicPr>
          <p:cNvPr id="13" name="Picture 12">
            <a:extLst>
              <a:ext uri="{FF2B5EF4-FFF2-40B4-BE49-F238E27FC236}">
                <a16:creationId xmlns:a16="http://schemas.microsoft.com/office/drawing/2014/main" id="{E9ABE2EA-FECD-4EDC-89CB-43811CBDB7BB}"/>
              </a:ext>
            </a:extLst>
          </p:cNvPr>
          <p:cNvPicPr>
            <a:picLocks noChangeAspect="1"/>
          </p:cNvPicPr>
          <p:nvPr userDrawn="1"/>
        </p:nvPicPr>
        <p:blipFill>
          <a:blip r:embed="rId2"/>
          <a:stretch>
            <a:fillRect/>
          </a:stretch>
        </p:blipFill>
        <p:spPr>
          <a:xfrm>
            <a:off x="3973039" y="1451113"/>
            <a:ext cx="4245920" cy="2103120"/>
          </a:xfrm>
          <a:prstGeom prst="rect">
            <a:avLst/>
          </a:prstGeom>
        </p:spPr>
      </p:pic>
    </p:spTree>
    <p:extLst>
      <p:ext uri="{BB962C8B-B14F-4D97-AF65-F5344CB8AC3E}">
        <p14:creationId xmlns:p14="http://schemas.microsoft.com/office/powerpoint/2010/main" val="544605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Opener Slide">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843" y="2235200"/>
            <a:ext cx="11876315" cy="2387600"/>
          </a:xfrm>
        </p:spPr>
        <p:txBody>
          <a:bodyPr anchor="ct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24000" y="4867502"/>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853901"/>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853901"/>
          </a:xfrm>
          <a:prstGeom prst="rect">
            <a:avLst/>
          </a:prstGeom>
        </p:spPr>
      </p:pic>
    </p:spTree>
    <p:extLst>
      <p:ext uri="{BB962C8B-B14F-4D97-AF65-F5344CB8AC3E}">
        <p14:creationId xmlns:p14="http://schemas.microsoft.com/office/powerpoint/2010/main" val="401765268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ain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5306" y="6176963"/>
            <a:ext cx="3429732" cy="414494"/>
          </a:xfrm>
          <a:prstGeom prst="rect">
            <a:avLst/>
          </a:prstGeom>
        </p:spPr>
      </p:pic>
      <p:sp>
        <p:nvSpPr>
          <p:cNvPr id="5" name="Title 1"/>
          <p:cNvSpPr>
            <a:spLocks noGrp="1"/>
          </p:cNvSpPr>
          <p:nvPr>
            <p:ph type="title"/>
          </p:nvPr>
        </p:nvSpPr>
        <p:spPr>
          <a:xfrm>
            <a:off x="838200" y="170389"/>
            <a:ext cx="10515600" cy="1325563"/>
          </a:xfrm>
        </p:spPr>
        <p:txBody>
          <a:bodyPr/>
          <a:lstStyle/>
          <a:p>
            <a:r>
              <a:rPr lang="en-US" smtClean="0"/>
              <a:t>Click to edit Master title style</a:t>
            </a:r>
            <a:endParaRPr lang="en-US" dirty="0"/>
          </a:p>
        </p:txBody>
      </p:sp>
      <p:sp>
        <p:nvSpPr>
          <p:cNvPr id="6" name="Content Placeholder 2"/>
          <p:cNvSpPr>
            <a:spLocks noGrp="1"/>
          </p:cNvSpPr>
          <p:nvPr>
            <p:ph idx="1"/>
          </p:nvPr>
        </p:nvSpPr>
        <p:spPr>
          <a:xfrm>
            <a:off x="838200" y="1622424"/>
            <a:ext cx="10515600" cy="435133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306" y="6176963"/>
            <a:ext cx="3429732" cy="414494"/>
          </a:xfrm>
          <a:prstGeom prst="rect">
            <a:avLst/>
          </a:prstGeom>
        </p:spPr>
      </p:pic>
    </p:spTree>
    <p:extLst>
      <p:ext uri="{BB962C8B-B14F-4D97-AF65-F5344CB8AC3E}">
        <p14:creationId xmlns:p14="http://schemas.microsoft.com/office/powerpoint/2010/main" val="2734023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Main Content">
    <p:spTree>
      <p:nvGrpSpPr>
        <p:cNvPr id="1" name=""/>
        <p:cNvGrpSpPr/>
        <p:nvPr/>
      </p:nvGrpSpPr>
      <p:grpSpPr>
        <a:xfrm>
          <a:off x="0" y="0"/>
          <a:ext cx="0" cy="0"/>
          <a:chOff x="0" y="0"/>
          <a:chExt cx="0" cy="0"/>
        </a:xfrm>
      </p:grpSpPr>
      <p:sp>
        <p:nvSpPr>
          <p:cNvPr id="5" name="Rectangle 4"/>
          <p:cNvSpPr/>
          <p:nvPr/>
        </p:nvSpPr>
        <p:spPr>
          <a:xfrm>
            <a:off x="1" y="160868"/>
            <a:ext cx="11353800" cy="1185333"/>
          </a:xfrm>
          <a:prstGeom prst="rect">
            <a:avLst/>
          </a:prstGeom>
          <a:solidFill>
            <a:srgbClr val="8B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170389"/>
            <a:ext cx="10515600" cy="117581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38200" y="1622424"/>
            <a:ext cx="10515600" cy="435133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5306" y="6176963"/>
            <a:ext cx="3429732" cy="414494"/>
          </a:xfrm>
          <a:prstGeom prst="rect">
            <a:avLst/>
          </a:prstGeom>
        </p:spPr>
      </p:pic>
      <p:sp>
        <p:nvSpPr>
          <p:cNvPr id="6" name="Rectangle 5"/>
          <p:cNvSpPr/>
          <p:nvPr userDrawn="1"/>
        </p:nvSpPr>
        <p:spPr>
          <a:xfrm>
            <a:off x="1" y="160868"/>
            <a:ext cx="11353800" cy="1185333"/>
          </a:xfrm>
          <a:prstGeom prst="rect">
            <a:avLst/>
          </a:prstGeom>
          <a:solidFill>
            <a:srgbClr val="8B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306" y="6176963"/>
            <a:ext cx="3429732" cy="414494"/>
          </a:xfrm>
          <a:prstGeom prst="rect">
            <a:avLst/>
          </a:prstGeom>
        </p:spPr>
      </p:pic>
    </p:spTree>
    <p:extLst>
      <p:ext uri="{BB962C8B-B14F-4D97-AF65-F5344CB8AC3E}">
        <p14:creationId xmlns:p14="http://schemas.microsoft.com/office/powerpoint/2010/main" val="36196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1600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701" y="6019800"/>
            <a:ext cx="2682927" cy="796413"/>
          </a:xfrm>
          <a:prstGeom prst="rect">
            <a:avLst/>
          </a:prstGeom>
        </p:spPr>
      </p:pic>
    </p:spTree>
    <p:extLst>
      <p:ext uri="{BB962C8B-B14F-4D97-AF65-F5344CB8AC3E}">
        <p14:creationId xmlns:p14="http://schemas.microsoft.com/office/powerpoint/2010/main" val="24555687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Title 1"/>
          <p:cNvSpPr>
            <a:spLocks noGrp="1"/>
          </p:cNvSpPr>
          <p:nvPr>
            <p:ph type="title"/>
          </p:nvPr>
        </p:nvSpPr>
        <p:spPr>
          <a:xfrm>
            <a:off x="831851" y="2002633"/>
            <a:ext cx="10515600" cy="2852737"/>
          </a:xfrm>
        </p:spPr>
        <p:txBody>
          <a:bodyPr anchor="ctr"/>
          <a:lstStyle>
            <a:lvl1pPr>
              <a:defRPr sz="4800"/>
            </a:lvl1pPr>
          </a:lstStyle>
          <a:p>
            <a:r>
              <a:rPr lang="en-US" smtClean="0"/>
              <a:t>Click to edit Master 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9" y="5004100"/>
            <a:ext cx="12192000" cy="1853901"/>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49" y="5004100"/>
            <a:ext cx="12192000" cy="1853901"/>
          </a:xfrm>
          <a:prstGeom prst="rect">
            <a:avLst/>
          </a:prstGeom>
        </p:spPr>
      </p:pic>
    </p:spTree>
    <p:extLst>
      <p:ext uri="{BB962C8B-B14F-4D97-AF65-F5344CB8AC3E}">
        <p14:creationId xmlns:p14="http://schemas.microsoft.com/office/powerpoint/2010/main" val="4275191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Main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306" y="6176963"/>
            <a:ext cx="3429732" cy="414494"/>
          </a:xfrm>
          <a:prstGeom prst="rect">
            <a:avLst/>
          </a:prstGeom>
        </p:spPr>
      </p:pic>
      <p:sp>
        <p:nvSpPr>
          <p:cNvPr id="5" name="Title 1"/>
          <p:cNvSpPr>
            <a:spLocks noGrp="1"/>
          </p:cNvSpPr>
          <p:nvPr>
            <p:ph type="title"/>
          </p:nvPr>
        </p:nvSpPr>
        <p:spPr>
          <a:xfrm>
            <a:off x="838200" y="170389"/>
            <a:ext cx="10515600" cy="1325563"/>
          </a:xfrm>
        </p:spPr>
        <p:txBody>
          <a:bodyPr/>
          <a:lstStyle/>
          <a:p>
            <a:r>
              <a:rPr lang="en-US" smtClean="0"/>
              <a:t>Click to edit Master title style</a:t>
            </a:r>
            <a:endParaRPr lang="en-US" dirty="0"/>
          </a:p>
        </p:txBody>
      </p:sp>
      <p:sp>
        <p:nvSpPr>
          <p:cNvPr id="6" name="Content Placeholder 2"/>
          <p:cNvSpPr>
            <a:spLocks noGrp="1"/>
          </p:cNvSpPr>
          <p:nvPr>
            <p:ph idx="1"/>
          </p:nvPr>
        </p:nvSpPr>
        <p:spPr>
          <a:xfrm>
            <a:off x="838200" y="1622424"/>
            <a:ext cx="10515600" cy="435133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2457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p:cNvSpPr>
            <a:spLocks noGrp="1"/>
          </p:cNvSpPr>
          <p:nvPr>
            <p:ph type="title"/>
          </p:nvPr>
        </p:nvSpPr>
        <p:spPr>
          <a:xfrm>
            <a:off x="831851" y="2002633"/>
            <a:ext cx="10515600" cy="2852737"/>
          </a:xfrm>
        </p:spPr>
        <p:txBody>
          <a:bodyPr anchor="ctr"/>
          <a:lstStyle>
            <a:lvl1pPr>
              <a:defRPr sz="4800"/>
            </a:lvl1pPr>
          </a:lstStyle>
          <a:p>
            <a:r>
              <a:rPr lang="en-US" smtClean="0"/>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49" y="5004100"/>
            <a:ext cx="12192000" cy="1853901"/>
          </a:xfrm>
          <a:prstGeom prst="rect">
            <a:avLst/>
          </a:prstGeom>
        </p:spPr>
      </p:pic>
    </p:spTree>
    <p:extLst>
      <p:ext uri="{BB962C8B-B14F-4D97-AF65-F5344CB8AC3E}">
        <p14:creationId xmlns:p14="http://schemas.microsoft.com/office/powerpoint/2010/main" val="2125659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Main Content">
    <p:spTree>
      <p:nvGrpSpPr>
        <p:cNvPr id="1" name=""/>
        <p:cNvGrpSpPr/>
        <p:nvPr/>
      </p:nvGrpSpPr>
      <p:grpSpPr>
        <a:xfrm>
          <a:off x="0" y="0"/>
          <a:ext cx="0" cy="0"/>
          <a:chOff x="0" y="0"/>
          <a:chExt cx="0" cy="0"/>
        </a:xfrm>
      </p:grpSpPr>
      <p:sp>
        <p:nvSpPr>
          <p:cNvPr id="5" name="Rectangle 4"/>
          <p:cNvSpPr/>
          <p:nvPr/>
        </p:nvSpPr>
        <p:spPr>
          <a:xfrm>
            <a:off x="1" y="160868"/>
            <a:ext cx="11353800" cy="1185333"/>
          </a:xfrm>
          <a:prstGeom prst="rect">
            <a:avLst/>
          </a:prstGeom>
          <a:solidFill>
            <a:srgbClr val="8B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838200" y="1622424"/>
            <a:ext cx="10515600" cy="435133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5306" y="6176963"/>
            <a:ext cx="3429732" cy="414494"/>
          </a:xfrm>
          <a:prstGeom prst="rect">
            <a:avLst/>
          </a:prstGeom>
        </p:spPr>
      </p:pic>
      <p:sp>
        <p:nvSpPr>
          <p:cNvPr id="6" name="Rectangle 5"/>
          <p:cNvSpPr/>
          <p:nvPr userDrawn="1"/>
        </p:nvSpPr>
        <p:spPr>
          <a:xfrm>
            <a:off x="1" y="160868"/>
            <a:ext cx="12191999" cy="11853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306" y="6176963"/>
            <a:ext cx="3429732" cy="41449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374" y="6108904"/>
            <a:ext cx="767191" cy="550612"/>
          </a:xfrm>
          <a:prstGeom prst="rect">
            <a:avLst/>
          </a:prstGeom>
        </p:spPr>
      </p:pic>
    </p:spTree>
    <p:extLst>
      <p:ext uri="{BB962C8B-B14F-4D97-AF65-F5344CB8AC3E}">
        <p14:creationId xmlns:p14="http://schemas.microsoft.com/office/powerpoint/2010/main" val="3395447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9" name="Rectangle 6"/>
          <p:cNvSpPr txBox="1">
            <a:spLocks noChangeArrowheads="1"/>
          </p:cNvSpPr>
          <p:nvPr userDrawn="1"/>
        </p:nvSpPr>
        <p:spPr>
          <a:xfrm>
            <a:off x="8331201" y="6172201"/>
            <a:ext cx="507999" cy="165101"/>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chemeClr val="tx1">
                  <a:lumMod val="50000"/>
                  <a:lumOff val="50000"/>
                </a:schemeClr>
              </a:solidFill>
              <a:effectLst/>
              <a:uLnTx/>
              <a:uFillTx/>
              <a:latin typeface="Arial"/>
              <a:ea typeface="ＭＳ Ｐゴシック" pitchFamily="-128" charset="-128"/>
              <a:cs typeface="Arial"/>
            </a:endParaRPr>
          </a:p>
        </p:txBody>
      </p:sp>
      <p:cxnSp>
        <p:nvCxnSpPr>
          <p:cNvPr id="12" name="Straight Connector 11"/>
          <p:cNvCxnSpPr/>
          <p:nvPr userDrawn="1"/>
        </p:nvCxnSpPr>
        <p:spPr bwMode="auto">
          <a:xfrm>
            <a:off x="508000" y="5791200"/>
            <a:ext cx="109728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13" name="Straight Connector 12"/>
          <p:cNvCxnSpPr/>
          <p:nvPr userDrawn="1"/>
        </p:nvCxnSpPr>
        <p:spPr bwMode="auto">
          <a:xfrm>
            <a:off x="508000" y="1143000"/>
            <a:ext cx="109728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290084278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0769600" cy="838200"/>
          </a:xfrm>
        </p:spPr>
        <p:txBody>
          <a:bodyPr/>
          <a:lstStyle>
            <a:lvl1pPr>
              <a:defRPr sz="2800" b="0">
                <a:solidFill>
                  <a:srgbClr val="006541"/>
                </a:solidFill>
                <a:latin typeface="Arial"/>
                <a:cs typeface="Arial"/>
              </a:defRPr>
            </a:lvl1pPr>
          </a:lstStyle>
          <a:p>
            <a:r>
              <a:rPr lang="en-US" dirty="0"/>
              <a:t>Click to edit Master title style</a:t>
            </a:r>
          </a:p>
        </p:txBody>
      </p:sp>
      <p:sp>
        <p:nvSpPr>
          <p:cNvPr id="7" name="Content Placeholder 2"/>
          <p:cNvSpPr>
            <a:spLocks noGrp="1"/>
          </p:cNvSpPr>
          <p:nvPr>
            <p:ph idx="1"/>
          </p:nvPr>
        </p:nvSpPr>
        <p:spPr>
          <a:xfrm>
            <a:off x="508000" y="1447800"/>
            <a:ext cx="10972800" cy="3886200"/>
          </a:xfrm>
          <a:prstGeom prst="rect">
            <a:avLst/>
          </a:prstGeom>
        </p:spPr>
        <p:txBody>
          <a:bodyPr/>
          <a:lstStyle>
            <a:lvl1pPr>
              <a:buFont typeface="Wingdings" pitchFamily="2" charset="2"/>
              <a:buChar char="ü"/>
              <a:defRPr sz="2000">
                <a:solidFill>
                  <a:srgbClr val="606060"/>
                </a:solidFill>
                <a:latin typeface="Arial"/>
                <a:cs typeface="Arial"/>
              </a:defRPr>
            </a:lvl1pPr>
            <a:lvl2pPr>
              <a:buFont typeface="Wingdings" pitchFamily="2" charset="2"/>
              <a:buChar char="§"/>
              <a:defRPr sz="1800">
                <a:solidFill>
                  <a:srgbClr val="606060"/>
                </a:solidFill>
                <a:latin typeface="Arial"/>
                <a:cs typeface="Arial"/>
              </a:defRPr>
            </a:lvl2pPr>
            <a:lvl3pPr>
              <a:buFont typeface="Symbol" pitchFamily="18" charset="2"/>
              <a:buChar char=""/>
              <a:defRPr sz="1600">
                <a:solidFill>
                  <a:srgbClr val="606060"/>
                </a:solidFill>
                <a:latin typeface="Arial"/>
                <a:cs typeface="Arial"/>
              </a:defRPr>
            </a:lvl3pPr>
            <a:lvl4pPr>
              <a:defRPr sz="1400">
                <a:solidFill>
                  <a:srgbClr val="606060"/>
                </a:solidFill>
                <a:latin typeface="Arial"/>
                <a:cs typeface="Arial"/>
              </a:defRPr>
            </a:lvl4pPr>
            <a:lvl5pPr>
              <a:defRPr sz="1200">
                <a:solidFill>
                  <a:srgbClr val="60606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txBox="1">
            <a:spLocks noChangeArrowheads="1"/>
          </p:cNvSpPr>
          <p:nvPr userDrawn="1"/>
        </p:nvSpPr>
        <p:spPr>
          <a:xfrm>
            <a:off x="10871202" y="6040316"/>
            <a:ext cx="507993" cy="175066"/>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FE03D15-09E2-4C1D-B3E4-76FA4CA826D2}" type="slidenum">
              <a:rPr kumimoji="0" lang="en-US" sz="900" b="0" i="0" u="none" strike="noStrike" kern="1200" cap="none" spc="0" normalizeH="0" baseline="0" noProof="0" smtClean="0">
                <a:ln>
                  <a:noFill/>
                </a:ln>
                <a:solidFill>
                  <a:schemeClr val="tx1">
                    <a:lumMod val="50000"/>
                    <a:lumOff val="50000"/>
                  </a:schemeClr>
                </a:solidFill>
                <a:effectLst/>
                <a:uLnTx/>
                <a:uFillTx/>
                <a:latin typeface="Arial"/>
                <a:ea typeface="ＭＳ Ｐゴシック" pitchFamily="-128" charset="-128"/>
                <a:cs typeface="Arial"/>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chemeClr val="tx1">
                  <a:lumMod val="50000"/>
                  <a:lumOff val="50000"/>
                </a:schemeClr>
              </a:solidFill>
              <a:effectLst/>
              <a:uLnTx/>
              <a:uFillTx/>
              <a:latin typeface="Arial"/>
              <a:ea typeface="ＭＳ Ｐゴシック" pitchFamily="-128" charset="-128"/>
              <a:cs typeface="Arial"/>
            </a:endParaRPr>
          </a:p>
        </p:txBody>
      </p:sp>
      <p:cxnSp>
        <p:nvCxnSpPr>
          <p:cNvPr id="6" name="Straight Connector 5"/>
          <p:cNvCxnSpPr/>
          <p:nvPr userDrawn="1"/>
        </p:nvCxnSpPr>
        <p:spPr bwMode="auto">
          <a:xfrm>
            <a:off x="10769600" y="6040316"/>
            <a:ext cx="0" cy="274320"/>
          </a:xfrm>
          <a:prstGeom prst="line">
            <a:avLst/>
          </a:prstGeom>
          <a:solidFill>
            <a:schemeClr val="accent1"/>
          </a:solidFill>
          <a:ln w="3175" cap="flat" cmpd="sng" algn="ctr">
            <a:solidFill>
              <a:schemeClr val="bg1">
                <a:lumMod val="75000"/>
              </a:schemeClr>
            </a:solidFill>
            <a:prstDash val="solid"/>
            <a:round/>
            <a:headEnd type="none" w="med" len="med"/>
            <a:tailEnd type="none" w="med" len="med"/>
          </a:ln>
          <a:effectLst/>
        </p:spPr>
      </p:cxnSp>
      <p:cxnSp>
        <p:nvCxnSpPr>
          <p:cNvPr id="8" name="Straight Connector 7"/>
          <p:cNvCxnSpPr>
            <a:cxnSpLocks/>
          </p:cNvCxnSpPr>
          <p:nvPr userDrawn="1"/>
        </p:nvCxnSpPr>
        <p:spPr bwMode="auto">
          <a:xfrm>
            <a:off x="11379200" y="6050280"/>
            <a:ext cx="0" cy="274320"/>
          </a:xfrm>
          <a:prstGeom prst="line">
            <a:avLst/>
          </a:prstGeom>
          <a:solidFill>
            <a:schemeClr val="accent1"/>
          </a:solidFill>
          <a:ln w="3175" cap="flat" cmpd="sng" algn="ctr">
            <a:solidFill>
              <a:schemeClr val="bg1">
                <a:lumMod val="75000"/>
              </a:schemeClr>
            </a:solidFill>
            <a:prstDash val="solid"/>
            <a:round/>
            <a:headEnd type="none" w="med" len="med"/>
            <a:tailEnd type="none" w="med" len="med"/>
          </a:ln>
          <a:effectLst/>
        </p:spPr>
      </p:cxnSp>
      <p:cxnSp>
        <p:nvCxnSpPr>
          <p:cNvPr id="13" name="Straight Connector 12"/>
          <p:cNvCxnSpPr/>
          <p:nvPr userDrawn="1"/>
        </p:nvCxnSpPr>
        <p:spPr bwMode="auto">
          <a:xfrm>
            <a:off x="508000" y="5791200"/>
            <a:ext cx="109728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15" name="Straight Connector 14"/>
          <p:cNvCxnSpPr/>
          <p:nvPr userDrawn="1"/>
        </p:nvCxnSpPr>
        <p:spPr bwMode="auto">
          <a:xfrm>
            <a:off x="508000" y="1143000"/>
            <a:ext cx="109728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71393136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9" name="Rectangle 14">
            <a:extLst>
              <a:ext uri="{FF2B5EF4-FFF2-40B4-BE49-F238E27FC236}">
                <a16:creationId xmlns:a16="http://schemas.microsoft.com/office/drawing/2014/main" id="{4A58E23B-D143-4686-8C03-628BEC826AA6}"/>
              </a:ext>
            </a:extLst>
          </p:cNvPr>
          <p:cNvSpPr/>
          <p:nvPr/>
        </p:nvSpPr>
        <p:spPr>
          <a:xfrm>
            <a:off x="2" y="6084024"/>
            <a:ext cx="8975045" cy="395110"/>
          </a:xfrm>
          <a:custGeom>
            <a:avLst/>
            <a:gdLst>
              <a:gd name="connsiteX0" fmla="*/ 0 w 8257733"/>
              <a:gd name="connsiteY0" fmla="*/ 0 h 870439"/>
              <a:gd name="connsiteX1" fmla="*/ 8257733 w 8257733"/>
              <a:gd name="connsiteY1" fmla="*/ 0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7853287 w 8257733"/>
              <a:gd name="connsiteY1" fmla="*/ 8792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8015031 w 8257733"/>
              <a:gd name="connsiteY1" fmla="*/ 8793 h 870439"/>
              <a:gd name="connsiteX2" fmla="*/ 8257733 w 8257733"/>
              <a:gd name="connsiteY2" fmla="*/ 870439 h 870439"/>
              <a:gd name="connsiteX3" fmla="*/ 0 w 8257733"/>
              <a:gd name="connsiteY3" fmla="*/ 870439 h 870439"/>
              <a:gd name="connsiteX4" fmla="*/ 0 w 8257733"/>
              <a:gd name="connsiteY4" fmla="*/ 0 h 870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7733" h="870439">
                <a:moveTo>
                  <a:pt x="0" y="0"/>
                </a:moveTo>
                <a:lnTo>
                  <a:pt x="8015031" y="8793"/>
                </a:lnTo>
                <a:lnTo>
                  <a:pt x="8257733" y="870439"/>
                </a:lnTo>
                <a:lnTo>
                  <a:pt x="0" y="870439"/>
                </a:lnTo>
                <a:lnTo>
                  <a:pt x="0" y="0"/>
                </a:lnTo>
                <a:close/>
              </a:path>
            </a:pathLst>
          </a:cu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14">
            <a:extLst>
              <a:ext uri="{FF2B5EF4-FFF2-40B4-BE49-F238E27FC236}">
                <a16:creationId xmlns:a16="http://schemas.microsoft.com/office/drawing/2014/main" id="{4A58E23B-D143-4686-8C03-628BEC826AA6}"/>
              </a:ext>
            </a:extLst>
          </p:cNvPr>
          <p:cNvSpPr/>
          <p:nvPr/>
        </p:nvSpPr>
        <p:spPr>
          <a:xfrm>
            <a:off x="-21785208" y="2095021"/>
            <a:ext cx="33541111" cy="2070800"/>
          </a:xfrm>
          <a:custGeom>
            <a:avLst/>
            <a:gdLst>
              <a:gd name="connsiteX0" fmla="*/ 0 w 8257733"/>
              <a:gd name="connsiteY0" fmla="*/ 0 h 870439"/>
              <a:gd name="connsiteX1" fmla="*/ 8257733 w 8257733"/>
              <a:gd name="connsiteY1" fmla="*/ 0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7853287 w 8257733"/>
              <a:gd name="connsiteY1" fmla="*/ 8792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8015031 w 8257733"/>
              <a:gd name="connsiteY1" fmla="*/ 8793 h 870439"/>
              <a:gd name="connsiteX2" fmla="*/ 8257733 w 8257733"/>
              <a:gd name="connsiteY2" fmla="*/ 870439 h 870439"/>
              <a:gd name="connsiteX3" fmla="*/ 0 w 8257733"/>
              <a:gd name="connsiteY3" fmla="*/ 870439 h 870439"/>
              <a:gd name="connsiteX4" fmla="*/ 0 w 8257733"/>
              <a:gd name="connsiteY4" fmla="*/ 0 h 870439"/>
              <a:gd name="connsiteX0" fmla="*/ 2407943 w 8257733"/>
              <a:gd name="connsiteY0" fmla="*/ 0 h 865887"/>
              <a:gd name="connsiteX1" fmla="*/ 8015031 w 8257733"/>
              <a:gd name="connsiteY1" fmla="*/ 4241 h 865887"/>
              <a:gd name="connsiteX2" fmla="*/ 8257733 w 8257733"/>
              <a:gd name="connsiteY2" fmla="*/ 865887 h 865887"/>
              <a:gd name="connsiteX3" fmla="*/ 0 w 8257733"/>
              <a:gd name="connsiteY3" fmla="*/ 865887 h 865887"/>
              <a:gd name="connsiteX4" fmla="*/ 2407943 w 8257733"/>
              <a:gd name="connsiteY4" fmla="*/ 0 h 865887"/>
              <a:gd name="connsiteX0" fmla="*/ 7604 w 5857394"/>
              <a:gd name="connsiteY0" fmla="*/ 0 h 865887"/>
              <a:gd name="connsiteX1" fmla="*/ 5614692 w 5857394"/>
              <a:gd name="connsiteY1" fmla="*/ 4241 h 865887"/>
              <a:gd name="connsiteX2" fmla="*/ 5857394 w 5857394"/>
              <a:gd name="connsiteY2" fmla="*/ 865887 h 865887"/>
              <a:gd name="connsiteX3" fmla="*/ 0 w 5857394"/>
              <a:gd name="connsiteY3" fmla="*/ 861335 h 865887"/>
              <a:gd name="connsiteX4" fmla="*/ 7604 w 5857394"/>
              <a:gd name="connsiteY4" fmla="*/ 0 h 86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394" h="865887">
                <a:moveTo>
                  <a:pt x="7604" y="0"/>
                </a:moveTo>
                <a:lnTo>
                  <a:pt x="5614692" y="4241"/>
                </a:lnTo>
                <a:lnTo>
                  <a:pt x="5857394" y="865887"/>
                </a:lnTo>
                <a:lnTo>
                  <a:pt x="0" y="861335"/>
                </a:lnTo>
                <a:cubicBezTo>
                  <a:pt x="2535" y="574223"/>
                  <a:pt x="5069" y="287112"/>
                  <a:pt x="7604" y="0"/>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2"/>
          <p:cNvSpPr>
            <a:spLocks noGrp="1"/>
          </p:cNvSpPr>
          <p:nvPr>
            <p:ph type="body" sz="quarter" idx="22" hasCustomPrompt="1"/>
          </p:nvPr>
        </p:nvSpPr>
        <p:spPr>
          <a:xfrm>
            <a:off x="369232" y="2581544"/>
            <a:ext cx="9993969" cy="1178973"/>
          </a:xfrm>
        </p:spPr>
        <p:txBody>
          <a:bodyPr>
            <a:normAutofit/>
          </a:bodyPr>
          <a:lstStyle>
            <a:lvl1pPr marL="0" indent="0">
              <a:buNone/>
              <a:defRPr lang="en-US" sz="3600" b="1" i="0" kern="1200" cap="all" baseline="0" dirty="0" smtClean="0">
                <a:solidFill>
                  <a:srgbClr val="053764"/>
                </a:solidFill>
                <a:latin typeface="Arial" charset="0"/>
                <a:ea typeface="Arial" charset="0"/>
                <a:cs typeface="Arial" charset="0"/>
              </a:defRPr>
            </a:lvl1pPr>
            <a:lvl2pPr marL="457200" indent="0">
              <a:buNone/>
              <a:defRPr sz="1200">
                <a:latin typeface="Arial" charset="0"/>
                <a:ea typeface="Arial" charset="0"/>
                <a:cs typeface="Arial" charset="0"/>
              </a:defRPr>
            </a:lvl2pPr>
            <a:lvl3pPr marL="914400" indent="0">
              <a:buNone/>
              <a:defRPr sz="1200">
                <a:latin typeface="Arial" charset="0"/>
                <a:ea typeface="Arial" charset="0"/>
                <a:cs typeface="Arial" charset="0"/>
              </a:defRPr>
            </a:lvl3pPr>
            <a:lvl4pPr marL="1371600" indent="0">
              <a:buNone/>
              <a:defRPr sz="1200">
                <a:latin typeface="Arial" charset="0"/>
                <a:ea typeface="Arial" charset="0"/>
                <a:cs typeface="Arial" charset="0"/>
              </a:defRPr>
            </a:lvl4pPr>
            <a:lvl5pPr marL="1828800" indent="0">
              <a:buNone/>
              <a:defRPr sz="1200">
                <a:latin typeface="Arial" charset="0"/>
                <a:ea typeface="Arial" charset="0"/>
                <a:cs typeface="Arial" charset="0"/>
              </a:defRPr>
            </a:lvl5pPr>
          </a:lstStyle>
          <a:p>
            <a:pPr lvl="0"/>
            <a:r>
              <a:rPr lang="en-US" dirty="0"/>
              <a:t>CLICK TO EDIT PRESENTATION TITLE. ALL CAPS. TWO LINES.</a:t>
            </a:r>
          </a:p>
        </p:txBody>
      </p:sp>
      <p:sp>
        <p:nvSpPr>
          <p:cNvPr id="20" name="Text Placeholder 19"/>
          <p:cNvSpPr>
            <a:spLocks noGrp="1"/>
          </p:cNvSpPr>
          <p:nvPr>
            <p:ph type="body" sz="quarter" idx="12" hasCustomPrompt="1"/>
          </p:nvPr>
        </p:nvSpPr>
        <p:spPr>
          <a:xfrm>
            <a:off x="510799" y="6146767"/>
            <a:ext cx="5331829" cy="395288"/>
          </a:xfrm>
          <a:prstGeom prst="rect">
            <a:avLst/>
          </a:prstGeom>
        </p:spPr>
        <p:txBody>
          <a:bodyPr>
            <a:normAutofit/>
          </a:bodyPr>
          <a:lstStyle>
            <a:lvl1pPr marL="0" indent="0">
              <a:buFontTx/>
              <a:buNone/>
              <a:defRPr sz="140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Month Day, Year. Font: Arial 14pt. One Line.</a:t>
            </a:r>
          </a:p>
        </p:txBody>
      </p:sp>
      <p:pic>
        <p:nvPicPr>
          <p:cNvPr id="11" name="Picture 10">
            <a:extLst>
              <a:ext uri="{FF2B5EF4-FFF2-40B4-BE49-F238E27FC236}">
                <a16:creationId xmlns:a16="http://schemas.microsoft.com/office/drawing/2014/main" id="{466581E6-F1A1-C94F-9B57-6872D46EF7A2}"/>
              </a:ext>
            </a:extLst>
          </p:cNvPr>
          <p:cNvPicPr>
            <a:picLocks noChangeAspect="1"/>
          </p:cNvPicPr>
          <p:nvPr/>
        </p:nvPicPr>
        <p:blipFill>
          <a:blip r:embed="rId2">
            <a:alphaModFix/>
          </a:blip>
          <a:stretch>
            <a:fillRect/>
          </a:stretch>
        </p:blipFill>
        <p:spPr>
          <a:xfrm>
            <a:off x="8979281" y="6098627"/>
            <a:ext cx="2263617" cy="438119"/>
          </a:xfrm>
          <a:prstGeom prst="rect">
            <a:avLst/>
          </a:prstGeom>
        </p:spPr>
      </p:pic>
    </p:spTree>
    <p:extLst>
      <p:ext uri="{BB962C8B-B14F-4D97-AF65-F5344CB8AC3E}">
        <p14:creationId xmlns:p14="http://schemas.microsoft.com/office/powerpoint/2010/main" val="921601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Title">
    <p:spTree>
      <p:nvGrpSpPr>
        <p:cNvPr id="1" name=""/>
        <p:cNvGrpSpPr/>
        <p:nvPr/>
      </p:nvGrpSpPr>
      <p:grpSpPr>
        <a:xfrm>
          <a:off x="0" y="0"/>
          <a:ext cx="0" cy="0"/>
          <a:chOff x="0" y="0"/>
          <a:chExt cx="0" cy="0"/>
        </a:xfrm>
      </p:grpSpPr>
      <p:sp>
        <p:nvSpPr>
          <p:cNvPr id="9" name="Rectangle 14">
            <a:extLst>
              <a:ext uri="{FF2B5EF4-FFF2-40B4-BE49-F238E27FC236}">
                <a16:creationId xmlns:a16="http://schemas.microsoft.com/office/drawing/2014/main" id="{4A58E23B-D143-4686-8C03-628BEC826AA6}"/>
              </a:ext>
            </a:extLst>
          </p:cNvPr>
          <p:cNvSpPr/>
          <p:nvPr/>
        </p:nvSpPr>
        <p:spPr>
          <a:xfrm>
            <a:off x="2" y="6084024"/>
            <a:ext cx="8975045" cy="395110"/>
          </a:xfrm>
          <a:custGeom>
            <a:avLst/>
            <a:gdLst>
              <a:gd name="connsiteX0" fmla="*/ 0 w 8257733"/>
              <a:gd name="connsiteY0" fmla="*/ 0 h 870439"/>
              <a:gd name="connsiteX1" fmla="*/ 8257733 w 8257733"/>
              <a:gd name="connsiteY1" fmla="*/ 0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7853287 w 8257733"/>
              <a:gd name="connsiteY1" fmla="*/ 8792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8015031 w 8257733"/>
              <a:gd name="connsiteY1" fmla="*/ 8793 h 870439"/>
              <a:gd name="connsiteX2" fmla="*/ 8257733 w 8257733"/>
              <a:gd name="connsiteY2" fmla="*/ 870439 h 870439"/>
              <a:gd name="connsiteX3" fmla="*/ 0 w 8257733"/>
              <a:gd name="connsiteY3" fmla="*/ 870439 h 870439"/>
              <a:gd name="connsiteX4" fmla="*/ 0 w 8257733"/>
              <a:gd name="connsiteY4" fmla="*/ 0 h 870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7733" h="870439">
                <a:moveTo>
                  <a:pt x="0" y="0"/>
                </a:moveTo>
                <a:lnTo>
                  <a:pt x="8015031" y="8793"/>
                </a:lnTo>
                <a:lnTo>
                  <a:pt x="8257733" y="870439"/>
                </a:lnTo>
                <a:lnTo>
                  <a:pt x="0" y="870439"/>
                </a:lnTo>
                <a:lnTo>
                  <a:pt x="0" y="0"/>
                </a:lnTo>
                <a:close/>
              </a:path>
            </a:pathLst>
          </a:cu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2"/>
          <p:cNvSpPr>
            <a:spLocks noGrp="1"/>
          </p:cNvSpPr>
          <p:nvPr>
            <p:ph type="body" sz="quarter" idx="22" hasCustomPrompt="1"/>
          </p:nvPr>
        </p:nvSpPr>
        <p:spPr>
          <a:xfrm>
            <a:off x="369232" y="2581544"/>
            <a:ext cx="9993969" cy="1178973"/>
          </a:xfrm>
        </p:spPr>
        <p:txBody>
          <a:bodyPr>
            <a:normAutofit/>
          </a:bodyPr>
          <a:lstStyle>
            <a:lvl1pPr marL="0" indent="0">
              <a:buNone/>
              <a:defRPr lang="en-US" sz="3600" b="1" i="0" kern="1200" cap="all" baseline="0" dirty="0" smtClean="0">
                <a:solidFill>
                  <a:srgbClr val="053764"/>
                </a:solidFill>
                <a:latin typeface="Arial" charset="0"/>
                <a:ea typeface="Arial" charset="0"/>
                <a:cs typeface="Arial" charset="0"/>
              </a:defRPr>
            </a:lvl1pPr>
            <a:lvl2pPr marL="457200" indent="0">
              <a:buNone/>
              <a:defRPr sz="1200">
                <a:latin typeface="Arial" charset="0"/>
                <a:ea typeface="Arial" charset="0"/>
                <a:cs typeface="Arial" charset="0"/>
              </a:defRPr>
            </a:lvl2pPr>
            <a:lvl3pPr marL="914400" indent="0">
              <a:buNone/>
              <a:defRPr sz="1200">
                <a:latin typeface="Arial" charset="0"/>
                <a:ea typeface="Arial" charset="0"/>
                <a:cs typeface="Arial" charset="0"/>
              </a:defRPr>
            </a:lvl3pPr>
            <a:lvl4pPr marL="1371600" indent="0">
              <a:buNone/>
              <a:defRPr sz="1200">
                <a:latin typeface="Arial" charset="0"/>
                <a:ea typeface="Arial" charset="0"/>
                <a:cs typeface="Arial" charset="0"/>
              </a:defRPr>
            </a:lvl4pPr>
            <a:lvl5pPr marL="1828800" indent="0">
              <a:buNone/>
              <a:defRPr sz="1200">
                <a:latin typeface="Arial" charset="0"/>
                <a:ea typeface="Arial" charset="0"/>
                <a:cs typeface="Arial" charset="0"/>
              </a:defRPr>
            </a:lvl5pPr>
          </a:lstStyle>
          <a:p>
            <a:pPr lvl="0"/>
            <a:r>
              <a:rPr lang="en-US" dirty="0"/>
              <a:t>CLICK TO EDIT PRESENTATION TITLE. ALL CAPS. TWO LINES.</a:t>
            </a:r>
          </a:p>
        </p:txBody>
      </p:sp>
      <p:sp>
        <p:nvSpPr>
          <p:cNvPr id="20" name="Text Placeholder 19"/>
          <p:cNvSpPr>
            <a:spLocks noGrp="1"/>
          </p:cNvSpPr>
          <p:nvPr>
            <p:ph type="body" sz="quarter" idx="12" hasCustomPrompt="1"/>
          </p:nvPr>
        </p:nvSpPr>
        <p:spPr>
          <a:xfrm>
            <a:off x="510799" y="6146767"/>
            <a:ext cx="5331829" cy="395288"/>
          </a:xfrm>
          <a:prstGeom prst="rect">
            <a:avLst/>
          </a:prstGeom>
        </p:spPr>
        <p:txBody>
          <a:bodyPr>
            <a:normAutofit/>
          </a:bodyPr>
          <a:lstStyle>
            <a:lvl1pPr marL="0" indent="0">
              <a:buFontTx/>
              <a:buNone/>
              <a:defRPr sz="140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Month Day, Year. Font: Arial 14pt. One Line.</a:t>
            </a:r>
          </a:p>
        </p:txBody>
      </p:sp>
      <p:pic>
        <p:nvPicPr>
          <p:cNvPr id="8" name="Picture 7">
            <a:extLst>
              <a:ext uri="{FF2B5EF4-FFF2-40B4-BE49-F238E27FC236}">
                <a16:creationId xmlns:a16="http://schemas.microsoft.com/office/drawing/2014/main" id="{47FDC9ED-A51B-1B40-881A-9D543810CD9C}"/>
              </a:ext>
            </a:extLst>
          </p:cNvPr>
          <p:cNvPicPr>
            <a:picLocks noChangeAspect="1"/>
          </p:cNvPicPr>
          <p:nvPr/>
        </p:nvPicPr>
        <p:blipFill>
          <a:blip r:embed="rId2">
            <a:alphaModFix/>
          </a:blip>
          <a:stretch>
            <a:fillRect/>
          </a:stretch>
        </p:blipFill>
        <p:spPr>
          <a:xfrm>
            <a:off x="8979281" y="6098627"/>
            <a:ext cx="2263617" cy="438119"/>
          </a:xfrm>
          <a:prstGeom prst="rect">
            <a:avLst/>
          </a:prstGeom>
        </p:spPr>
      </p:pic>
    </p:spTree>
    <p:extLst>
      <p:ext uri="{BB962C8B-B14F-4D97-AF65-F5344CB8AC3E}">
        <p14:creationId xmlns:p14="http://schemas.microsoft.com/office/powerpoint/2010/main" val="2073238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9" name="Rectangle 14">
            <a:extLst>
              <a:ext uri="{FF2B5EF4-FFF2-40B4-BE49-F238E27FC236}">
                <a16:creationId xmlns:a16="http://schemas.microsoft.com/office/drawing/2014/main" id="{4A58E23B-D143-4686-8C03-628BEC826AA6}"/>
              </a:ext>
            </a:extLst>
          </p:cNvPr>
          <p:cNvSpPr/>
          <p:nvPr/>
        </p:nvSpPr>
        <p:spPr>
          <a:xfrm>
            <a:off x="2" y="6084024"/>
            <a:ext cx="8975045" cy="395110"/>
          </a:xfrm>
          <a:custGeom>
            <a:avLst/>
            <a:gdLst>
              <a:gd name="connsiteX0" fmla="*/ 0 w 8257733"/>
              <a:gd name="connsiteY0" fmla="*/ 0 h 870439"/>
              <a:gd name="connsiteX1" fmla="*/ 8257733 w 8257733"/>
              <a:gd name="connsiteY1" fmla="*/ 0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7853287 w 8257733"/>
              <a:gd name="connsiteY1" fmla="*/ 8792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8015031 w 8257733"/>
              <a:gd name="connsiteY1" fmla="*/ 8793 h 870439"/>
              <a:gd name="connsiteX2" fmla="*/ 8257733 w 8257733"/>
              <a:gd name="connsiteY2" fmla="*/ 870439 h 870439"/>
              <a:gd name="connsiteX3" fmla="*/ 0 w 8257733"/>
              <a:gd name="connsiteY3" fmla="*/ 870439 h 870439"/>
              <a:gd name="connsiteX4" fmla="*/ 0 w 8257733"/>
              <a:gd name="connsiteY4" fmla="*/ 0 h 870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7733" h="870439">
                <a:moveTo>
                  <a:pt x="0" y="0"/>
                </a:moveTo>
                <a:lnTo>
                  <a:pt x="8015031" y="8793"/>
                </a:lnTo>
                <a:lnTo>
                  <a:pt x="8257733" y="870439"/>
                </a:lnTo>
                <a:lnTo>
                  <a:pt x="0" y="870439"/>
                </a:lnTo>
                <a:lnTo>
                  <a:pt x="0" y="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2"/>
          <p:cNvSpPr>
            <a:spLocks noGrp="1"/>
          </p:cNvSpPr>
          <p:nvPr>
            <p:ph type="body" sz="quarter" idx="22" hasCustomPrompt="1"/>
          </p:nvPr>
        </p:nvSpPr>
        <p:spPr>
          <a:xfrm>
            <a:off x="369231" y="2799518"/>
            <a:ext cx="11500040" cy="1178973"/>
          </a:xfrm>
        </p:spPr>
        <p:txBody>
          <a:bodyPr>
            <a:normAutofit/>
          </a:bodyPr>
          <a:lstStyle>
            <a:lvl1pPr marL="0" indent="0">
              <a:buNone/>
              <a:defRPr lang="en-US" sz="3600" b="1" i="0" kern="1200" cap="all" spc="-150" baseline="0" dirty="0" smtClean="0">
                <a:solidFill>
                  <a:srgbClr val="053764"/>
                </a:solidFill>
                <a:latin typeface="Arial" charset="0"/>
                <a:ea typeface="Arial" charset="0"/>
                <a:cs typeface="Arial" charset="0"/>
              </a:defRPr>
            </a:lvl1pPr>
            <a:lvl2pPr marL="457200" indent="0">
              <a:buNone/>
              <a:defRPr sz="1200">
                <a:latin typeface="Arial" charset="0"/>
                <a:ea typeface="Arial" charset="0"/>
                <a:cs typeface="Arial" charset="0"/>
              </a:defRPr>
            </a:lvl2pPr>
            <a:lvl3pPr marL="914400" indent="0">
              <a:buNone/>
              <a:defRPr sz="1200">
                <a:latin typeface="Arial" charset="0"/>
                <a:ea typeface="Arial" charset="0"/>
                <a:cs typeface="Arial" charset="0"/>
              </a:defRPr>
            </a:lvl3pPr>
            <a:lvl4pPr marL="1371600" indent="0">
              <a:buNone/>
              <a:defRPr sz="1200">
                <a:latin typeface="Arial" charset="0"/>
                <a:ea typeface="Arial" charset="0"/>
                <a:cs typeface="Arial" charset="0"/>
              </a:defRPr>
            </a:lvl4pPr>
            <a:lvl5pPr marL="1828800" indent="0">
              <a:buNone/>
              <a:defRPr sz="1200">
                <a:latin typeface="Arial" charset="0"/>
                <a:ea typeface="Arial" charset="0"/>
                <a:cs typeface="Arial" charset="0"/>
              </a:defRPr>
            </a:lvl5pPr>
          </a:lstStyle>
          <a:p>
            <a:pPr lvl="0"/>
            <a:r>
              <a:rPr lang="en-US" dirty="0"/>
              <a:t>THANK YOU</a:t>
            </a:r>
          </a:p>
        </p:txBody>
      </p:sp>
      <p:sp>
        <p:nvSpPr>
          <p:cNvPr id="2" name="TextBox 1">
            <a:extLst>
              <a:ext uri="{FF2B5EF4-FFF2-40B4-BE49-F238E27FC236}">
                <a16:creationId xmlns:a16="http://schemas.microsoft.com/office/drawing/2014/main" id="{F429BFE5-4C5B-884E-B9E3-CD9FCB0AC6B8}"/>
              </a:ext>
            </a:extLst>
          </p:cNvPr>
          <p:cNvSpPr txBox="1"/>
          <p:nvPr/>
        </p:nvSpPr>
        <p:spPr>
          <a:xfrm>
            <a:off x="6427304" y="2723322"/>
            <a:ext cx="1219200" cy="914400"/>
          </a:xfrm>
          <a:prstGeom prst="rect">
            <a:avLst/>
          </a:prstGeom>
        </p:spPr>
        <p:txBody>
          <a:bodyPr vert="horz" wrap="none" lIns="91440" tIns="45720" rIns="91440" bIns="45720" rtlCol="0" anchor="ctr">
            <a:noAutofit/>
          </a:bodyPr>
          <a:lstStyle/>
          <a:p>
            <a:endParaRPr lang="en-US" sz="4000" b="1" dirty="0">
              <a:solidFill>
                <a:srgbClr val="003764"/>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926AD03E-73AE-6B4B-9DAC-9200903295B4}"/>
              </a:ext>
            </a:extLst>
          </p:cNvPr>
          <p:cNvPicPr>
            <a:picLocks noChangeAspect="1"/>
          </p:cNvPicPr>
          <p:nvPr/>
        </p:nvPicPr>
        <p:blipFill>
          <a:blip r:embed="rId2">
            <a:alphaModFix/>
          </a:blip>
          <a:stretch>
            <a:fillRect/>
          </a:stretch>
        </p:blipFill>
        <p:spPr>
          <a:xfrm>
            <a:off x="8979281" y="6098627"/>
            <a:ext cx="2263617" cy="438119"/>
          </a:xfrm>
          <a:prstGeom prst="rect">
            <a:avLst/>
          </a:prstGeom>
        </p:spPr>
      </p:pic>
    </p:spTree>
    <p:extLst>
      <p:ext uri="{BB962C8B-B14F-4D97-AF65-F5344CB8AC3E}">
        <p14:creationId xmlns:p14="http://schemas.microsoft.com/office/powerpoint/2010/main" val="1295466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4A58E23B-D143-4686-8C03-628BEC826AA6}"/>
              </a:ext>
            </a:extLst>
          </p:cNvPr>
          <p:cNvSpPr>
            <a:spLocks noChangeAspect="1"/>
          </p:cNvSpPr>
          <p:nvPr userDrawn="1"/>
        </p:nvSpPr>
        <p:spPr>
          <a:xfrm>
            <a:off x="0" y="2197616"/>
            <a:ext cx="11821376" cy="1829271"/>
          </a:xfrm>
          <a:custGeom>
            <a:avLst/>
            <a:gdLst>
              <a:gd name="connsiteX0" fmla="*/ 0 w 8257733"/>
              <a:gd name="connsiteY0" fmla="*/ 0 h 870439"/>
              <a:gd name="connsiteX1" fmla="*/ 8257733 w 8257733"/>
              <a:gd name="connsiteY1" fmla="*/ 0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7853287 w 8257733"/>
              <a:gd name="connsiteY1" fmla="*/ 8792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8015031 w 8257733"/>
              <a:gd name="connsiteY1" fmla="*/ 8793 h 870439"/>
              <a:gd name="connsiteX2" fmla="*/ 8257733 w 8257733"/>
              <a:gd name="connsiteY2" fmla="*/ 870439 h 870439"/>
              <a:gd name="connsiteX3" fmla="*/ 0 w 8257733"/>
              <a:gd name="connsiteY3" fmla="*/ 870439 h 870439"/>
              <a:gd name="connsiteX4" fmla="*/ 0 w 8257733"/>
              <a:gd name="connsiteY4" fmla="*/ 0 h 870439"/>
              <a:gd name="connsiteX0" fmla="*/ 2407943 w 8257733"/>
              <a:gd name="connsiteY0" fmla="*/ 0 h 865887"/>
              <a:gd name="connsiteX1" fmla="*/ 8015031 w 8257733"/>
              <a:gd name="connsiteY1" fmla="*/ 4241 h 865887"/>
              <a:gd name="connsiteX2" fmla="*/ 8257733 w 8257733"/>
              <a:gd name="connsiteY2" fmla="*/ 865887 h 865887"/>
              <a:gd name="connsiteX3" fmla="*/ 0 w 8257733"/>
              <a:gd name="connsiteY3" fmla="*/ 865887 h 865887"/>
              <a:gd name="connsiteX4" fmla="*/ 2407943 w 8257733"/>
              <a:gd name="connsiteY4" fmla="*/ 0 h 865887"/>
              <a:gd name="connsiteX0" fmla="*/ 7604 w 5857394"/>
              <a:gd name="connsiteY0" fmla="*/ 0 h 865887"/>
              <a:gd name="connsiteX1" fmla="*/ 5614692 w 5857394"/>
              <a:gd name="connsiteY1" fmla="*/ 4241 h 865887"/>
              <a:gd name="connsiteX2" fmla="*/ 5857394 w 5857394"/>
              <a:gd name="connsiteY2" fmla="*/ 865887 h 865887"/>
              <a:gd name="connsiteX3" fmla="*/ 0 w 5857394"/>
              <a:gd name="connsiteY3" fmla="*/ 861335 h 865887"/>
              <a:gd name="connsiteX4" fmla="*/ 7604 w 5857394"/>
              <a:gd name="connsiteY4" fmla="*/ 0 h 865887"/>
              <a:gd name="connsiteX0" fmla="*/ 7604 w 5857394"/>
              <a:gd name="connsiteY0" fmla="*/ 0 h 865887"/>
              <a:gd name="connsiteX1" fmla="*/ 5559172 w 5857394"/>
              <a:gd name="connsiteY1" fmla="*/ 4241 h 865887"/>
              <a:gd name="connsiteX2" fmla="*/ 5857394 w 5857394"/>
              <a:gd name="connsiteY2" fmla="*/ 865887 h 865887"/>
              <a:gd name="connsiteX3" fmla="*/ 0 w 5857394"/>
              <a:gd name="connsiteY3" fmla="*/ 861335 h 865887"/>
              <a:gd name="connsiteX4" fmla="*/ 7604 w 5857394"/>
              <a:gd name="connsiteY4" fmla="*/ 0 h 865887"/>
              <a:gd name="connsiteX0" fmla="*/ 7604 w 5857394"/>
              <a:gd name="connsiteY0" fmla="*/ 223 h 866110"/>
              <a:gd name="connsiteX1" fmla="*/ 5330925 w 5857394"/>
              <a:gd name="connsiteY1" fmla="*/ 0 h 866110"/>
              <a:gd name="connsiteX2" fmla="*/ 5857394 w 5857394"/>
              <a:gd name="connsiteY2" fmla="*/ 866110 h 866110"/>
              <a:gd name="connsiteX3" fmla="*/ 0 w 5857394"/>
              <a:gd name="connsiteY3" fmla="*/ 861558 h 866110"/>
              <a:gd name="connsiteX4" fmla="*/ 7604 w 5857394"/>
              <a:gd name="connsiteY4" fmla="*/ 223 h 866110"/>
              <a:gd name="connsiteX0" fmla="*/ 929 w 5857394"/>
              <a:gd name="connsiteY0" fmla="*/ 5007 h 866110"/>
              <a:gd name="connsiteX1" fmla="*/ 5330925 w 5857394"/>
              <a:gd name="connsiteY1" fmla="*/ 0 h 866110"/>
              <a:gd name="connsiteX2" fmla="*/ 5857394 w 5857394"/>
              <a:gd name="connsiteY2" fmla="*/ 866110 h 866110"/>
              <a:gd name="connsiteX3" fmla="*/ 0 w 5857394"/>
              <a:gd name="connsiteY3" fmla="*/ 861558 h 866110"/>
              <a:gd name="connsiteX4" fmla="*/ 929 w 5857394"/>
              <a:gd name="connsiteY4" fmla="*/ 5007 h 86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394" h="866110">
                <a:moveTo>
                  <a:pt x="929" y="5007"/>
                </a:moveTo>
                <a:lnTo>
                  <a:pt x="5330925" y="0"/>
                </a:lnTo>
                <a:lnTo>
                  <a:pt x="5857394" y="866110"/>
                </a:lnTo>
                <a:lnTo>
                  <a:pt x="0" y="861558"/>
                </a:lnTo>
                <a:cubicBezTo>
                  <a:pt x="2535" y="574446"/>
                  <a:pt x="-1606" y="292119"/>
                  <a:pt x="929" y="5007"/>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14">
            <a:extLst>
              <a:ext uri="{FF2B5EF4-FFF2-40B4-BE49-F238E27FC236}">
                <a16:creationId xmlns:a16="http://schemas.microsoft.com/office/drawing/2014/main" id="{4A58E23B-D143-4686-8C03-628BEC826AA6}"/>
              </a:ext>
            </a:extLst>
          </p:cNvPr>
          <p:cNvSpPr/>
          <p:nvPr userDrawn="1"/>
        </p:nvSpPr>
        <p:spPr>
          <a:xfrm>
            <a:off x="2" y="6073391"/>
            <a:ext cx="8975045" cy="395110"/>
          </a:xfrm>
          <a:custGeom>
            <a:avLst/>
            <a:gdLst>
              <a:gd name="connsiteX0" fmla="*/ 0 w 8257733"/>
              <a:gd name="connsiteY0" fmla="*/ 0 h 870439"/>
              <a:gd name="connsiteX1" fmla="*/ 8257733 w 8257733"/>
              <a:gd name="connsiteY1" fmla="*/ 0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7853287 w 8257733"/>
              <a:gd name="connsiteY1" fmla="*/ 8792 h 870439"/>
              <a:gd name="connsiteX2" fmla="*/ 8257733 w 8257733"/>
              <a:gd name="connsiteY2" fmla="*/ 870439 h 870439"/>
              <a:gd name="connsiteX3" fmla="*/ 0 w 8257733"/>
              <a:gd name="connsiteY3" fmla="*/ 870439 h 870439"/>
              <a:gd name="connsiteX4" fmla="*/ 0 w 8257733"/>
              <a:gd name="connsiteY4" fmla="*/ 0 h 870439"/>
              <a:gd name="connsiteX0" fmla="*/ 0 w 8257733"/>
              <a:gd name="connsiteY0" fmla="*/ 0 h 870439"/>
              <a:gd name="connsiteX1" fmla="*/ 8015031 w 8257733"/>
              <a:gd name="connsiteY1" fmla="*/ 8793 h 870439"/>
              <a:gd name="connsiteX2" fmla="*/ 8257733 w 8257733"/>
              <a:gd name="connsiteY2" fmla="*/ 870439 h 870439"/>
              <a:gd name="connsiteX3" fmla="*/ 0 w 8257733"/>
              <a:gd name="connsiteY3" fmla="*/ 870439 h 870439"/>
              <a:gd name="connsiteX4" fmla="*/ 0 w 8257733"/>
              <a:gd name="connsiteY4" fmla="*/ 0 h 870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7733" h="870439">
                <a:moveTo>
                  <a:pt x="0" y="0"/>
                </a:moveTo>
                <a:lnTo>
                  <a:pt x="8015031" y="8793"/>
                </a:lnTo>
                <a:lnTo>
                  <a:pt x="8257733" y="870439"/>
                </a:lnTo>
                <a:lnTo>
                  <a:pt x="0" y="870439"/>
                </a:lnTo>
                <a:lnTo>
                  <a:pt x="0" y="0"/>
                </a:lnTo>
                <a:close/>
              </a:path>
            </a:pathLst>
          </a:cu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2"/>
          <p:cNvSpPr>
            <a:spLocks noGrp="1"/>
          </p:cNvSpPr>
          <p:nvPr>
            <p:ph type="body" sz="quarter" idx="22" hasCustomPrompt="1"/>
          </p:nvPr>
        </p:nvSpPr>
        <p:spPr>
          <a:xfrm>
            <a:off x="369232" y="2581544"/>
            <a:ext cx="9993969" cy="1178973"/>
          </a:xfrm>
          <a:prstGeom prst="rect">
            <a:avLst/>
          </a:prstGeom>
        </p:spPr>
        <p:txBody>
          <a:bodyPr>
            <a:normAutofit/>
          </a:bodyPr>
          <a:lstStyle>
            <a:lvl1pPr marL="0" indent="0">
              <a:buNone/>
              <a:defRPr lang="en-US" sz="3600" b="1" i="0" kern="1200" cap="all" baseline="0" dirty="0" smtClean="0">
                <a:solidFill>
                  <a:srgbClr val="053764"/>
                </a:solidFill>
                <a:latin typeface="Arial" charset="0"/>
                <a:ea typeface="Arial" charset="0"/>
                <a:cs typeface="Arial" charset="0"/>
              </a:defRPr>
            </a:lvl1pPr>
            <a:lvl2pPr marL="457200" indent="0">
              <a:buNone/>
              <a:defRPr sz="1200">
                <a:latin typeface="Arial" charset="0"/>
                <a:ea typeface="Arial" charset="0"/>
                <a:cs typeface="Arial" charset="0"/>
              </a:defRPr>
            </a:lvl2pPr>
            <a:lvl3pPr marL="914400" indent="0">
              <a:buNone/>
              <a:defRPr sz="1200">
                <a:latin typeface="Arial" charset="0"/>
                <a:ea typeface="Arial" charset="0"/>
                <a:cs typeface="Arial" charset="0"/>
              </a:defRPr>
            </a:lvl3pPr>
            <a:lvl4pPr marL="1371600" indent="0">
              <a:buNone/>
              <a:defRPr sz="1200">
                <a:latin typeface="Arial" charset="0"/>
                <a:ea typeface="Arial" charset="0"/>
                <a:cs typeface="Arial" charset="0"/>
              </a:defRPr>
            </a:lvl4pPr>
            <a:lvl5pPr marL="1828800" indent="0">
              <a:buNone/>
              <a:defRPr sz="1200">
                <a:latin typeface="Arial" charset="0"/>
                <a:ea typeface="Arial" charset="0"/>
                <a:cs typeface="Arial" charset="0"/>
              </a:defRPr>
            </a:lvl5pPr>
          </a:lstStyle>
          <a:p>
            <a:pPr lvl="0"/>
            <a:r>
              <a:rPr lang="en-US" dirty="0"/>
              <a:t>CLICK TO EDIT PRESENTATION TITLE. ALL CAPS. TWO LINES.</a:t>
            </a:r>
          </a:p>
        </p:txBody>
      </p:sp>
      <p:pic>
        <p:nvPicPr>
          <p:cNvPr id="11" name="Picture 10">
            <a:extLst>
              <a:ext uri="{FF2B5EF4-FFF2-40B4-BE49-F238E27FC236}">
                <a16:creationId xmlns:a16="http://schemas.microsoft.com/office/drawing/2014/main" id="{466581E6-F1A1-C94F-9B57-6872D46EF7A2}"/>
              </a:ext>
            </a:extLst>
          </p:cNvPr>
          <p:cNvPicPr>
            <a:picLocks noChangeAspect="1"/>
          </p:cNvPicPr>
          <p:nvPr userDrawn="1"/>
        </p:nvPicPr>
        <p:blipFill>
          <a:blip r:embed="rId2">
            <a:alphaModFix/>
          </a:blip>
          <a:stretch>
            <a:fillRect/>
          </a:stretch>
        </p:blipFill>
        <p:spPr>
          <a:xfrm>
            <a:off x="8979281" y="6098627"/>
            <a:ext cx="2263617" cy="438119"/>
          </a:xfrm>
          <a:prstGeom prst="rect">
            <a:avLst/>
          </a:prstGeom>
        </p:spPr>
      </p:pic>
      <p:sp>
        <p:nvSpPr>
          <p:cNvPr id="3" name="Text Placeholder 2">
            <a:extLst>
              <a:ext uri="{FF2B5EF4-FFF2-40B4-BE49-F238E27FC236}">
                <a16:creationId xmlns:a16="http://schemas.microsoft.com/office/drawing/2014/main" id="{8FE860EE-494F-F242-82E3-18D6F5C9E2FB}"/>
              </a:ext>
            </a:extLst>
          </p:cNvPr>
          <p:cNvSpPr>
            <a:spLocks noGrp="1"/>
          </p:cNvSpPr>
          <p:nvPr>
            <p:ph type="body" sz="quarter" idx="23" hasCustomPrompt="1"/>
          </p:nvPr>
        </p:nvSpPr>
        <p:spPr>
          <a:xfrm>
            <a:off x="369231" y="6126556"/>
            <a:ext cx="5386916" cy="39511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Month Day, Year. Font: Arial 14pt. One Line.</a:t>
            </a:r>
          </a:p>
          <a:p>
            <a:pPr lvl="0"/>
            <a:endParaRPr lang="en-US" dirty="0"/>
          </a:p>
        </p:txBody>
      </p:sp>
    </p:spTree>
    <p:extLst>
      <p:ext uri="{BB962C8B-B14F-4D97-AF65-F5344CB8AC3E}">
        <p14:creationId xmlns:p14="http://schemas.microsoft.com/office/powerpoint/2010/main" val="227633376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952" y="320859"/>
            <a:ext cx="5079897" cy="1507941"/>
          </a:xfrm>
          <a:prstGeom prst="rect">
            <a:avLst/>
          </a:prstGeom>
        </p:spPr>
      </p:pic>
    </p:spTree>
    <p:extLst>
      <p:ext uri="{BB962C8B-B14F-4D97-AF65-F5344CB8AC3E}">
        <p14:creationId xmlns:p14="http://schemas.microsoft.com/office/powerpoint/2010/main" val="20709900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9600" y="365127"/>
            <a:ext cx="10515600" cy="609234"/>
          </a:xfrm>
          <a:prstGeom prst="rect">
            <a:avLst/>
          </a:prstGeom>
        </p:spPr>
        <p:txBody>
          <a:bodyPr>
            <a:noAutofit/>
          </a:bodyPr>
          <a:lstStyle>
            <a:lvl1pPr>
              <a:defRPr sz="1900" b="1" i="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Tree>
    <p:extLst>
      <p:ext uri="{BB962C8B-B14F-4D97-AF65-F5344CB8AC3E}">
        <p14:creationId xmlns:p14="http://schemas.microsoft.com/office/powerpoint/2010/main" val="1745595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0" name="Text Placeholder 20"/>
          <p:cNvSpPr>
            <a:spLocks noGrp="1"/>
          </p:cNvSpPr>
          <p:nvPr>
            <p:ph type="body" sz="quarter" idx="15" hasCustomPrompt="1"/>
          </p:nvPr>
        </p:nvSpPr>
        <p:spPr>
          <a:xfrm>
            <a:off x="609600" y="1234971"/>
            <a:ext cx="10515600" cy="322263"/>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u="none" baseline="0">
                <a:solidFill>
                  <a:srgbClr val="003765"/>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Intro. Font: Arial Bold 16pt. One Line Only.</a:t>
            </a:r>
          </a:p>
        </p:txBody>
      </p:sp>
      <p:sp>
        <p:nvSpPr>
          <p:cNvPr id="15" name="Text Placeholder 7"/>
          <p:cNvSpPr>
            <a:spLocks noGrp="1"/>
          </p:cNvSpPr>
          <p:nvPr>
            <p:ph type="body" sz="quarter" idx="18" hasCustomPrompt="1"/>
          </p:nvPr>
        </p:nvSpPr>
        <p:spPr>
          <a:xfrm>
            <a:off x="609601" y="6148530"/>
            <a:ext cx="9275164" cy="400114"/>
          </a:xfrm>
          <a:prstGeom prst="rect">
            <a:avLst/>
          </a:prstGeom>
        </p:spPr>
        <p:txBody>
          <a:bodyPr vert="horz">
            <a:normAutofit lnSpcReduction="10000"/>
          </a:bodyPr>
          <a:lstStyle>
            <a:lvl1pPr marL="3432175"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aseline="30000" dirty="0"/>
              <a:t>1 </a:t>
            </a:r>
            <a:r>
              <a:rPr lang="en-US" dirty="0"/>
              <a:t>Footnote: Text, Regular, Font Size 7 Pt, One line for each</a:t>
            </a:r>
            <a:br>
              <a:rPr lang="en-US" dirty="0"/>
            </a:br>
            <a:r>
              <a:rPr lang="en-US" baseline="30000" dirty="0"/>
              <a:t>2 </a:t>
            </a:r>
            <a:r>
              <a:rPr lang="en-US" dirty="0"/>
              <a:t>Footnote: Text, Regular, Font Size 7 Pt, One line for each</a:t>
            </a:r>
            <a:br>
              <a:rPr lang="en-US" dirty="0"/>
            </a:br>
            <a:r>
              <a:rPr lang="en-US" baseline="30000" dirty="0"/>
              <a:t>3 </a:t>
            </a:r>
            <a:r>
              <a:rPr lang="en-US" dirty="0"/>
              <a:t>Footnote: Text, Regular, Font Size 7 Pt, One line for each</a:t>
            </a:r>
          </a:p>
        </p:txBody>
      </p:sp>
      <p:sp>
        <p:nvSpPr>
          <p:cNvPr id="11" name="Text Placeholder 7"/>
          <p:cNvSpPr>
            <a:spLocks noGrp="1"/>
          </p:cNvSpPr>
          <p:nvPr>
            <p:ph type="body" sz="quarter" idx="19"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
        <p:nvSpPr>
          <p:cNvPr id="13" name="Text Placeholder 2"/>
          <p:cNvSpPr>
            <a:spLocks noGrp="1"/>
          </p:cNvSpPr>
          <p:nvPr>
            <p:ph type="body" sz="quarter" idx="22" hasCustomPrompt="1"/>
          </p:nvPr>
        </p:nvSpPr>
        <p:spPr>
          <a:xfrm>
            <a:off x="609600" y="1557234"/>
            <a:ext cx="10515600" cy="2772101"/>
          </a:xfrm>
        </p:spPr>
        <p:txBody>
          <a:bodyPr>
            <a:normAutofit/>
          </a:bodyPr>
          <a:lstStyle>
            <a:lvl1pPr marL="0" indent="0">
              <a:buNone/>
              <a:defRPr sz="1600">
                <a:latin typeface="Arial" charset="0"/>
                <a:ea typeface="Arial" charset="0"/>
                <a:cs typeface="Arial" charset="0"/>
              </a:defRPr>
            </a:lvl1pPr>
            <a:lvl2pPr marL="457200" indent="0">
              <a:buNone/>
              <a:defRPr sz="1200">
                <a:latin typeface="Arial" charset="0"/>
                <a:ea typeface="Arial" charset="0"/>
                <a:cs typeface="Arial" charset="0"/>
              </a:defRPr>
            </a:lvl2pPr>
            <a:lvl3pPr marL="914400" indent="0">
              <a:buNone/>
              <a:defRPr sz="1200">
                <a:latin typeface="Arial" charset="0"/>
                <a:ea typeface="Arial" charset="0"/>
                <a:cs typeface="Arial" charset="0"/>
              </a:defRPr>
            </a:lvl3pPr>
            <a:lvl4pPr marL="1371600" indent="0">
              <a:buNone/>
              <a:defRPr sz="1200">
                <a:latin typeface="Arial" charset="0"/>
                <a:ea typeface="Arial" charset="0"/>
                <a:cs typeface="Arial" charset="0"/>
              </a:defRPr>
            </a:lvl4pPr>
            <a:lvl5pPr marL="1828800" indent="0">
              <a:buNone/>
              <a:defRPr sz="1200">
                <a:latin typeface="Arial" charset="0"/>
                <a:ea typeface="Arial" charset="0"/>
                <a:cs typeface="Arial" charset="0"/>
              </a:defRPr>
            </a:lvl5pPr>
          </a:lstStyle>
          <a:p>
            <a:pPr lvl="0"/>
            <a:r>
              <a:rPr lang="en-US" dirty="0"/>
              <a:t>Click to edit body text. Font: Arial 16pt.</a:t>
            </a:r>
          </a:p>
        </p:txBody>
      </p:sp>
      <p:sp>
        <p:nvSpPr>
          <p:cNvPr id="14" name="Title 1"/>
          <p:cNvSpPr>
            <a:spLocks noGrp="1"/>
          </p:cNvSpPr>
          <p:nvPr>
            <p:ph type="title" hasCustomPrompt="1"/>
          </p:nvPr>
        </p:nvSpPr>
        <p:spPr>
          <a:xfrm>
            <a:off x="609600" y="365127"/>
            <a:ext cx="10515600" cy="609234"/>
          </a:xfrm>
          <a:prstGeom prst="rect">
            <a:avLst/>
          </a:prstGeom>
        </p:spPr>
        <p:txBody>
          <a:bodyPr>
            <a:noAutofit/>
          </a:bodyPr>
          <a:lstStyle>
            <a:lvl1pPr>
              <a:defRPr sz="1900" b="1" i="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Tree>
    <p:extLst>
      <p:ext uri="{BB962C8B-B14F-4D97-AF65-F5344CB8AC3E}">
        <p14:creationId xmlns:p14="http://schemas.microsoft.com/office/powerpoint/2010/main" val="20517796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
        <p:nvSpPr>
          <p:cNvPr id="8" name="Text Placeholder 7"/>
          <p:cNvSpPr>
            <a:spLocks noGrp="1"/>
          </p:cNvSpPr>
          <p:nvPr>
            <p:ph type="body" sz="quarter" idx="18" hasCustomPrompt="1"/>
          </p:nvPr>
        </p:nvSpPr>
        <p:spPr>
          <a:xfrm>
            <a:off x="609601" y="6148530"/>
            <a:ext cx="9275164" cy="400114"/>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aseline="30000" dirty="0"/>
              <a:t>1 </a:t>
            </a:r>
            <a:r>
              <a:rPr lang="en-US" dirty="0"/>
              <a:t>Footnote: Text, Regular, Font Size 7 Pt, One line for each</a:t>
            </a:r>
            <a:br>
              <a:rPr lang="en-US" dirty="0"/>
            </a:br>
            <a:r>
              <a:rPr lang="en-US" baseline="30000" dirty="0"/>
              <a:t>2 </a:t>
            </a:r>
            <a:r>
              <a:rPr lang="en-US" dirty="0"/>
              <a:t>Footnote: Text, Regular, Font Size 7 Pt, One line for each</a:t>
            </a:r>
            <a:br>
              <a:rPr lang="en-US" dirty="0"/>
            </a:br>
            <a:r>
              <a:rPr lang="en-US" baseline="30000" dirty="0"/>
              <a:t>3 </a:t>
            </a:r>
            <a:r>
              <a:rPr lang="en-US" dirty="0"/>
              <a:t>Footnote: Text, Regular, Font Size 7 Pt, One line for each</a:t>
            </a:r>
          </a:p>
        </p:txBody>
      </p:sp>
      <p:sp>
        <p:nvSpPr>
          <p:cNvPr id="12" name="Text Placeholder 7"/>
          <p:cNvSpPr>
            <a:spLocks noGrp="1"/>
          </p:cNvSpPr>
          <p:nvPr>
            <p:ph type="body" sz="quarter" idx="19"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
        <p:nvSpPr>
          <p:cNvPr id="10" name="Text Placeholder 20"/>
          <p:cNvSpPr>
            <a:spLocks noGrp="1"/>
          </p:cNvSpPr>
          <p:nvPr>
            <p:ph type="body" sz="quarter" idx="15" hasCustomPrompt="1"/>
          </p:nvPr>
        </p:nvSpPr>
        <p:spPr>
          <a:xfrm>
            <a:off x="609600" y="1234971"/>
            <a:ext cx="10515600" cy="322263"/>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u="none" baseline="0">
                <a:solidFill>
                  <a:srgbClr val="003765"/>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Intro. Font: Arial Bold 16pt. One Line Only.</a:t>
            </a:r>
          </a:p>
        </p:txBody>
      </p:sp>
      <p:sp>
        <p:nvSpPr>
          <p:cNvPr id="7" name="Text Placeholder 18"/>
          <p:cNvSpPr>
            <a:spLocks noGrp="1"/>
          </p:cNvSpPr>
          <p:nvPr>
            <p:ph type="body" sz="quarter" idx="14" hasCustomPrompt="1"/>
          </p:nvPr>
        </p:nvSpPr>
        <p:spPr>
          <a:xfrm>
            <a:off x="609600" y="1572223"/>
            <a:ext cx="10515600" cy="2394659"/>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Wingdings" charset="2"/>
              <a:buChar char="§"/>
              <a:tabLst/>
              <a:defRPr sz="1600" b="0" i="0">
                <a:solidFill>
                  <a:schemeClr val="tx1"/>
                </a:solidFill>
                <a:latin typeface="Arial" charset="0"/>
                <a:ea typeface="Arial" charset="0"/>
                <a:cs typeface="Arial" charset="0"/>
              </a:defRPr>
            </a:lvl1pPr>
            <a:lvl2pPr marL="685800" marR="0" indent="-228600" algn="l" defTabSz="914400" rtl="0" eaLnBrk="1" fontAlgn="auto" latinLnBrk="0" hangingPunct="1">
              <a:lnSpc>
                <a:spcPct val="90000"/>
              </a:lnSpc>
              <a:spcBef>
                <a:spcPts val="1000"/>
              </a:spcBef>
              <a:spcAft>
                <a:spcPts val="0"/>
              </a:spcAft>
              <a:buClrTx/>
              <a:buSzTx/>
              <a:buFont typeface="Wingdings" charset="2"/>
              <a:buChar char="§"/>
              <a:tabLst/>
              <a:defRPr sz="1600">
                <a:latin typeface="Arial" charset="0"/>
                <a:ea typeface="Arial" charset="0"/>
                <a:cs typeface="Arial" charset="0"/>
              </a:defRPr>
            </a:lvl2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edit bullet text. Font: Arial 16pt. Bullets should always be square. Do not end bullets with a period</a:t>
            </a:r>
          </a:p>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edit bullet text. Font: Arial 16pt. Bullets should always be square. Do not end bullets with a period</a:t>
            </a:r>
          </a:p>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edit bullet text. Font: Arial 16pt. Bullets should always be square. Do not end bullets with a period</a:t>
            </a:r>
          </a:p>
          <a:p>
            <a:pPr marL="685800" marR="0" lvl="1" indent="-228600" algn="l" defTabSz="914400" rtl="0" eaLnBrk="1" fontAlgn="auto" latinLnBrk="0" hangingPunct="1">
              <a:lnSpc>
                <a:spcPct val="90000"/>
              </a:lnSpc>
              <a:spcBef>
                <a:spcPts val="1000"/>
              </a:spcBef>
              <a:spcAft>
                <a:spcPts val="0"/>
              </a:spcAft>
              <a:buClrTx/>
              <a:buSzTx/>
              <a:tabLst/>
              <a:defRPr/>
            </a:pPr>
            <a:r>
              <a:rPr lang="en-US" dirty="0"/>
              <a:t>Click to edit bullet text. Press tab to indent the bullet. Font: Arial 16pt. Bullets should always be square. Do not end bullets with a period</a:t>
            </a:r>
          </a:p>
        </p:txBody>
      </p:sp>
    </p:spTree>
    <p:extLst>
      <p:ext uri="{BB962C8B-B14F-4D97-AF65-F5344CB8AC3E}">
        <p14:creationId xmlns:p14="http://schemas.microsoft.com/office/powerpoint/2010/main" val="473100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py Slide Two Sections">
    <p:spTree>
      <p:nvGrpSpPr>
        <p:cNvPr id="1" name=""/>
        <p:cNvGrpSpPr/>
        <p:nvPr/>
      </p:nvGrpSpPr>
      <p:grpSpPr>
        <a:xfrm>
          <a:off x="0" y="0"/>
          <a:ext cx="0" cy="0"/>
          <a:chOff x="0" y="0"/>
          <a:chExt cx="0" cy="0"/>
        </a:xfrm>
      </p:grpSpPr>
      <p:sp>
        <p:nvSpPr>
          <p:cNvPr id="15" name="Text Placeholder 2"/>
          <p:cNvSpPr>
            <a:spLocks noGrp="1"/>
          </p:cNvSpPr>
          <p:nvPr>
            <p:ph type="body" sz="quarter" idx="22" hasCustomPrompt="1"/>
          </p:nvPr>
        </p:nvSpPr>
        <p:spPr>
          <a:xfrm>
            <a:off x="609600" y="1566971"/>
            <a:ext cx="10515600" cy="1110449"/>
          </a:xfrm>
        </p:spPr>
        <p:txBody>
          <a:bodyPr>
            <a:normAutofit/>
          </a:bodyPr>
          <a:lstStyle>
            <a:lvl1pPr marL="0" indent="0">
              <a:buNone/>
              <a:defRPr sz="1600">
                <a:latin typeface="Arial" charset="0"/>
                <a:ea typeface="Arial" charset="0"/>
                <a:cs typeface="Arial" charset="0"/>
              </a:defRPr>
            </a:lvl1pPr>
            <a:lvl2pPr marL="457200" indent="0">
              <a:buNone/>
              <a:defRPr sz="1200">
                <a:latin typeface="Arial" charset="0"/>
                <a:ea typeface="Arial" charset="0"/>
                <a:cs typeface="Arial" charset="0"/>
              </a:defRPr>
            </a:lvl2pPr>
            <a:lvl3pPr marL="914400" indent="0">
              <a:buNone/>
              <a:defRPr sz="1200">
                <a:latin typeface="Arial" charset="0"/>
                <a:ea typeface="Arial" charset="0"/>
                <a:cs typeface="Arial" charset="0"/>
              </a:defRPr>
            </a:lvl3pPr>
            <a:lvl4pPr marL="1371600" indent="0">
              <a:buNone/>
              <a:defRPr sz="1200">
                <a:latin typeface="Arial" charset="0"/>
                <a:ea typeface="Arial" charset="0"/>
                <a:cs typeface="Arial" charset="0"/>
              </a:defRPr>
            </a:lvl4pPr>
            <a:lvl5pPr marL="1828800" indent="0">
              <a:buNone/>
              <a:defRPr sz="1200">
                <a:latin typeface="Arial" charset="0"/>
                <a:ea typeface="Arial" charset="0"/>
                <a:cs typeface="Arial" charset="0"/>
              </a:defRPr>
            </a:lvl5pPr>
          </a:lstStyle>
          <a:p>
            <a:pPr lvl="0"/>
            <a:r>
              <a:rPr lang="en-US" dirty="0"/>
              <a:t>Click to edit body text. Font: Arial 16pt. </a:t>
            </a:r>
          </a:p>
        </p:txBody>
      </p:sp>
      <p:sp>
        <p:nvSpPr>
          <p:cNvPr id="16" name="Text Placeholder 2"/>
          <p:cNvSpPr>
            <a:spLocks noGrp="1"/>
          </p:cNvSpPr>
          <p:nvPr>
            <p:ph type="body" sz="quarter" idx="23" hasCustomPrompt="1"/>
          </p:nvPr>
        </p:nvSpPr>
        <p:spPr>
          <a:xfrm>
            <a:off x="609600" y="3526104"/>
            <a:ext cx="10515600" cy="1110449"/>
          </a:xfrm>
        </p:spPr>
        <p:txBody>
          <a:bodyPr>
            <a:normAutofit/>
          </a:bodyPr>
          <a:lstStyle>
            <a:lvl1pPr marL="0" indent="0">
              <a:buNone/>
              <a:defRPr sz="1600">
                <a:latin typeface="Arial" charset="0"/>
                <a:ea typeface="Arial" charset="0"/>
                <a:cs typeface="Arial" charset="0"/>
              </a:defRPr>
            </a:lvl1pPr>
            <a:lvl2pPr marL="457200" indent="0">
              <a:buNone/>
              <a:defRPr sz="1200">
                <a:latin typeface="Arial" charset="0"/>
                <a:ea typeface="Arial" charset="0"/>
                <a:cs typeface="Arial" charset="0"/>
              </a:defRPr>
            </a:lvl2pPr>
            <a:lvl3pPr marL="914400" indent="0">
              <a:buNone/>
              <a:defRPr sz="1200">
                <a:latin typeface="Arial" charset="0"/>
                <a:ea typeface="Arial" charset="0"/>
                <a:cs typeface="Arial" charset="0"/>
              </a:defRPr>
            </a:lvl3pPr>
            <a:lvl4pPr marL="1371600" indent="0">
              <a:buNone/>
              <a:defRPr sz="1200">
                <a:latin typeface="Arial" charset="0"/>
                <a:ea typeface="Arial" charset="0"/>
                <a:cs typeface="Arial" charset="0"/>
              </a:defRPr>
            </a:lvl4pPr>
            <a:lvl5pPr marL="1828800" indent="0">
              <a:buNone/>
              <a:defRPr sz="1200">
                <a:latin typeface="Arial" charset="0"/>
                <a:ea typeface="Arial" charset="0"/>
                <a:cs typeface="Arial" charset="0"/>
              </a:defRPr>
            </a:lvl5pPr>
          </a:lstStyle>
          <a:p>
            <a:pPr lvl="0"/>
            <a:r>
              <a:rPr lang="en-US" dirty="0"/>
              <a:t>Click to edit body text. Font: Arial 16pt. </a:t>
            </a:r>
          </a:p>
        </p:txBody>
      </p:sp>
      <p:sp>
        <p:nvSpPr>
          <p:cNvPr id="12"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
        <p:nvSpPr>
          <p:cNvPr id="11" name="Text Placeholder 7"/>
          <p:cNvSpPr>
            <a:spLocks noGrp="1"/>
          </p:cNvSpPr>
          <p:nvPr>
            <p:ph type="body" sz="quarter" idx="18" hasCustomPrompt="1"/>
          </p:nvPr>
        </p:nvSpPr>
        <p:spPr>
          <a:xfrm>
            <a:off x="609601" y="6148530"/>
            <a:ext cx="9275164" cy="400114"/>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aseline="30000" dirty="0"/>
              <a:t>1 </a:t>
            </a:r>
            <a:r>
              <a:rPr lang="en-US" dirty="0"/>
              <a:t>Footnote: Text, Regular, Font Size 7 Pt, One line for each</a:t>
            </a:r>
            <a:br>
              <a:rPr lang="en-US" dirty="0"/>
            </a:br>
            <a:r>
              <a:rPr lang="en-US" baseline="30000" dirty="0"/>
              <a:t>2 </a:t>
            </a:r>
            <a:r>
              <a:rPr lang="en-US" dirty="0"/>
              <a:t>Footnote: Text, Regular, Font Size 7 Pt, One line for each</a:t>
            </a:r>
            <a:br>
              <a:rPr lang="en-US" dirty="0"/>
            </a:br>
            <a:r>
              <a:rPr lang="en-US" baseline="30000" dirty="0"/>
              <a:t>3 </a:t>
            </a:r>
            <a:r>
              <a:rPr lang="en-US" dirty="0"/>
              <a:t>Footnote: Text, Regular, Font Size 7 Pt, One line for each</a:t>
            </a:r>
          </a:p>
        </p:txBody>
      </p:sp>
      <p:sp>
        <p:nvSpPr>
          <p:cNvPr id="13" name="Text Placeholder 7"/>
          <p:cNvSpPr>
            <a:spLocks noGrp="1"/>
          </p:cNvSpPr>
          <p:nvPr>
            <p:ph type="body" sz="quarter" idx="19"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
        <p:nvSpPr>
          <p:cNvPr id="14" name="Text Placeholder 20"/>
          <p:cNvSpPr>
            <a:spLocks noGrp="1"/>
          </p:cNvSpPr>
          <p:nvPr>
            <p:ph type="body" sz="quarter" idx="15" hasCustomPrompt="1"/>
          </p:nvPr>
        </p:nvSpPr>
        <p:spPr>
          <a:xfrm>
            <a:off x="609600" y="1234971"/>
            <a:ext cx="10515600" cy="322263"/>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u="none" baseline="0">
                <a:solidFill>
                  <a:srgbClr val="003765"/>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Intro. Font: Arial Bold 16pt. One Line Only.</a:t>
            </a:r>
          </a:p>
        </p:txBody>
      </p:sp>
      <p:sp>
        <p:nvSpPr>
          <p:cNvPr id="17" name="Text Placeholder 20"/>
          <p:cNvSpPr>
            <a:spLocks noGrp="1"/>
          </p:cNvSpPr>
          <p:nvPr>
            <p:ph type="body" sz="quarter" idx="24" hasCustomPrompt="1"/>
          </p:nvPr>
        </p:nvSpPr>
        <p:spPr>
          <a:xfrm>
            <a:off x="609600" y="3187148"/>
            <a:ext cx="10515600" cy="322263"/>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u="none" baseline="0">
                <a:solidFill>
                  <a:srgbClr val="003765"/>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Intro. Font: Arial Bold 16pt. One Line Only.</a:t>
            </a:r>
          </a:p>
        </p:txBody>
      </p:sp>
    </p:spTree>
    <p:extLst>
      <p:ext uri="{BB962C8B-B14F-4D97-AF65-F5344CB8AC3E}">
        <p14:creationId xmlns:p14="http://schemas.microsoft.com/office/powerpoint/2010/main" val="208728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py Slide Two Sections Bullets">
    <p:spTree>
      <p:nvGrpSpPr>
        <p:cNvPr id="1" name=""/>
        <p:cNvGrpSpPr/>
        <p:nvPr/>
      </p:nvGrpSpPr>
      <p:grpSpPr>
        <a:xfrm>
          <a:off x="0" y="0"/>
          <a:ext cx="0" cy="0"/>
          <a:chOff x="0" y="0"/>
          <a:chExt cx="0" cy="0"/>
        </a:xfrm>
      </p:grpSpPr>
      <p:sp>
        <p:nvSpPr>
          <p:cNvPr id="14" name="Text Placeholder 18"/>
          <p:cNvSpPr>
            <a:spLocks noGrp="1"/>
          </p:cNvSpPr>
          <p:nvPr>
            <p:ph type="body" sz="quarter" idx="14" hasCustomPrompt="1"/>
          </p:nvPr>
        </p:nvSpPr>
        <p:spPr>
          <a:xfrm>
            <a:off x="609600" y="1572223"/>
            <a:ext cx="10515600" cy="1527272"/>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Wingdings" charset="2"/>
              <a:buChar char="§"/>
              <a:tabLst/>
              <a:defRPr sz="1600" b="0" i="0">
                <a:solidFill>
                  <a:schemeClr val="tx1"/>
                </a:solidFill>
                <a:latin typeface="Arial" charset="0"/>
                <a:ea typeface="Arial" charset="0"/>
                <a:cs typeface="Arial" charset="0"/>
              </a:defRPr>
            </a:lvl1pPr>
            <a:lvl2pPr marL="685800" marR="0" indent="-228600" algn="l" defTabSz="914400" rtl="0" eaLnBrk="1" fontAlgn="auto" latinLnBrk="0" hangingPunct="1">
              <a:lnSpc>
                <a:spcPct val="90000"/>
              </a:lnSpc>
              <a:spcBef>
                <a:spcPts val="1000"/>
              </a:spcBef>
              <a:spcAft>
                <a:spcPts val="0"/>
              </a:spcAft>
              <a:buClrTx/>
              <a:buSzTx/>
              <a:buFont typeface="Wingdings" charset="2"/>
              <a:buChar char="§"/>
              <a:tabLst/>
              <a:defRPr sz="1600">
                <a:latin typeface="Arial" charset="0"/>
                <a:ea typeface="Arial" charset="0"/>
                <a:cs typeface="Arial" charset="0"/>
              </a:defRPr>
            </a:lvl2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edit bullet text. Font: Arial 16pt. Bullets should always be square. Do not end bullets with a period</a:t>
            </a:r>
          </a:p>
          <a:p>
            <a:pPr marL="685800" marR="0" lvl="1" indent="-228600" algn="l" defTabSz="914400" rtl="0" eaLnBrk="1" fontAlgn="auto" latinLnBrk="0" hangingPunct="1">
              <a:lnSpc>
                <a:spcPct val="90000"/>
              </a:lnSpc>
              <a:spcBef>
                <a:spcPts val="1000"/>
              </a:spcBef>
              <a:spcAft>
                <a:spcPts val="0"/>
              </a:spcAft>
              <a:buClrTx/>
              <a:buSzTx/>
              <a:tabLst/>
              <a:defRPr/>
            </a:pPr>
            <a:r>
              <a:rPr lang="en-US" dirty="0"/>
              <a:t>Click to edit bullet text. Press tab to indent the bullet. Font: Arial 16pt. Bullets should always be square. Do not end bullets with a period</a:t>
            </a:r>
          </a:p>
        </p:txBody>
      </p:sp>
      <p:sp>
        <p:nvSpPr>
          <p:cNvPr id="16" name="Text Placeholder 18"/>
          <p:cNvSpPr>
            <a:spLocks noGrp="1"/>
          </p:cNvSpPr>
          <p:nvPr>
            <p:ph type="body" sz="quarter" idx="20" hasCustomPrompt="1"/>
          </p:nvPr>
        </p:nvSpPr>
        <p:spPr>
          <a:xfrm>
            <a:off x="609600" y="3747261"/>
            <a:ext cx="10515600" cy="1527272"/>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Wingdings" charset="2"/>
              <a:buChar char="§"/>
              <a:tabLst/>
              <a:defRPr sz="1600" b="0" i="0">
                <a:solidFill>
                  <a:schemeClr val="tx1"/>
                </a:solidFill>
                <a:latin typeface="Arial" charset="0"/>
                <a:ea typeface="Arial" charset="0"/>
                <a:cs typeface="Arial" charset="0"/>
              </a:defRPr>
            </a:lvl1pPr>
            <a:lvl2pPr marL="685800" marR="0" indent="-228600" algn="l" defTabSz="914400" rtl="0" eaLnBrk="1" fontAlgn="auto" latinLnBrk="0" hangingPunct="1">
              <a:lnSpc>
                <a:spcPct val="90000"/>
              </a:lnSpc>
              <a:spcBef>
                <a:spcPts val="1000"/>
              </a:spcBef>
              <a:spcAft>
                <a:spcPts val="0"/>
              </a:spcAft>
              <a:buClrTx/>
              <a:buSzTx/>
              <a:buFont typeface="Wingdings" charset="2"/>
              <a:buChar char="§"/>
              <a:tabLst/>
              <a:defRPr sz="1600">
                <a:latin typeface="Arial" charset="0"/>
                <a:ea typeface="Arial" charset="0"/>
                <a:cs typeface="Arial" charset="0"/>
              </a:defRPr>
            </a:lvl2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edit bullet text. Font: Arial 16pt. Bullets should always be square. Do not end bullets with a period</a:t>
            </a:r>
          </a:p>
          <a:p>
            <a:pPr marL="685800" marR="0" lvl="1" indent="-228600" algn="l" defTabSz="914400" rtl="0" eaLnBrk="1" fontAlgn="auto" latinLnBrk="0" hangingPunct="1">
              <a:lnSpc>
                <a:spcPct val="90000"/>
              </a:lnSpc>
              <a:spcBef>
                <a:spcPts val="1000"/>
              </a:spcBef>
              <a:spcAft>
                <a:spcPts val="0"/>
              </a:spcAft>
              <a:buClrTx/>
              <a:buSzTx/>
              <a:tabLst/>
              <a:defRPr/>
            </a:pPr>
            <a:r>
              <a:rPr lang="en-US" dirty="0"/>
              <a:t>Click to edit bullet text. Press tab to indent the bullet. Font: Arial 16pt. Bullets should always be square. Do not end bullets with a period</a:t>
            </a:r>
          </a:p>
        </p:txBody>
      </p:sp>
      <p:sp>
        <p:nvSpPr>
          <p:cNvPr id="20"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
        <p:nvSpPr>
          <p:cNvPr id="10" name="Text Placeholder 7"/>
          <p:cNvSpPr>
            <a:spLocks noGrp="1"/>
          </p:cNvSpPr>
          <p:nvPr>
            <p:ph type="body" sz="quarter" idx="18" hasCustomPrompt="1"/>
          </p:nvPr>
        </p:nvSpPr>
        <p:spPr>
          <a:xfrm>
            <a:off x="609601" y="6148530"/>
            <a:ext cx="9275164" cy="400114"/>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aseline="30000" dirty="0"/>
              <a:t>1 </a:t>
            </a:r>
            <a:r>
              <a:rPr lang="en-US" dirty="0"/>
              <a:t>Footnote: Text, Regular, Font Size 7 Pt, One line for each</a:t>
            </a:r>
            <a:br>
              <a:rPr lang="en-US" dirty="0"/>
            </a:br>
            <a:r>
              <a:rPr lang="en-US" baseline="30000" dirty="0"/>
              <a:t>2 </a:t>
            </a:r>
            <a:r>
              <a:rPr lang="en-US" dirty="0"/>
              <a:t>Footnote: Text, Regular, Font Size 7 Pt, One line for each</a:t>
            </a:r>
            <a:br>
              <a:rPr lang="en-US" dirty="0"/>
            </a:br>
            <a:r>
              <a:rPr lang="en-US" baseline="30000" dirty="0"/>
              <a:t>3 </a:t>
            </a:r>
            <a:r>
              <a:rPr lang="en-US" dirty="0"/>
              <a:t>Footnote: Text, Regular, Font Size 7 Pt, One line for each</a:t>
            </a:r>
          </a:p>
        </p:txBody>
      </p:sp>
      <p:sp>
        <p:nvSpPr>
          <p:cNvPr id="11" name="Text Placeholder 7"/>
          <p:cNvSpPr>
            <a:spLocks noGrp="1"/>
          </p:cNvSpPr>
          <p:nvPr>
            <p:ph type="body" sz="quarter" idx="21"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
        <p:nvSpPr>
          <p:cNvPr id="12" name="Text Placeholder 20"/>
          <p:cNvSpPr>
            <a:spLocks noGrp="1"/>
          </p:cNvSpPr>
          <p:nvPr>
            <p:ph type="body" sz="quarter" idx="15" hasCustomPrompt="1"/>
          </p:nvPr>
        </p:nvSpPr>
        <p:spPr>
          <a:xfrm>
            <a:off x="609600" y="1234971"/>
            <a:ext cx="10515600" cy="322263"/>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u="none" baseline="0">
                <a:solidFill>
                  <a:srgbClr val="003765"/>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Intro. Font: Arial Bold 16pt. One Line Only.</a:t>
            </a:r>
          </a:p>
        </p:txBody>
      </p:sp>
      <p:sp>
        <p:nvSpPr>
          <p:cNvPr id="13" name="Text Placeholder 20"/>
          <p:cNvSpPr>
            <a:spLocks noGrp="1"/>
          </p:cNvSpPr>
          <p:nvPr>
            <p:ph type="body" sz="quarter" idx="22" hasCustomPrompt="1"/>
          </p:nvPr>
        </p:nvSpPr>
        <p:spPr>
          <a:xfrm>
            <a:off x="609600" y="3434065"/>
            <a:ext cx="10515600" cy="322263"/>
          </a:xfrm>
          <a:prstGeom prst="rect">
            <a:avLst/>
          </a:prstGeom>
          <a:noFill/>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u="none" baseline="0">
                <a:solidFill>
                  <a:srgbClr val="003765"/>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Intro. Font: Arial Bold 16pt. One Line Only.</a:t>
            </a:r>
          </a:p>
        </p:txBody>
      </p:sp>
    </p:spTree>
    <p:extLst>
      <p:ext uri="{BB962C8B-B14F-4D97-AF65-F5344CB8AC3E}">
        <p14:creationId xmlns:p14="http://schemas.microsoft.com/office/powerpoint/2010/main" val="598113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Slide Body Text">
    <p:spTree>
      <p:nvGrpSpPr>
        <p:cNvPr id="1" name=""/>
        <p:cNvGrpSpPr/>
        <p:nvPr/>
      </p:nvGrpSpPr>
      <p:grpSpPr>
        <a:xfrm>
          <a:off x="0" y="0"/>
          <a:ext cx="0" cy="0"/>
          <a:chOff x="0" y="0"/>
          <a:chExt cx="0" cy="0"/>
        </a:xfrm>
      </p:grpSpPr>
      <p:sp>
        <p:nvSpPr>
          <p:cNvPr id="23" name="Text Placeholder 20"/>
          <p:cNvSpPr>
            <a:spLocks noGrp="1"/>
          </p:cNvSpPr>
          <p:nvPr>
            <p:ph type="body" sz="quarter" idx="16" hasCustomPrompt="1"/>
          </p:nvPr>
        </p:nvSpPr>
        <p:spPr>
          <a:xfrm>
            <a:off x="5996517" y="1234971"/>
            <a:ext cx="5128684" cy="498767"/>
          </a:xfrm>
          <a:prstGeom prst="rect">
            <a:avLst/>
          </a:prstGeom>
          <a:noFill/>
        </p:spPr>
        <p:txBody>
          <a:bodyPr tIns="137160">
            <a:normAutofit/>
          </a:bodyPr>
          <a:lstStyle>
            <a:lvl1pPr marL="0" indent="0">
              <a:buFontTx/>
              <a:buNone/>
              <a:defRPr sz="1600" b="1" i="0" u="none">
                <a:solidFill>
                  <a:srgbClr val="003765"/>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Font: Arial Bold 16pt.</a:t>
            </a:r>
          </a:p>
        </p:txBody>
      </p:sp>
      <p:sp>
        <p:nvSpPr>
          <p:cNvPr id="11" name="Content Placeholder 2"/>
          <p:cNvSpPr>
            <a:spLocks noGrp="1"/>
          </p:cNvSpPr>
          <p:nvPr>
            <p:ph sz="half" idx="11" hasCustomPrompt="1"/>
          </p:nvPr>
        </p:nvSpPr>
        <p:spPr>
          <a:xfrm>
            <a:off x="609600" y="1234970"/>
            <a:ext cx="5161592" cy="3918124"/>
          </a:xfrm>
          <a:prstGeom prst="rect">
            <a:avLst/>
          </a:prstGeom>
        </p:spPr>
        <p:txBody>
          <a:bodyPr/>
          <a:lstStyle>
            <a:lvl1pPr marL="0" indent="0">
              <a:buNone/>
              <a:defRPr sz="28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Place Image Here</a:t>
            </a:r>
          </a:p>
        </p:txBody>
      </p:sp>
      <p:sp>
        <p:nvSpPr>
          <p:cNvPr id="14" name="Text Placeholder 2"/>
          <p:cNvSpPr>
            <a:spLocks noGrp="1"/>
          </p:cNvSpPr>
          <p:nvPr>
            <p:ph type="body" sz="quarter" idx="22" hasCustomPrompt="1"/>
          </p:nvPr>
        </p:nvSpPr>
        <p:spPr>
          <a:xfrm>
            <a:off x="5996515" y="1733738"/>
            <a:ext cx="5128684" cy="3419357"/>
          </a:xfrm>
        </p:spPr>
        <p:txBody>
          <a:bodyPr>
            <a:normAutofit/>
          </a:bodyPr>
          <a:lstStyle>
            <a:lvl1pPr marL="0" indent="0">
              <a:buNone/>
              <a:defRPr sz="1600">
                <a:latin typeface="Arial" charset="0"/>
                <a:ea typeface="Arial" charset="0"/>
                <a:cs typeface="Arial" charset="0"/>
              </a:defRPr>
            </a:lvl1pPr>
            <a:lvl2pPr marL="457200" indent="0">
              <a:buNone/>
              <a:defRPr sz="1200">
                <a:latin typeface="Arial" charset="0"/>
                <a:ea typeface="Arial" charset="0"/>
                <a:cs typeface="Arial" charset="0"/>
              </a:defRPr>
            </a:lvl2pPr>
            <a:lvl3pPr marL="914400" indent="0">
              <a:buNone/>
              <a:defRPr sz="1200">
                <a:latin typeface="Arial" charset="0"/>
                <a:ea typeface="Arial" charset="0"/>
                <a:cs typeface="Arial" charset="0"/>
              </a:defRPr>
            </a:lvl3pPr>
            <a:lvl4pPr marL="1371600" indent="0">
              <a:buNone/>
              <a:defRPr sz="1200">
                <a:latin typeface="Arial" charset="0"/>
                <a:ea typeface="Arial" charset="0"/>
                <a:cs typeface="Arial" charset="0"/>
              </a:defRPr>
            </a:lvl4pPr>
            <a:lvl5pPr marL="1828800" indent="0">
              <a:buNone/>
              <a:defRPr sz="1200">
                <a:latin typeface="Arial" charset="0"/>
                <a:ea typeface="Arial" charset="0"/>
                <a:cs typeface="Arial" charset="0"/>
              </a:defRPr>
            </a:lvl5pPr>
          </a:lstStyle>
          <a:p>
            <a:pPr lvl="0"/>
            <a:r>
              <a:rPr lang="en-US" dirty="0"/>
              <a:t>Click to edit body text. Font: Arial 16pt.</a:t>
            </a:r>
          </a:p>
        </p:txBody>
      </p:sp>
      <p:sp>
        <p:nvSpPr>
          <p:cNvPr id="19"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
        <p:nvSpPr>
          <p:cNvPr id="9" name="Text Placeholder 7"/>
          <p:cNvSpPr>
            <a:spLocks noGrp="1"/>
          </p:cNvSpPr>
          <p:nvPr>
            <p:ph type="body" sz="quarter" idx="18" hasCustomPrompt="1"/>
          </p:nvPr>
        </p:nvSpPr>
        <p:spPr>
          <a:xfrm>
            <a:off x="609601" y="6148530"/>
            <a:ext cx="9275164" cy="400114"/>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aseline="30000" dirty="0"/>
              <a:t>1 </a:t>
            </a:r>
            <a:r>
              <a:rPr lang="en-US" dirty="0"/>
              <a:t>Footnote: Text, Regular, Font Size 7 Pt, One line for each</a:t>
            </a:r>
            <a:br>
              <a:rPr lang="en-US" dirty="0"/>
            </a:br>
            <a:r>
              <a:rPr lang="en-US" baseline="30000" dirty="0"/>
              <a:t>2 </a:t>
            </a:r>
            <a:r>
              <a:rPr lang="en-US" dirty="0"/>
              <a:t>Footnote: Text, Regular, Font Size 7 Pt, One line for each</a:t>
            </a:r>
            <a:br>
              <a:rPr lang="en-US" dirty="0"/>
            </a:br>
            <a:r>
              <a:rPr lang="en-US" baseline="30000" dirty="0"/>
              <a:t>3 </a:t>
            </a:r>
            <a:r>
              <a:rPr lang="en-US" dirty="0"/>
              <a:t>Footnote: Text, Regular, Font Size 7 Pt, One line for each</a:t>
            </a:r>
          </a:p>
        </p:txBody>
      </p:sp>
      <p:sp>
        <p:nvSpPr>
          <p:cNvPr id="10" name="Text Placeholder 7"/>
          <p:cNvSpPr>
            <a:spLocks noGrp="1"/>
          </p:cNvSpPr>
          <p:nvPr>
            <p:ph type="body" sz="quarter" idx="19"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Tree>
    <p:extLst>
      <p:ext uri="{BB962C8B-B14F-4D97-AF65-F5344CB8AC3E}">
        <p14:creationId xmlns:p14="http://schemas.microsoft.com/office/powerpoint/2010/main" val="24066014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Slide Bullet Text">
    <p:spTree>
      <p:nvGrpSpPr>
        <p:cNvPr id="1" name=""/>
        <p:cNvGrpSpPr/>
        <p:nvPr/>
      </p:nvGrpSpPr>
      <p:grpSpPr>
        <a:xfrm>
          <a:off x="0" y="0"/>
          <a:ext cx="0" cy="0"/>
          <a:chOff x="0" y="0"/>
          <a:chExt cx="0" cy="0"/>
        </a:xfrm>
      </p:grpSpPr>
      <p:sp>
        <p:nvSpPr>
          <p:cNvPr id="23" name="Text Placeholder 20"/>
          <p:cNvSpPr>
            <a:spLocks noGrp="1"/>
          </p:cNvSpPr>
          <p:nvPr>
            <p:ph type="body" sz="quarter" idx="16" hasCustomPrompt="1"/>
          </p:nvPr>
        </p:nvSpPr>
        <p:spPr>
          <a:xfrm>
            <a:off x="5996517" y="1236333"/>
            <a:ext cx="5128684" cy="498767"/>
          </a:xfrm>
          <a:prstGeom prst="rect">
            <a:avLst/>
          </a:prstGeom>
          <a:solidFill>
            <a:srgbClr val="E2E2E2"/>
          </a:solidFill>
        </p:spPr>
        <p:txBody>
          <a:bodyPr tIns="137160">
            <a:normAutofit/>
          </a:bodyPr>
          <a:lstStyle>
            <a:lvl1pPr marL="0" indent="0">
              <a:lnSpc>
                <a:spcPct val="100000"/>
              </a:lnSpc>
              <a:buFontTx/>
              <a:buNone/>
              <a:defRPr sz="1600" b="1" i="0" u="none" baseline="0">
                <a:solidFill>
                  <a:srgbClr val="003765"/>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Font: Arial Bold 16pt.</a:t>
            </a:r>
          </a:p>
        </p:txBody>
      </p:sp>
      <p:sp>
        <p:nvSpPr>
          <p:cNvPr id="26" name="Text Placeholder 18"/>
          <p:cNvSpPr>
            <a:spLocks noGrp="1"/>
          </p:cNvSpPr>
          <p:nvPr>
            <p:ph type="body" sz="quarter" idx="17" hasCustomPrompt="1"/>
          </p:nvPr>
        </p:nvSpPr>
        <p:spPr>
          <a:xfrm>
            <a:off x="5996517" y="1795298"/>
            <a:ext cx="5128684" cy="3387777"/>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Wingdings" charset="2"/>
              <a:buChar char="§"/>
              <a:tabLst/>
              <a:defRPr sz="1600" b="0" i="0">
                <a:solidFill>
                  <a:schemeClr val="tx1"/>
                </a:solidFill>
                <a:latin typeface="Arial" charset="0"/>
                <a:ea typeface="Arial" charset="0"/>
                <a:cs typeface="Arial" charset="0"/>
              </a:defRPr>
            </a:lvl1pPr>
            <a:lvl2pPr marL="685800" marR="0" indent="-228600" algn="l" defTabSz="914400" rtl="0" eaLnBrk="1" fontAlgn="auto" latinLnBrk="0" hangingPunct="1">
              <a:lnSpc>
                <a:spcPct val="90000"/>
              </a:lnSpc>
              <a:spcBef>
                <a:spcPts val="1000"/>
              </a:spcBef>
              <a:spcAft>
                <a:spcPts val="0"/>
              </a:spcAft>
              <a:buClrTx/>
              <a:buSzTx/>
              <a:buFont typeface="Wingdings" charset="2"/>
              <a:buChar char="§"/>
              <a:tabLst/>
              <a:defRPr lang="en-US" sz="1600" b="0" i="0" kern="1200">
                <a:solidFill>
                  <a:schemeClr val="tx1"/>
                </a:solidFill>
                <a:latin typeface="Arial" charset="0"/>
                <a:ea typeface="Arial" charset="0"/>
                <a:cs typeface="Arial" charset="0"/>
              </a:defRPr>
            </a:lvl2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edit bullet text. Font: Arial 16pt. Bullets should always be square. Do not end bullets with a period</a:t>
            </a:r>
          </a:p>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edit bullet text. Font: Arial 16pt. Bullets should always be square. Do not end bullets with a period</a:t>
            </a:r>
          </a:p>
          <a:p>
            <a:pPr marL="685800" marR="0" lvl="1" indent="-228600" algn="l" defTabSz="914400" rtl="0" eaLnBrk="1" fontAlgn="auto" latinLnBrk="0" hangingPunct="1">
              <a:lnSpc>
                <a:spcPct val="90000"/>
              </a:lnSpc>
              <a:spcBef>
                <a:spcPts val="1000"/>
              </a:spcBef>
              <a:spcAft>
                <a:spcPts val="0"/>
              </a:spcAft>
              <a:buClrTx/>
              <a:buSzTx/>
              <a:tabLst/>
              <a:defRPr/>
            </a:pPr>
            <a:r>
              <a:rPr lang="en-US" dirty="0"/>
              <a:t>Click to edit bullet text. Press tab to indent the bullet. Font: Arial 16pt. Bullets should always be square. Do not end bullets with a period</a:t>
            </a:r>
          </a:p>
          <a:p>
            <a:pPr marL="685800" marR="0" lvl="1" indent="-228600" algn="l" defTabSz="914400" rtl="0" eaLnBrk="1" fontAlgn="auto" latinLnBrk="0" hangingPunct="1">
              <a:lnSpc>
                <a:spcPct val="90000"/>
              </a:lnSpc>
              <a:spcBef>
                <a:spcPts val="1000"/>
              </a:spcBef>
              <a:spcAft>
                <a:spcPts val="0"/>
              </a:spcAft>
              <a:buClrTx/>
              <a:buSzTx/>
              <a:tabLst/>
              <a:defRPr/>
            </a:pPr>
            <a:endParaRPr lang="en-US" dirty="0"/>
          </a:p>
        </p:txBody>
      </p:sp>
      <p:sp>
        <p:nvSpPr>
          <p:cNvPr id="15" name="Content Placeholder 2"/>
          <p:cNvSpPr>
            <a:spLocks noGrp="1"/>
          </p:cNvSpPr>
          <p:nvPr>
            <p:ph sz="half" idx="11" hasCustomPrompt="1"/>
          </p:nvPr>
        </p:nvSpPr>
        <p:spPr>
          <a:xfrm>
            <a:off x="609600" y="1234970"/>
            <a:ext cx="5161592" cy="3948104"/>
          </a:xfrm>
          <a:prstGeom prst="rect">
            <a:avLst/>
          </a:prstGeom>
        </p:spPr>
        <p:txBody>
          <a:bodyPr/>
          <a:lstStyle>
            <a:lvl1pPr marL="0" indent="0">
              <a:buNone/>
              <a:defRPr sz="28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Place Image Here</a:t>
            </a:r>
          </a:p>
        </p:txBody>
      </p:sp>
      <p:sp>
        <p:nvSpPr>
          <p:cNvPr id="13"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
        <p:nvSpPr>
          <p:cNvPr id="9" name="Text Placeholder 7"/>
          <p:cNvSpPr>
            <a:spLocks noGrp="1"/>
          </p:cNvSpPr>
          <p:nvPr>
            <p:ph type="body" sz="quarter" idx="18" hasCustomPrompt="1"/>
          </p:nvPr>
        </p:nvSpPr>
        <p:spPr>
          <a:xfrm>
            <a:off x="609601" y="6148530"/>
            <a:ext cx="9275164" cy="400114"/>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aseline="30000" dirty="0"/>
              <a:t>1 </a:t>
            </a:r>
            <a:r>
              <a:rPr lang="en-US" dirty="0"/>
              <a:t>Footnote: Text, Regular, Font Size 7 Pt, One line for each</a:t>
            </a:r>
            <a:br>
              <a:rPr lang="en-US" dirty="0"/>
            </a:br>
            <a:r>
              <a:rPr lang="en-US" baseline="30000" dirty="0"/>
              <a:t>2 </a:t>
            </a:r>
            <a:r>
              <a:rPr lang="en-US" dirty="0"/>
              <a:t>Footnote: Text, Regular, Font Size 7 Pt, One line for each</a:t>
            </a:r>
            <a:br>
              <a:rPr lang="en-US" dirty="0"/>
            </a:br>
            <a:r>
              <a:rPr lang="en-US" baseline="30000" dirty="0"/>
              <a:t>3 </a:t>
            </a:r>
            <a:r>
              <a:rPr lang="en-US" dirty="0"/>
              <a:t>Footnote: Text, Regular, Font Size 7 Pt, One line for each</a:t>
            </a:r>
          </a:p>
        </p:txBody>
      </p:sp>
      <p:sp>
        <p:nvSpPr>
          <p:cNvPr id="10" name="Text Placeholder 7"/>
          <p:cNvSpPr>
            <a:spLocks noGrp="1"/>
          </p:cNvSpPr>
          <p:nvPr>
            <p:ph type="body" sz="quarter" idx="19"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Tree>
    <p:extLst>
      <p:ext uri="{BB962C8B-B14F-4D97-AF65-F5344CB8AC3E}">
        <p14:creationId xmlns:p14="http://schemas.microsoft.com/office/powerpoint/2010/main" val="1671630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ide By Side Charts">
    <p:spTree>
      <p:nvGrpSpPr>
        <p:cNvPr id="1" name=""/>
        <p:cNvGrpSpPr/>
        <p:nvPr/>
      </p:nvGrpSpPr>
      <p:grpSpPr>
        <a:xfrm>
          <a:off x="0" y="0"/>
          <a:ext cx="0" cy="0"/>
          <a:chOff x="0" y="0"/>
          <a:chExt cx="0" cy="0"/>
        </a:xfrm>
      </p:grpSpPr>
      <p:sp>
        <p:nvSpPr>
          <p:cNvPr id="23" name="Text Placeholder 20"/>
          <p:cNvSpPr>
            <a:spLocks noGrp="1"/>
          </p:cNvSpPr>
          <p:nvPr>
            <p:ph type="body" sz="quarter" idx="16" hasCustomPrompt="1"/>
          </p:nvPr>
        </p:nvSpPr>
        <p:spPr>
          <a:xfrm>
            <a:off x="5996517" y="1234971"/>
            <a:ext cx="5128684" cy="498767"/>
          </a:xfrm>
          <a:prstGeom prst="rect">
            <a:avLst/>
          </a:prstGeom>
          <a:solidFill>
            <a:srgbClr val="E2E2E2"/>
          </a:solidFill>
        </p:spPr>
        <p:txBody>
          <a:bodyPr tIns="137160">
            <a:normAutofit/>
          </a:bodyPr>
          <a:lstStyle>
            <a:lvl1pPr marL="0" indent="0">
              <a:lnSpc>
                <a:spcPct val="100000"/>
              </a:lnSpc>
              <a:buFontTx/>
              <a:buNone/>
              <a:defRPr sz="1600" b="1" i="0" u="none" baseline="0">
                <a:solidFill>
                  <a:srgbClr val="003765"/>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Font: Arial Bold 16pt.</a:t>
            </a:r>
          </a:p>
        </p:txBody>
      </p:sp>
      <p:sp>
        <p:nvSpPr>
          <p:cNvPr id="15" name="Content Placeholder 2"/>
          <p:cNvSpPr>
            <a:spLocks noGrp="1"/>
          </p:cNvSpPr>
          <p:nvPr>
            <p:ph sz="half" idx="11" hasCustomPrompt="1"/>
          </p:nvPr>
        </p:nvSpPr>
        <p:spPr>
          <a:xfrm>
            <a:off x="609601" y="1793935"/>
            <a:ext cx="5128684" cy="3387777"/>
          </a:xfrm>
          <a:prstGeom prst="rect">
            <a:avLst/>
          </a:prstGeom>
        </p:spPr>
        <p:txBody>
          <a:bodyPr/>
          <a:lstStyle>
            <a:lvl1pPr marL="0" indent="0">
              <a:buNone/>
              <a:defRPr sz="28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Place Image Here</a:t>
            </a:r>
          </a:p>
        </p:txBody>
      </p:sp>
      <p:sp>
        <p:nvSpPr>
          <p:cNvPr id="11" name="Text Placeholder 20"/>
          <p:cNvSpPr>
            <a:spLocks noGrp="1"/>
          </p:cNvSpPr>
          <p:nvPr>
            <p:ph type="body" sz="quarter" idx="19" hasCustomPrompt="1"/>
          </p:nvPr>
        </p:nvSpPr>
        <p:spPr>
          <a:xfrm>
            <a:off x="609601" y="1234971"/>
            <a:ext cx="5128684" cy="498767"/>
          </a:xfrm>
          <a:prstGeom prst="rect">
            <a:avLst/>
          </a:prstGeom>
          <a:solidFill>
            <a:srgbClr val="E2E2E2"/>
          </a:solidFill>
        </p:spPr>
        <p:txBody>
          <a:bodyPr tIns="137160">
            <a:normAutofit/>
          </a:bodyPr>
          <a:lstStyle>
            <a:lvl1pPr marL="0" indent="0">
              <a:lnSpc>
                <a:spcPct val="100000"/>
              </a:lnSpc>
              <a:buFontTx/>
              <a:buNone/>
              <a:defRPr sz="1600" b="1" i="0" u="none" baseline="0">
                <a:solidFill>
                  <a:srgbClr val="003765"/>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Font: Arial Bold 16pt.</a:t>
            </a:r>
          </a:p>
        </p:txBody>
      </p:sp>
      <p:sp>
        <p:nvSpPr>
          <p:cNvPr id="12" name="Content Placeholder 2"/>
          <p:cNvSpPr>
            <a:spLocks noGrp="1"/>
          </p:cNvSpPr>
          <p:nvPr>
            <p:ph sz="half" idx="20" hasCustomPrompt="1"/>
          </p:nvPr>
        </p:nvSpPr>
        <p:spPr>
          <a:xfrm>
            <a:off x="5996517" y="1793935"/>
            <a:ext cx="5128684" cy="3387777"/>
          </a:xfrm>
          <a:prstGeom prst="rect">
            <a:avLst/>
          </a:prstGeom>
        </p:spPr>
        <p:txBody>
          <a:bodyPr/>
          <a:lstStyle>
            <a:lvl1pPr marL="0" indent="0">
              <a:buNone/>
              <a:defRPr sz="2800">
                <a:latin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Place Image Here</a:t>
            </a:r>
          </a:p>
        </p:txBody>
      </p:sp>
      <p:sp>
        <p:nvSpPr>
          <p:cNvPr id="13"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
        <p:nvSpPr>
          <p:cNvPr id="10" name="Text Placeholder 7"/>
          <p:cNvSpPr>
            <a:spLocks noGrp="1"/>
          </p:cNvSpPr>
          <p:nvPr>
            <p:ph type="body" sz="quarter" idx="18" hasCustomPrompt="1"/>
          </p:nvPr>
        </p:nvSpPr>
        <p:spPr>
          <a:xfrm>
            <a:off x="609601" y="6148530"/>
            <a:ext cx="9275164" cy="400114"/>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aseline="30000" dirty="0"/>
              <a:t>1 </a:t>
            </a:r>
            <a:r>
              <a:rPr lang="en-US" dirty="0"/>
              <a:t>Footnote: Text, Regular, Font Size 7 Pt, One line for each</a:t>
            </a:r>
            <a:br>
              <a:rPr lang="en-US" dirty="0"/>
            </a:br>
            <a:r>
              <a:rPr lang="en-US" baseline="30000" dirty="0"/>
              <a:t>2 </a:t>
            </a:r>
            <a:r>
              <a:rPr lang="en-US" dirty="0"/>
              <a:t>Footnote: Text, Regular, Font Size 7 Pt, One line for each</a:t>
            </a:r>
            <a:br>
              <a:rPr lang="en-US" dirty="0"/>
            </a:br>
            <a:r>
              <a:rPr lang="en-US" baseline="30000" dirty="0"/>
              <a:t>3 </a:t>
            </a:r>
            <a:r>
              <a:rPr lang="en-US" dirty="0"/>
              <a:t>Footnote: Text, Regular, Font Size 7 Pt, One line for each</a:t>
            </a:r>
          </a:p>
        </p:txBody>
      </p:sp>
      <p:sp>
        <p:nvSpPr>
          <p:cNvPr id="16" name="Text Placeholder 7"/>
          <p:cNvSpPr>
            <a:spLocks noGrp="1"/>
          </p:cNvSpPr>
          <p:nvPr>
            <p:ph type="body" sz="quarter" idx="21"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Tree>
    <p:extLst>
      <p:ext uri="{BB962C8B-B14F-4D97-AF65-F5344CB8AC3E}">
        <p14:creationId xmlns:p14="http://schemas.microsoft.com/office/powerpoint/2010/main" val="1842377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96696" y="1127104"/>
            <a:ext cx="1371600" cy="838200"/>
          </a:xfrm>
          <a:prstGeom prst="rect">
            <a:avLst/>
          </a:prstGeom>
          <a:solidFill>
            <a:schemeClr val="bg1"/>
          </a:solidFill>
        </p:spPr>
      </p:pic>
      <p:pic>
        <p:nvPicPr>
          <p:cNvPr id="10" name="Picture 9"/>
          <p:cNvPicPr>
            <a:picLocks noChangeAspect="1"/>
          </p:cNvPicPr>
          <p:nvPr/>
        </p:nvPicPr>
        <p:blipFill>
          <a:blip r:embed="rId3"/>
          <a:stretch>
            <a:fillRect/>
          </a:stretch>
        </p:blipFill>
        <p:spPr>
          <a:xfrm>
            <a:off x="9278592" y="3286616"/>
            <a:ext cx="1371600" cy="838200"/>
          </a:xfrm>
          <a:prstGeom prst="rect">
            <a:avLst/>
          </a:prstGeom>
        </p:spPr>
      </p:pic>
      <p:sp>
        <p:nvSpPr>
          <p:cNvPr id="9" name="Title 1"/>
          <p:cNvSpPr>
            <a:spLocks noGrp="1"/>
          </p:cNvSpPr>
          <p:nvPr>
            <p:ph type="title" hasCustomPrompt="1"/>
          </p:nvPr>
        </p:nvSpPr>
        <p:spPr>
          <a:xfrm>
            <a:off x="1798961" y="1667046"/>
            <a:ext cx="9240324" cy="3526524"/>
          </a:xfrm>
          <a:prstGeom prst="rect">
            <a:avLst/>
          </a:prstGeom>
        </p:spPr>
        <p:txBody>
          <a:bodyPr>
            <a:noAutofit/>
          </a:bodyPr>
          <a:lstStyle>
            <a:lvl1pPr>
              <a:lnSpc>
                <a:spcPct val="100000"/>
              </a:lnSpc>
              <a:defRPr lang="en-US" sz="3200" b="0" i="0" kern="1200" spc="0" baseline="0" dirty="0" err="1" smtClean="0">
                <a:solidFill>
                  <a:srgbClr val="003764"/>
                </a:solidFill>
                <a:uFill>
                  <a:solidFill>
                    <a:srgbClr val="323C40"/>
                  </a:solidFill>
                </a:uFill>
                <a:latin typeface="Arial" charset="0"/>
                <a:ea typeface="Arial" charset="0"/>
                <a:cs typeface="Arial" charset="0"/>
                <a:sym typeface="Helvetica Neue"/>
              </a:defRPr>
            </a:lvl1pPr>
          </a:lstStyle>
          <a:p>
            <a:r>
              <a:rPr lang="en-US" dirty="0"/>
              <a:t>Click to edit the quote text. The font is Arial set at 32pts. If the quote is too long to fit, you can reduce the size as needed, but the quote marks must remain the size they are. </a:t>
            </a:r>
          </a:p>
        </p:txBody>
      </p:sp>
      <p:sp>
        <p:nvSpPr>
          <p:cNvPr id="3" name="Text Placeholder 2"/>
          <p:cNvSpPr>
            <a:spLocks noGrp="1"/>
          </p:cNvSpPr>
          <p:nvPr>
            <p:ph type="body" sz="quarter" idx="20" hasCustomPrompt="1"/>
          </p:nvPr>
        </p:nvSpPr>
        <p:spPr>
          <a:xfrm>
            <a:off x="7725725" y="4380219"/>
            <a:ext cx="3751572" cy="292608"/>
          </a:xfrm>
        </p:spPr>
        <p:txBody>
          <a:bodyPr>
            <a:normAutofit/>
          </a:bodyPr>
          <a:lstStyle>
            <a:lvl1pPr marL="0" indent="0">
              <a:buNone/>
              <a:defRPr sz="1400" b="1" baseline="0">
                <a:solidFill>
                  <a:schemeClr val="bg1">
                    <a:lumMod val="50000"/>
                  </a:schemeClr>
                </a:solidFill>
                <a:latin typeface="Arial" charset="0"/>
                <a:ea typeface="Arial" charset="0"/>
                <a:cs typeface="Arial" charset="0"/>
              </a:defRPr>
            </a:lvl1pPr>
          </a:lstStyle>
          <a:p>
            <a:pPr lvl="0"/>
            <a:r>
              <a:rPr lang="en-US" dirty="0" err="1"/>
              <a:t>Firstname</a:t>
            </a:r>
            <a:r>
              <a:rPr lang="en-US" dirty="0"/>
              <a:t> </a:t>
            </a:r>
            <a:r>
              <a:rPr lang="en-US" dirty="0" err="1"/>
              <a:t>Lastname</a:t>
            </a:r>
            <a:endParaRPr lang="en-US" dirty="0"/>
          </a:p>
        </p:txBody>
      </p:sp>
      <p:sp>
        <p:nvSpPr>
          <p:cNvPr id="15" name="Text Placeholder 2"/>
          <p:cNvSpPr>
            <a:spLocks noGrp="1"/>
          </p:cNvSpPr>
          <p:nvPr>
            <p:ph type="body" sz="quarter" idx="21" hasCustomPrompt="1"/>
          </p:nvPr>
        </p:nvSpPr>
        <p:spPr>
          <a:xfrm>
            <a:off x="7725725" y="4672828"/>
            <a:ext cx="3751572" cy="228599"/>
          </a:xfrm>
        </p:spPr>
        <p:txBody>
          <a:bodyPr>
            <a:normAutofit/>
          </a:bodyPr>
          <a:lstStyle>
            <a:lvl1pPr marL="0" indent="0">
              <a:buNone/>
              <a:defRPr sz="1100" b="0" baseline="0">
                <a:solidFill>
                  <a:schemeClr val="bg1">
                    <a:lumMod val="50000"/>
                  </a:schemeClr>
                </a:solidFill>
                <a:latin typeface="Arial" charset="0"/>
                <a:ea typeface="Arial" charset="0"/>
                <a:cs typeface="Arial" charset="0"/>
              </a:defRPr>
            </a:lvl1pPr>
          </a:lstStyle>
          <a:p>
            <a:pPr lvl="0"/>
            <a:r>
              <a:rPr lang="en-US" dirty="0"/>
              <a:t>Title, Company Name</a:t>
            </a:r>
          </a:p>
        </p:txBody>
      </p:sp>
    </p:spTree>
    <p:extLst>
      <p:ext uri="{BB962C8B-B14F-4D97-AF65-F5344CB8AC3E}">
        <p14:creationId xmlns:p14="http://schemas.microsoft.com/office/powerpoint/2010/main" val="1208896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_1 Stat">
    <p:spTree>
      <p:nvGrpSpPr>
        <p:cNvPr id="1" name=""/>
        <p:cNvGrpSpPr/>
        <p:nvPr/>
      </p:nvGrpSpPr>
      <p:grpSpPr>
        <a:xfrm>
          <a:off x="0" y="0"/>
          <a:ext cx="0" cy="0"/>
          <a:chOff x="0" y="0"/>
          <a:chExt cx="0" cy="0"/>
        </a:xfrm>
      </p:grpSpPr>
      <p:sp>
        <p:nvSpPr>
          <p:cNvPr id="16" name="Text Placeholder 5"/>
          <p:cNvSpPr>
            <a:spLocks noGrp="1"/>
          </p:cNvSpPr>
          <p:nvPr>
            <p:ph type="body" sz="quarter" idx="20" hasCustomPrompt="1"/>
          </p:nvPr>
        </p:nvSpPr>
        <p:spPr>
          <a:xfrm>
            <a:off x="1537783" y="1177340"/>
            <a:ext cx="9461523" cy="2569781"/>
          </a:xfrm>
        </p:spPr>
        <p:txBody>
          <a:bodyPr>
            <a:noAutofit/>
          </a:bodyPr>
          <a:lstStyle>
            <a:lvl1pPr marL="0" indent="0">
              <a:buNone/>
              <a:defRPr sz="23000" b="1" i="0" spc="-300">
                <a:solidFill>
                  <a:srgbClr val="003764"/>
                </a:solidFill>
                <a:latin typeface="Arial" charset="0"/>
                <a:ea typeface="Arial" charset="0"/>
                <a:cs typeface="Arial" charset="0"/>
              </a:defRPr>
            </a:lvl1pPr>
          </a:lstStyle>
          <a:p>
            <a:pPr lvl="0"/>
            <a:r>
              <a:rPr lang="en-US" dirty="0"/>
              <a:t>#1</a:t>
            </a:r>
          </a:p>
        </p:txBody>
      </p:sp>
      <p:sp>
        <p:nvSpPr>
          <p:cNvPr id="17" name="Text Placeholder 5"/>
          <p:cNvSpPr>
            <a:spLocks noGrp="1"/>
          </p:cNvSpPr>
          <p:nvPr>
            <p:ph type="body" sz="quarter" idx="21" hasCustomPrompt="1"/>
          </p:nvPr>
        </p:nvSpPr>
        <p:spPr>
          <a:xfrm>
            <a:off x="1542201" y="3909306"/>
            <a:ext cx="9470356" cy="772025"/>
          </a:xfrm>
        </p:spPr>
        <p:txBody>
          <a:bodyPr/>
          <a:lstStyle>
            <a:lvl1pPr marL="0" indent="0">
              <a:buNone/>
              <a:defRPr sz="4000" b="1" i="0" cap="all" baseline="0">
                <a:solidFill>
                  <a:srgbClr val="003764"/>
                </a:solidFill>
                <a:latin typeface="Arial" charset="0"/>
                <a:ea typeface="Arial" charset="0"/>
                <a:cs typeface="Arial" charset="0"/>
              </a:defRPr>
            </a:lvl1pPr>
          </a:lstStyle>
          <a:p>
            <a:pPr lvl="0"/>
            <a:r>
              <a:rPr lang="en-US" dirty="0"/>
              <a:t>CLICK TO EDIT RANKING STAT. 40PT BOLD CAPS </a:t>
            </a:r>
            <a:br>
              <a:rPr lang="en-US" dirty="0"/>
            </a:br>
            <a:endParaRPr lang="en-US" dirty="0"/>
          </a:p>
        </p:txBody>
      </p:sp>
      <p:sp>
        <p:nvSpPr>
          <p:cNvPr id="6" name="Text Placeholder 5"/>
          <p:cNvSpPr>
            <a:spLocks noGrp="1"/>
          </p:cNvSpPr>
          <p:nvPr>
            <p:ph type="body" sz="quarter" idx="22" hasCustomPrompt="1"/>
          </p:nvPr>
        </p:nvSpPr>
        <p:spPr>
          <a:xfrm>
            <a:off x="1586374" y="5115255"/>
            <a:ext cx="9470356" cy="772025"/>
          </a:xfrm>
        </p:spPr>
        <p:txBody>
          <a:bodyPr/>
          <a:lstStyle>
            <a:lvl1pPr marL="0" indent="0">
              <a:buNone/>
              <a:defRPr sz="2400" b="0" i="1" baseline="0">
                <a:solidFill>
                  <a:srgbClr val="717271"/>
                </a:solidFill>
                <a:latin typeface="Arial" charset="0"/>
                <a:ea typeface="Arial" charset="0"/>
                <a:cs typeface="Arial" charset="0"/>
              </a:defRPr>
            </a:lvl1pPr>
          </a:lstStyle>
          <a:p>
            <a:pPr lvl="0"/>
            <a:r>
              <a:rPr lang="en-US" dirty="0"/>
              <a:t>Source: Arial italic 24pt</a:t>
            </a:r>
            <a:br>
              <a:rPr lang="en-US" dirty="0"/>
            </a:br>
            <a:endParaRPr lang="en-US" dirty="0"/>
          </a:p>
        </p:txBody>
      </p:sp>
    </p:spTree>
    <p:extLst>
      <p:ext uri="{BB962C8B-B14F-4D97-AF65-F5344CB8AC3E}">
        <p14:creationId xmlns:p14="http://schemas.microsoft.com/office/powerpoint/2010/main" val="42883045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93192"/>
            <a:ext cx="10160000" cy="1143000"/>
          </a:xfrm>
        </p:spPr>
        <p:txBody>
          <a:bodyPr/>
          <a:lstStyle>
            <a:lvl1pPr>
              <a:defRPr sz="6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701" y="6019800"/>
            <a:ext cx="2682927" cy="796413"/>
          </a:xfrm>
          <a:prstGeom prst="rect">
            <a:avLst/>
          </a:prstGeom>
        </p:spPr>
      </p:pic>
    </p:spTree>
    <p:extLst>
      <p:ext uri="{BB962C8B-B14F-4D97-AF65-F5344CB8AC3E}">
        <p14:creationId xmlns:p14="http://schemas.microsoft.com/office/powerpoint/2010/main" val="35119511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1 Stat">
    <p:spTree>
      <p:nvGrpSpPr>
        <p:cNvPr id="1" name=""/>
        <p:cNvGrpSpPr/>
        <p:nvPr/>
      </p:nvGrpSpPr>
      <p:grpSpPr>
        <a:xfrm>
          <a:off x="0" y="0"/>
          <a:ext cx="0" cy="0"/>
          <a:chOff x="0" y="0"/>
          <a:chExt cx="0" cy="0"/>
        </a:xfrm>
      </p:grpSpPr>
      <p:sp>
        <p:nvSpPr>
          <p:cNvPr id="9" name="Text Placeholder 5"/>
          <p:cNvSpPr>
            <a:spLocks noGrp="1"/>
          </p:cNvSpPr>
          <p:nvPr>
            <p:ph type="body" sz="quarter" idx="20" hasCustomPrompt="1"/>
          </p:nvPr>
        </p:nvSpPr>
        <p:spPr>
          <a:xfrm>
            <a:off x="1392008" y="1743871"/>
            <a:ext cx="9461523" cy="2569781"/>
          </a:xfrm>
        </p:spPr>
        <p:txBody>
          <a:bodyPr>
            <a:noAutofit/>
          </a:bodyPr>
          <a:lstStyle>
            <a:lvl1pPr marL="0" indent="0">
              <a:buNone/>
              <a:defRPr sz="20000" b="1" spc="-300">
                <a:solidFill>
                  <a:srgbClr val="003764"/>
                </a:solidFill>
                <a:latin typeface="Arial" charset="0"/>
                <a:ea typeface="Arial" charset="0"/>
                <a:cs typeface="Arial" charset="0"/>
              </a:defRPr>
            </a:lvl1pPr>
          </a:lstStyle>
          <a:p>
            <a:pPr lvl="0"/>
            <a:r>
              <a:rPr lang="en-US" dirty="0"/>
              <a:t>200</a:t>
            </a:r>
          </a:p>
        </p:txBody>
      </p:sp>
      <p:sp>
        <p:nvSpPr>
          <p:cNvPr id="4" name="Text Placeholder 5"/>
          <p:cNvSpPr>
            <a:spLocks noGrp="1"/>
          </p:cNvSpPr>
          <p:nvPr>
            <p:ph type="body" sz="quarter" idx="21" hasCustomPrompt="1"/>
          </p:nvPr>
        </p:nvSpPr>
        <p:spPr>
          <a:xfrm>
            <a:off x="1396427" y="4316810"/>
            <a:ext cx="9789921" cy="2183382"/>
          </a:xfrm>
        </p:spPr>
        <p:txBody>
          <a:bodyPr/>
          <a:lstStyle>
            <a:lvl1pPr marL="0" indent="0">
              <a:buNone/>
              <a:defRPr baseline="0">
                <a:solidFill>
                  <a:srgbClr val="717271"/>
                </a:solidFill>
                <a:latin typeface="Arial" charset="0"/>
                <a:ea typeface="Arial" charset="0"/>
                <a:cs typeface="Arial" charset="0"/>
              </a:defRPr>
            </a:lvl1pPr>
          </a:lstStyle>
          <a:p>
            <a:pPr lvl="0"/>
            <a:r>
              <a:rPr lang="en-US" dirty="0"/>
              <a:t>Click to edit ranking text. Font: Arial Regular 28pt. Three lines only.</a:t>
            </a:r>
          </a:p>
        </p:txBody>
      </p:sp>
      <p:sp>
        <p:nvSpPr>
          <p:cNvPr id="5" name="Text Placeholder 7"/>
          <p:cNvSpPr>
            <a:spLocks noGrp="1"/>
          </p:cNvSpPr>
          <p:nvPr>
            <p:ph type="body" sz="quarter" idx="19"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
        <p:nvSpPr>
          <p:cNvPr id="7" name="Text Placeholder 5"/>
          <p:cNvSpPr>
            <a:spLocks noGrp="1"/>
          </p:cNvSpPr>
          <p:nvPr>
            <p:ph type="body" sz="quarter" idx="22" hasCustomPrompt="1"/>
          </p:nvPr>
        </p:nvSpPr>
        <p:spPr>
          <a:xfrm>
            <a:off x="1392009" y="1443367"/>
            <a:ext cx="9470356" cy="772025"/>
          </a:xfrm>
        </p:spPr>
        <p:txBody>
          <a:bodyPr/>
          <a:lstStyle>
            <a:lvl1pPr marL="0" indent="0">
              <a:buNone/>
              <a:defRPr sz="2800" b="1" i="0" cap="all" baseline="0">
                <a:solidFill>
                  <a:srgbClr val="003764"/>
                </a:solidFill>
                <a:latin typeface="Arial" charset="0"/>
                <a:ea typeface="Arial" charset="0"/>
                <a:cs typeface="Arial" charset="0"/>
              </a:defRPr>
            </a:lvl1pPr>
          </a:lstStyle>
          <a:p>
            <a:pPr lvl="0"/>
            <a:r>
              <a:rPr lang="en-US" dirty="0"/>
              <a:t>CLICK TO EDIT RANKING STAT.</a:t>
            </a:r>
            <a:br>
              <a:rPr lang="en-US" dirty="0"/>
            </a:br>
            <a:endParaRPr lang="en-US" dirty="0"/>
          </a:p>
        </p:txBody>
      </p:sp>
    </p:spTree>
    <p:extLst>
      <p:ext uri="{BB962C8B-B14F-4D97-AF65-F5344CB8AC3E}">
        <p14:creationId xmlns:p14="http://schemas.microsoft.com/office/powerpoint/2010/main" val="359171921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Stats">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169153" y="961940"/>
            <a:ext cx="4523232" cy="1278341"/>
          </a:xfrm>
        </p:spPr>
        <p:txBody>
          <a:bodyPr anchor="ctr" anchorCtr="0">
            <a:normAutofit/>
          </a:bodyPr>
          <a:lstStyle>
            <a:lvl1pPr marL="0" indent="0">
              <a:buNone/>
              <a:defRPr sz="2000" baseline="0">
                <a:solidFill>
                  <a:srgbClr val="717271"/>
                </a:solidFill>
                <a:latin typeface="Arial" charset="0"/>
                <a:ea typeface="Arial" charset="0"/>
                <a:cs typeface="Arial" charset="0"/>
              </a:defRPr>
            </a:lvl1pPr>
          </a:lstStyle>
          <a:p>
            <a:pPr lvl="0"/>
            <a:r>
              <a:rPr lang="en-US" dirty="0"/>
              <a:t>Click to edit ranking text. Font: Arial Regular 20pt. Three lines only.</a:t>
            </a:r>
          </a:p>
        </p:txBody>
      </p:sp>
      <p:sp>
        <p:nvSpPr>
          <p:cNvPr id="6" name="Text Placeholder 5"/>
          <p:cNvSpPr>
            <a:spLocks noGrp="1"/>
          </p:cNvSpPr>
          <p:nvPr>
            <p:ph type="body" sz="quarter" idx="20" hasCustomPrompt="1"/>
          </p:nvPr>
        </p:nvSpPr>
        <p:spPr>
          <a:xfrm>
            <a:off x="1670305" y="961940"/>
            <a:ext cx="4742688" cy="1278341"/>
          </a:xfrm>
        </p:spPr>
        <p:txBody>
          <a:bodyPr>
            <a:noAutofit/>
          </a:bodyPr>
          <a:lstStyle>
            <a:lvl1pPr marL="0" indent="0">
              <a:buNone/>
              <a:defRPr sz="9600" b="1" spc="-300" baseline="0">
                <a:solidFill>
                  <a:srgbClr val="003764"/>
                </a:solidFill>
                <a:latin typeface="Arial" charset="0"/>
                <a:ea typeface="Arial" charset="0"/>
                <a:cs typeface="Arial" charset="0"/>
              </a:defRPr>
            </a:lvl1pPr>
          </a:lstStyle>
          <a:p>
            <a:pPr lvl="0"/>
            <a:r>
              <a:rPr lang="en-US" dirty="0"/>
              <a:t>100%</a:t>
            </a:r>
          </a:p>
        </p:txBody>
      </p:sp>
      <p:sp>
        <p:nvSpPr>
          <p:cNvPr id="17" name="Text Placeholder 5"/>
          <p:cNvSpPr>
            <a:spLocks noGrp="1"/>
          </p:cNvSpPr>
          <p:nvPr>
            <p:ph type="body" sz="quarter" idx="21" hasCustomPrompt="1"/>
          </p:nvPr>
        </p:nvSpPr>
        <p:spPr>
          <a:xfrm>
            <a:off x="6169153" y="3540548"/>
            <a:ext cx="4523232" cy="1278341"/>
          </a:xfrm>
        </p:spPr>
        <p:txBody>
          <a:bodyPr anchor="ctr" anchorCtr="0">
            <a:normAutofit/>
          </a:bodyPr>
          <a:lstStyle>
            <a:lvl1pPr marL="0" indent="0">
              <a:buNone/>
              <a:defRPr sz="2000" baseline="0">
                <a:solidFill>
                  <a:srgbClr val="717271"/>
                </a:solidFill>
                <a:latin typeface="Arial" charset="0"/>
                <a:ea typeface="Arial" charset="0"/>
                <a:cs typeface="Arial" charset="0"/>
              </a:defRPr>
            </a:lvl1pPr>
          </a:lstStyle>
          <a:p>
            <a:pPr lvl="0"/>
            <a:r>
              <a:rPr lang="en-US" dirty="0"/>
              <a:t>Click to edit ranking text. Font: Arial Regular 20pt. Three lines only.</a:t>
            </a:r>
          </a:p>
        </p:txBody>
      </p:sp>
      <p:sp>
        <p:nvSpPr>
          <p:cNvPr id="18" name="Text Placeholder 5"/>
          <p:cNvSpPr>
            <a:spLocks noGrp="1"/>
          </p:cNvSpPr>
          <p:nvPr>
            <p:ph type="body" sz="quarter" idx="22" hasCustomPrompt="1"/>
          </p:nvPr>
        </p:nvSpPr>
        <p:spPr>
          <a:xfrm>
            <a:off x="1670305" y="3540548"/>
            <a:ext cx="4742688" cy="1278341"/>
          </a:xfrm>
        </p:spPr>
        <p:txBody>
          <a:bodyPr>
            <a:noAutofit/>
          </a:bodyPr>
          <a:lstStyle>
            <a:lvl1pPr marL="0" indent="0">
              <a:buNone/>
              <a:defRPr sz="9600" b="1" spc="-300" baseline="0">
                <a:solidFill>
                  <a:srgbClr val="003764"/>
                </a:solidFill>
                <a:latin typeface="Arial" charset="0"/>
                <a:ea typeface="Arial" charset="0"/>
                <a:cs typeface="Arial" charset="0"/>
              </a:defRPr>
            </a:lvl1pPr>
          </a:lstStyle>
          <a:p>
            <a:pPr lvl="0"/>
            <a:r>
              <a:rPr lang="en-US" dirty="0"/>
              <a:t>100%</a:t>
            </a:r>
          </a:p>
        </p:txBody>
      </p:sp>
      <p:sp>
        <p:nvSpPr>
          <p:cNvPr id="8" name="Text Placeholder 7"/>
          <p:cNvSpPr>
            <a:spLocks noGrp="1"/>
          </p:cNvSpPr>
          <p:nvPr>
            <p:ph type="body" sz="quarter" idx="18" hasCustomPrompt="1"/>
          </p:nvPr>
        </p:nvSpPr>
        <p:spPr>
          <a:xfrm>
            <a:off x="609601" y="6148530"/>
            <a:ext cx="9275164" cy="400114"/>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aseline="30000" dirty="0"/>
              <a:t>1 </a:t>
            </a:r>
            <a:r>
              <a:rPr lang="en-US" dirty="0"/>
              <a:t>Footnote: Text, Regular, Font Size 7 Pt, One line for each</a:t>
            </a:r>
            <a:br>
              <a:rPr lang="en-US" dirty="0"/>
            </a:br>
            <a:r>
              <a:rPr lang="en-US" baseline="30000" dirty="0"/>
              <a:t>2 </a:t>
            </a:r>
            <a:r>
              <a:rPr lang="en-US" dirty="0"/>
              <a:t>Footnote: Text, Regular, Font Size 7 Pt, One line for each</a:t>
            </a:r>
            <a:br>
              <a:rPr lang="en-US" dirty="0"/>
            </a:br>
            <a:r>
              <a:rPr lang="en-US" baseline="30000" dirty="0"/>
              <a:t>3 </a:t>
            </a:r>
            <a:r>
              <a:rPr lang="en-US" dirty="0"/>
              <a:t>Footnote: Text, Regular, Font Size 7 Pt, One line for each</a:t>
            </a:r>
          </a:p>
        </p:txBody>
      </p:sp>
      <p:sp>
        <p:nvSpPr>
          <p:cNvPr id="9" name="Text Placeholder 7"/>
          <p:cNvSpPr>
            <a:spLocks noGrp="1"/>
          </p:cNvSpPr>
          <p:nvPr>
            <p:ph type="body" sz="quarter" idx="19"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Tree>
    <p:extLst>
      <p:ext uri="{BB962C8B-B14F-4D97-AF65-F5344CB8AC3E}">
        <p14:creationId xmlns:p14="http://schemas.microsoft.com/office/powerpoint/2010/main" val="2862489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Stats">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5361532" y="632756"/>
            <a:ext cx="5245509" cy="1031453"/>
          </a:xfrm>
        </p:spPr>
        <p:txBody>
          <a:bodyPr anchor="ctr" anchorCtr="0">
            <a:normAutofit/>
          </a:bodyPr>
          <a:lstStyle>
            <a:lvl1pPr marL="0" indent="0">
              <a:buNone/>
              <a:defRPr sz="1600" baseline="0">
                <a:solidFill>
                  <a:srgbClr val="717271"/>
                </a:solidFill>
                <a:latin typeface="Arial" charset="0"/>
                <a:ea typeface="Arial" charset="0"/>
                <a:cs typeface="Arial" charset="0"/>
              </a:defRPr>
            </a:lvl1pPr>
          </a:lstStyle>
          <a:p>
            <a:pPr lvl="0"/>
            <a:r>
              <a:rPr lang="en-US" dirty="0"/>
              <a:t>Click to edit ranking text. Font: Arial Regular 16pt. Two lines only.</a:t>
            </a:r>
          </a:p>
        </p:txBody>
      </p:sp>
      <p:sp>
        <p:nvSpPr>
          <p:cNvPr id="6" name="Text Placeholder 5"/>
          <p:cNvSpPr>
            <a:spLocks noGrp="1"/>
          </p:cNvSpPr>
          <p:nvPr>
            <p:ph type="body" sz="quarter" idx="20" hasCustomPrompt="1"/>
          </p:nvPr>
        </p:nvSpPr>
        <p:spPr>
          <a:xfrm>
            <a:off x="1670305" y="632756"/>
            <a:ext cx="4742688" cy="1031453"/>
          </a:xfrm>
        </p:spPr>
        <p:txBody>
          <a:bodyPr>
            <a:noAutofit/>
          </a:bodyPr>
          <a:lstStyle>
            <a:lvl1pPr marL="0" indent="0">
              <a:buNone/>
              <a:defRPr sz="7200" b="1" spc="-300" baseline="0">
                <a:solidFill>
                  <a:srgbClr val="003764"/>
                </a:solidFill>
                <a:latin typeface="Arial" charset="0"/>
                <a:ea typeface="Arial" charset="0"/>
                <a:cs typeface="Arial" charset="0"/>
              </a:defRPr>
            </a:lvl1pPr>
          </a:lstStyle>
          <a:p>
            <a:pPr lvl="0"/>
            <a:r>
              <a:rPr lang="en-US" dirty="0"/>
              <a:t>100%</a:t>
            </a:r>
          </a:p>
        </p:txBody>
      </p:sp>
      <p:sp>
        <p:nvSpPr>
          <p:cNvPr id="13" name="Text Placeholder 5"/>
          <p:cNvSpPr>
            <a:spLocks noGrp="1"/>
          </p:cNvSpPr>
          <p:nvPr>
            <p:ph type="body" sz="quarter" idx="21" hasCustomPrompt="1"/>
          </p:nvPr>
        </p:nvSpPr>
        <p:spPr>
          <a:xfrm>
            <a:off x="5361532" y="2513074"/>
            <a:ext cx="5245509" cy="1031453"/>
          </a:xfrm>
        </p:spPr>
        <p:txBody>
          <a:bodyPr anchor="ctr" anchorCtr="0">
            <a:normAutofit/>
          </a:bodyPr>
          <a:lstStyle>
            <a:lvl1pPr marL="0" indent="0">
              <a:buNone/>
              <a:defRPr sz="1600" baseline="0">
                <a:solidFill>
                  <a:srgbClr val="717271"/>
                </a:solidFill>
                <a:latin typeface="Arial" charset="0"/>
                <a:ea typeface="Arial" charset="0"/>
                <a:cs typeface="Arial" charset="0"/>
              </a:defRPr>
            </a:lvl1pPr>
          </a:lstStyle>
          <a:p>
            <a:pPr lvl="0"/>
            <a:r>
              <a:rPr lang="en-US" dirty="0"/>
              <a:t>Click to edit ranking text. Font: Arial Regular 16pt. Two lines only.</a:t>
            </a:r>
          </a:p>
        </p:txBody>
      </p:sp>
      <p:sp>
        <p:nvSpPr>
          <p:cNvPr id="14" name="Text Placeholder 5"/>
          <p:cNvSpPr>
            <a:spLocks noGrp="1"/>
          </p:cNvSpPr>
          <p:nvPr>
            <p:ph type="body" sz="quarter" idx="22" hasCustomPrompt="1"/>
          </p:nvPr>
        </p:nvSpPr>
        <p:spPr>
          <a:xfrm>
            <a:off x="1670305" y="2513074"/>
            <a:ext cx="4742688" cy="1031453"/>
          </a:xfrm>
        </p:spPr>
        <p:txBody>
          <a:bodyPr>
            <a:noAutofit/>
          </a:bodyPr>
          <a:lstStyle>
            <a:lvl1pPr marL="0" indent="0">
              <a:buNone/>
              <a:defRPr sz="7200" b="1" spc="-300" baseline="0">
                <a:solidFill>
                  <a:srgbClr val="003764"/>
                </a:solidFill>
                <a:latin typeface="Arial" charset="0"/>
                <a:ea typeface="Arial" charset="0"/>
                <a:cs typeface="Arial" charset="0"/>
              </a:defRPr>
            </a:lvl1pPr>
          </a:lstStyle>
          <a:p>
            <a:pPr lvl="0"/>
            <a:r>
              <a:rPr lang="en-US" dirty="0"/>
              <a:t>100%</a:t>
            </a:r>
          </a:p>
        </p:txBody>
      </p:sp>
      <p:sp>
        <p:nvSpPr>
          <p:cNvPr id="17" name="Text Placeholder 5"/>
          <p:cNvSpPr>
            <a:spLocks noGrp="1"/>
          </p:cNvSpPr>
          <p:nvPr>
            <p:ph type="body" sz="quarter" idx="23" hasCustomPrompt="1"/>
          </p:nvPr>
        </p:nvSpPr>
        <p:spPr>
          <a:xfrm>
            <a:off x="5361532" y="4321079"/>
            <a:ext cx="5245509" cy="1031453"/>
          </a:xfrm>
        </p:spPr>
        <p:txBody>
          <a:bodyPr anchor="ctr" anchorCtr="0">
            <a:normAutofit/>
          </a:bodyPr>
          <a:lstStyle>
            <a:lvl1pPr marL="0" indent="0">
              <a:buNone/>
              <a:defRPr sz="1600" baseline="0">
                <a:solidFill>
                  <a:srgbClr val="717271"/>
                </a:solidFill>
                <a:latin typeface="Arial" charset="0"/>
                <a:ea typeface="Arial" charset="0"/>
                <a:cs typeface="Arial" charset="0"/>
              </a:defRPr>
            </a:lvl1pPr>
          </a:lstStyle>
          <a:p>
            <a:pPr lvl="0"/>
            <a:r>
              <a:rPr lang="en-US" dirty="0"/>
              <a:t>Click to edit ranking text. Font: Arial Regular 16pt. Two lines only.</a:t>
            </a:r>
          </a:p>
        </p:txBody>
      </p:sp>
      <p:sp>
        <p:nvSpPr>
          <p:cNvPr id="18" name="Text Placeholder 5"/>
          <p:cNvSpPr>
            <a:spLocks noGrp="1"/>
          </p:cNvSpPr>
          <p:nvPr>
            <p:ph type="body" sz="quarter" idx="24" hasCustomPrompt="1"/>
          </p:nvPr>
        </p:nvSpPr>
        <p:spPr>
          <a:xfrm>
            <a:off x="1670305" y="4321079"/>
            <a:ext cx="4742688" cy="1031453"/>
          </a:xfrm>
        </p:spPr>
        <p:txBody>
          <a:bodyPr>
            <a:noAutofit/>
          </a:bodyPr>
          <a:lstStyle>
            <a:lvl1pPr marL="0" indent="0">
              <a:buNone/>
              <a:defRPr sz="7200" b="1" spc="-300" baseline="0">
                <a:solidFill>
                  <a:srgbClr val="003764"/>
                </a:solidFill>
                <a:latin typeface="Arial" charset="0"/>
                <a:ea typeface="Arial" charset="0"/>
                <a:cs typeface="Arial" charset="0"/>
              </a:defRPr>
            </a:lvl1pPr>
          </a:lstStyle>
          <a:p>
            <a:pPr lvl="0"/>
            <a:r>
              <a:rPr lang="en-US" dirty="0"/>
              <a:t>100%</a:t>
            </a:r>
          </a:p>
        </p:txBody>
      </p:sp>
      <p:sp>
        <p:nvSpPr>
          <p:cNvPr id="10" name="Text Placeholder 7"/>
          <p:cNvSpPr>
            <a:spLocks noGrp="1"/>
          </p:cNvSpPr>
          <p:nvPr>
            <p:ph type="body" sz="quarter" idx="18" hasCustomPrompt="1"/>
          </p:nvPr>
        </p:nvSpPr>
        <p:spPr>
          <a:xfrm>
            <a:off x="609601" y="6148530"/>
            <a:ext cx="9275164" cy="400114"/>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aseline="30000" dirty="0"/>
              <a:t>1 </a:t>
            </a:r>
            <a:r>
              <a:rPr lang="en-US" dirty="0"/>
              <a:t>Footnote: Text, Regular, Font Size 7 Pt, One line for each</a:t>
            </a:r>
            <a:br>
              <a:rPr lang="en-US" dirty="0"/>
            </a:br>
            <a:r>
              <a:rPr lang="en-US" baseline="30000" dirty="0"/>
              <a:t>2 </a:t>
            </a:r>
            <a:r>
              <a:rPr lang="en-US" dirty="0"/>
              <a:t>Footnote: Text, Regular, Font Size 7 Pt, One line for each</a:t>
            </a:r>
            <a:br>
              <a:rPr lang="en-US" dirty="0"/>
            </a:br>
            <a:r>
              <a:rPr lang="en-US" baseline="30000" dirty="0"/>
              <a:t>3 </a:t>
            </a:r>
            <a:r>
              <a:rPr lang="en-US" dirty="0"/>
              <a:t>Footnote: Text, Regular, Font Size 7 Pt, One line for each</a:t>
            </a:r>
          </a:p>
        </p:txBody>
      </p:sp>
      <p:sp>
        <p:nvSpPr>
          <p:cNvPr id="11" name="Text Placeholder 7"/>
          <p:cNvSpPr>
            <a:spLocks noGrp="1"/>
          </p:cNvSpPr>
          <p:nvPr>
            <p:ph type="body" sz="quarter" idx="19"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Tree>
    <p:extLst>
      <p:ext uri="{BB962C8B-B14F-4D97-AF65-F5344CB8AC3E}">
        <p14:creationId xmlns:p14="http://schemas.microsoft.com/office/powerpoint/2010/main" val="3031578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Wins">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4583947" y="5368561"/>
            <a:ext cx="470383" cy="287457"/>
          </a:xfrm>
          <a:prstGeom prst="rect">
            <a:avLst/>
          </a:prstGeom>
        </p:spPr>
      </p:pic>
      <p:pic>
        <p:nvPicPr>
          <p:cNvPr id="17" name="Picture 16"/>
          <p:cNvPicPr>
            <a:picLocks noChangeAspect="1"/>
          </p:cNvPicPr>
          <p:nvPr/>
        </p:nvPicPr>
        <p:blipFill>
          <a:blip r:embed="rId3"/>
          <a:stretch>
            <a:fillRect/>
          </a:stretch>
        </p:blipFill>
        <p:spPr>
          <a:xfrm>
            <a:off x="340541" y="4089966"/>
            <a:ext cx="470383" cy="287457"/>
          </a:xfrm>
          <a:prstGeom prst="rect">
            <a:avLst/>
          </a:prstGeom>
        </p:spPr>
      </p:pic>
      <p:sp>
        <p:nvSpPr>
          <p:cNvPr id="19" name="Title 1"/>
          <p:cNvSpPr>
            <a:spLocks noGrp="1"/>
          </p:cNvSpPr>
          <p:nvPr>
            <p:ph type="title" hasCustomPrompt="1"/>
          </p:nvPr>
        </p:nvSpPr>
        <p:spPr>
          <a:xfrm>
            <a:off x="609599" y="4153360"/>
            <a:ext cx="4702629" cy="2166848"/>
          </a:xfrm>
          <a:prstGeom prst="rect">
            <a:avLst/>
          </a:prstGeom>
        </p:spPr>
        <p:txBody>
          <a:bodyPr>
            <a:noAutofit/>
          </a:bodyPr>
          <a:lstStyle>
            <a:lvl1pPr>
              <a:lnSpc>
                <a:spcPct val="150000"/>
              </a:lnSpc>
              <a:defRPr lang="en-US" sz="1400" b="0" i="0" kern="1200" spc="0" baseline="0" dirty="0" err="1" smtClean="0">
                <a:solidFill>
                  <a:srgbClr val="003764"/>
                </a:solidFill>
                <a:uFill>
                  <a:solidFill>
                    <a:srgbClr val="323C40"/>
                  </a:solidFill>
                </a:uFill>
                <a:latin typeface="Arial" charset="0"/>
                <a:ea typeface="Arial" charset="0"/>
                <a:cs typeface="Arial" charset="0"/>
                <a:sym typeface="Helvetica Neue"/>
              </a:defRPr>
            </a:lvl1pPr>
          </a:lstStyle>
          <a:p>
            <a:r>
              <a:rPr lang="en-US" dirty="0"/>
              <a:t>Click to edit quote. The font is set to Arial and is 14pt.  </a:t>
            </a:r>
          </a:p>
        </p:txBody>
      </p:sp>
      <p:sp>
        <p:nvSpPr>
          <p:cNvPr id="24" name="Rectangle 23"/>
          <p:cNvSpPr/>
          <p:nvPr/>
        </p:nvSpPr>
        <p:spPr>
          <a:xfrm>
            <a:off x="0" y="2297092"/>
            <a:ext cx="12192000" cy="1427762"/>
          </a:xfrm>
          <a:prstGeom prst="rect">
            <a:avLst/>
          </a:prstGeom>
          <a:solidFill>
            <a:srgbClr val="D9D9D9">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721" y="695091"/>
            <a:ext cx="3153883" cy="999143"/>
          </a:xfrm>
          <a:prstGeom prst="rect">
            <a:avLst/>
          </a:prstGeom>
        </p:spPr>
      </p:pic>
      <p:sp>
        <p:nvSpPr>
          <p:cNvPr id="5" name="Text Placeholder 2"/>
          <p:cNvSpPr>
            <a:spLocks noGrp="1"/>
          </p:cNvSpPr>
          <p:nvPr>
            <p:ph type="body" sz="quarter" idx="22" hasCustomPrompt="1"/>
          </p:nvPr>
        </p:nvSpPr>
        <p:spPr>
          <a:xfrm>
            <a:off x="4693073" y="594407"/>
            <a:ext cx="6722329" cy="1481686"/>
          </a:xfrm>
        </p:spPr>
        <p:txBody>
          <a:bodyPr>
            <a:normAutofit/>
          </a:bodyPr>
          <a:lstStyle>
            <a:lvl1pPr marL="0" indent="0">
              <a:lnSpc>
                <a:spcPct val="150000"/>
              </a:lnSpc>
              <a:buNone/>
              <a:defRPr sz="1000">
                <a:latin typeface="Arial" charset="0"/>
                <a:ea typeface="Arial" charset="0"/>
                <a:cs typeface="Arial" charset="0"/>
              </a:defRPr>
            </a:lvl1pPr>
            <a:lvl2pPr marL="457200" indent="0">
              <a:buNone/>
              <a:defRPr sz="1200">
                <a:latin typeface="Arial" charset="0"/>
                <a:ea typeface="Arial" charset="0"/>
                <a:cs typeface="Arial" charset="0"/>
              </a:defRPr>
            </a:lvl2pPr>
            <a:lvl3pPr marL="914400" indent="0">
              <a:buNone/>
              <a:defRPr sz="1200">
                <a:latin typeface="Arial" charset="0"/>
                <a:ea typeface="Arial" charset="0"/>
                <a:cs typeface="Arial" charset="0"/>
              </a:defRPr>
            </a:lvl3pPr>
            <a:lvl4pPr marL="1371600" indent="0">
              <a:buNone/>
              <a:defRPr sz="1200">
                <a:latin typeface="Arial" charset="0"/>
                <a:ea typeface="Arial" charset="0"/>
                <a:cs typeface="Arial" charset="0"/>
              </a:defRPr>
            </a:lvl4pPr>
            <a:lvl5pPr marL="1828800" indent="0">
              <a:buNone/>
              <a:defRPr sz="1200">
                <a:latin typeface="Arial" charset="0"/>
                <a:ea typeface="Arial" charset="0"/>
                <a:cs typeface="Arial" charset="0"/>
              </a:defRPr>
            </a:lvl5pPr>
          </a:lstStyle>
          <a:p>
            <a:pPr lvl="0"/>
            <a:r>
              <a:rPr lang="en-US" dirty="0"/>
              <a:t>Click to edit body text. Font: Arial 10pt.</a:t>
            </a:r>
          </a:p>
        </p:txBody>
      </p:sp>
      <p:sp>
        <p:nvSpPr>
          <p:cNvPr id="6" name="Text Placeholder 5"/>
          <p:cNvSpPr>
            <a:spLocks noGrp="1"/>
          </p:cNvSpPr>
          <p:nvPr>
            <p:ph type="body" sz="quarter" idx="21" hasCustomPrompt="1"/>
          </p:nvPr>
        </p:nvSpPr>
        <p:spPr>
          <a:xfrm>
            <a:off x="609599" y="2965378"/>
            <a:ext cx="3195292" cy="502920"/>
          </a:xfrm>
        </p:spPr>
        <p:txBody>
          <a:bodyPr anchor="ctr" anchorCtr="0">
            <a:noAutofit/>
          </a:bodyPr>
          <a:lstStyle>
            <a:lvl1pPr marL="0" indent="0">
              <a:buNone/>
              <a:defRPr sz="2400" spc="-150" baseline="0">
                <a:solidFill>
                  <a:srgbClr val="007CBB"/>
                </a:solidFill>
                <a:latin typeface="Arial" charset="0"/>
                <a:ea typeface="Arial" charset="0"/>
                <a:cs typeface="Arial" charset="0"/>
              </a:defRPr>
            </a:lvl1pPr>
          </a:lstStyle>
          <a:p>
            <a:pPr lvl="0"/>
            <a:r>
              <a:rPr lang="en-US" dirty="0"/>
              <a:t>200 (30 retained)</a:t>
            </a:r>
          </a:p>
        </p:txBody>
      </p:sp>
      <p:sp>
        <p:nvSpPr>
          <p:cNvPr id="7" name="Text Placeholder 5"/>
          <p:cNvSpPr>
            <a:spLocks noGrp="1"/>
          </p:cNvSpPr>
          <p:nvPr>
            <p:ph type="body" sz="quarter" idx="23" hasCustomPrompt="1"/>
          </p:nvPr>
        </p:nvSpPr>
        <p:spPr>
          <a:xfrm>
            <a:off x="609599" y="2575231"/>
            <a:ext cx="3011424" cy="390147"/>
          </a:xfrm>
        </p:spPr>
        <p:txBody>
          <a:bodyPr anchor="ctr" anchorCtr="0">
            <a:noAutofit/>
          </a:bodyPr>
          <a:lstStyle>
            <a:lvl1pPr marL="0" indent="0">
              <a:buNone/>
              <a:defRPr sz="2400" b="1" spc="-150" baseline="0">
                <a:solidFill>
                  <a:srgbClr val="003764"/>
                </a:solidFill>
                <a:latin typeface="Arial" charset="0"/>
                <a:ea typeface="Arial" charset="0"/>
                <a:cs typeface="Arial" charset="0"/>
              </a:defRPr>
            </a:lvl1pPr>
          </a:lstStyle>
          <a:p>
            <a:pPr lvl="0"/>
            <a:r>
              <a:rPr lang="en-US"/>
              <a:t>New Jobs</a:t>
            </a:r>
            <a:endParaRPr lang="en-US" dirty="0"/>
          </a:p>
        </p:txBody>
      </p:sp>
      <p:sp>
        <p:nvSpPr>
          <p:cNvPr id="9" name="Text Placeholder 5"/>
          <p:cNvSpPr>
            <a:spLocks noGrp="1"/>
          </p:cNvSpPr>
          <p:nvPr>
            <p:ph type="body" sz="quarter" idx="24" hasCustomPrompt="1"/>
          </p:nvPr>
        </p:nvSpPr>
        <p:spPr>
          <a:xfrm>
            <a:off x="4374163" y="2966912"/>
            <a:ext cx="3011424" cy="502920"/>
          </a:xfrm>
        </p:spPr>
        <p:txBody>
          <a:bodyPr anchor="ctr" anchorCtr="0">
            <a:noAutofit/>
          </a:bodyPr>
          <a:lstStyle>
            <a:lvl1pPr marL="0" indent="0">
              <a:buNone/>
              <a:defRPr sz="2400" spc="-150" baseline="0">
                <a:solidFill>
                  <a:srgbClr val="007CBB"/>
                </a:solidFill>
                <a:latin typeface="Arial" charset="0"/>
                <a:ea typeface="Arial" charset="0"/>
                <a:cs typeface="Arial" charset="0"/>
              </a:defRPr>
            </a:lvl1pPr>
          </a:lstStyle>
          <a:p>
            <a:pPr lvl="0"/>
            <a:r>
              <a:rPr lang="en-US" dirty="0"/>
              <a:t>$56,900</a:t>
            </a:r>
          </a:p>
        </p:txBody>
      </p:sp>
      <p:sp>
        <p:nvSpPr>
          <p:cNvPr id="10" name="Text Placeholder 5"/>
          <p:cNvSpPr>
            <a:spLocks noGrp="1"/>
          </p:cNvSpPr>
          <p:nvPr>
            <p:ph type="body" sz="quarter" idx="25" hasCustomPrompt="1"/>
          </p:nvPr>
        </p:nvSpPr>
        <p:spPr>
          <a:xfrm>
            <a:off x="4374163" y="2576765"/>
            <a:ext cx="3011424" cy="390147"/>
          </a:xfrm>
        </p:spPr>
        <p:txBody>
          <a:bodyPr anchor="ctr" anchorCtr="0">
            <a:noAutofit/>
          </a:bodyPr>
          <a:lstStyle>
            <a:lvl1pPr marL="0" indent="0">
              <a:buNone/>
              <a:defRPr sz="2400" b="1" spc="-150" baseline="0">
                <a:solidFill>
                  <a:srgbClr val="003764"/>
                </a:solidFill>
                <a:latin typeface="Arial" charset="0"/>
                <a:ea typeface="Arial" charset="0"/>
                <a:cs typeface="Arial" charset="0"/>
              </a:defRPr>
            </a:lvl1pPr>
          </a:lstStyle>
          <a:p>
            <a:pPr lvl="0"/>
            <a:r>
              <a:rPr lang="en-US" dirty="0"/>
              <a:t>Avg. Salary</a:t>
            </a:r>
          </a:p>
        </p:txBody>
      </p:sp>
      <p:sp>
        <p:nvSpPr>
          <p:cNvPr id="11" name="Text Placeholder 5"/>
          <p:cNvSpPr>
            <a:spLocks noGrp="1"/>
          </p:cNvSpPr>
          <p:nvPr>
            <p:ph type="body" sz="quarter" idx="26" hasCustomPrompt="1"/>
          </p:nvPr>
        </p:nvSpPr>
        <p:spPr>
          <a:xfrm>
            <a:off x="7795799" y="2965378"/>
            <a:ext cx="3619603" cy="502920"/>
          </a:xfrm>
        </p:spPr>
        <p:txBody>
          <a:bodyPr anchor="ctr" anchorCtr="0">
            <a:noAutofit/>
          </a:bodyPr>
          <a:lstStyle>
            <a:lvl1pPr marL="0" indent="0">
              <a:buNone/>
              <a:defRPr sz="2400" spc="-150" baseline="0">
                <a:solidFill>
                  <a:srgbClr val="007CBB"/>
                </a:solidFill>
                <a:latin typeface="Arial" charset="0"/>
                <a:ea typeface="Arial" charset="0"/>
                <a:cs typeface="Arial" charset="0"/>
              </a:defRPr>
            </a:lvl1pPr>
          </a:lstStyle>
          <a:p>
            <a:pPr lvl="0"/>
            <a:r>
              <a:rPr lang="en-US" dirty="0"/>
              <a:t>$2.4 Million</a:t>
            </a:r>
          </a:p>
        </p:txBody>
      </p:sp>
      <p:sp>
        <p:nvSpPr>
          <p:cNvPr id="12" name="Text Placeholder 5"/>
          <p:cNvSpPr>
            <a:spLocks noGrp="1"/>
          </p:cNvSpPr>
          <p:nvPr>
            <p:ph type="body" sz="quarter" idx="27" hasCustomPrompt="1"/>
          </p:nvPr>
        </p:nvSpPr>
        <p:spPr>
          <a:xfrm>
            <a:off x="7795799" y="2575231"/>
            <a:ext cx="3619603" cy="390147"/>
          </a:xfrm>
        </p:spPr>
        <p:txBody>
          <a:bodyPr anchor="ctr" anchorCtr="0">
            <a:noAutofit/>
          </a:bodyPr>
          <a:lstStyle>
            <a:lvl1pPr marL="0" indent="0">
              <a:buNone/>
              <a:defRPr sz="2400" b="1" spc="-150" baseline="0">
                <a:solidFill>
                  <a:srgbClr val="003764"/>
                </a:solidFill>
                <a:latin typeface="Arial" charset="0"/>
                <a:ea typeface="Arial" charset="0"/>
                <a:cs typeface="Arial" charset="0"/>
              </a:defRPr>
            </a:lvl1pPr>
          </a:lstStyle>
          <a:p>
            <a:pPr lvl="0"/>
            <a:r>
              <a:rPr lang="en-US" dirty="0"/>
              <a:t>Capital Investment</a:t>
            </a:r>
          </a:p>
        </p:txBody>
      </p:sp>
      <p:sp>
        <p:nvSpPr>
          <p:cNvPr id="21" name="Text Placeholder 7"/>
          <p:cNvSpPr>
            <a:spLocks noGrp="1"/>
          </p:cNvSpPr>
          <p:nvPr>
            <p:ph type="body" sz="quarter" idx="19" hasCustomPrompt="1"/>
          </p:nvPr>
        </p:nvSpPr>
        <p:spPr>
          <a:xfrm>
            <a:off x="609601" y="6588198"/>
            <a:ext cx="4960417"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
        <p:nvSpPr>
          <p:cNvPr id="22" name="Text Placeholder 2"/>
          <p:cNvSpPr>
            <a:spLocks noGrp="1"/>
          </p:cNvSpPr>
          <p:nvPr>
            <p:ph type="body" sz="quarter" idx="28" hasCustomPrompt="1"/>
          </p:nvPr>
        </p:nvSpPr>
        <p:spPr>
          <a:xfrm>
            <a:off x="2532942" y="5779705"/>
            <a:ext cx="3751572" cy="292608"/>
          </a:xfrm>
        </p:spPr>
        <p:txBody>
          <a:bodyPr>
            <a:normAutofit/>
          </a:bodyPr>
          <a:lstStyle>
            <a:lvl1pPr marL="0" indent="0">
              <a:buNone/>
              <a:defRPr sz="1000" b="1" baseline="0">
                <a:solidFill>
                  <a:schemeClr val="bg1">
                    <a:lumMod val="50000"/>
                  </a:schemeClr>
                </a:solidFill>
                <a:latin typeface="Arial" charset="0"/>
                <a:ea typeface="Arial" charset="0"/>
                <a:cs typeface="Arial" charset="0"/>
              </a:defRPr>
            </a:lvl1pPr>
          </a:lstStyle>
          <a:p>
            <a:pPr lvl="0"/>
            <a:r>
              <a:rPr lang="en-US" dirty="0" err="1"/>
              <a:t>Firstname</a:t>
            </a:r>
            <a:r>
              <a:rPr lang="en-US" dirty="0"/>
              <a:t> </a:t>
            </a:r>
            <a:r>
              <a:rPr lang="en-US" dirty="0" err="1"/>
              <a:t>Lastname</a:t>
            </a:r>
            <a:endParaRPr lang="en-US" dirty="0"/>
          </a:p>
        </p:txBody>
      </p:sp>
      <p:sp>
        <p:nvSpPr>
          <p:cNvPr id="23" name="Text Placeholder 2"/>
          <p:cNvSpPr>
            <a:spLocks noGrp="1"/>
          </p:cNvSpPr>
          <p:nvPr>
            <p:ph type="body" sz="quarter" idx="29" hasCustomPrompt="1"/>
          </p:nvPr>
        </p:nvSpPr>
        <p:spPr>
          <a:xfrm>
            <a:off x="2532942" y="6072314"/>
            <a:ext cx="3751572" cy="228599"/>
          </a:xfrm>
        </p:spPr>
        <p:txBody>
          <a:bodyPr>
            <a:noAutofit/>
          </a:bodyPr>
          <a:lstStyle>
            <a:lvl1pPr marL="0" indent="0">
              <a:buNone/>
              <a:defRPr sz="800" b="0" baseline="0">
                <a:solidFill>
                  <a:schemeClr val="bg1">
                    <a:lumMod val="50000"/>
                  </a:schemeClr>
                </a:solidFill>
                <a:latin typeface="Arial" charset="0"/>
                <a:ea typeface="Arial" charset="0"/>
                <a:cs typeface="Arial" charset="0"/>
              </a:defRPr>
            </a:lvl1pPr>
          </a:lstStyle>
          <a:p>
            <a:pPr lvl="0"/>
            <a:r>
              <a:rPr lang="en-US" dirty="0"/>
              <a:t>Title, Company Name</a:t>
            </a:r>
          </a:p>
        </p:txBody>
      </p:sp>
      <p:pic>
        <p:nvPicPr>
          <p:cNvPr id="25" name="Picture 24">
            <a:extLst>
              <a:ext uri="{FF2B5EF4-FFF2-40B4-BE49-F238E27FC236}">
                <a16:creationId xmlns:a16="http://schemas.microsoft.com/office/drawing/2014/main" id="{9B2C9F4B-FFE9-9D45-9DF7-66028B3FE8CB}"/>
              </a:ext>
            </a:extLst>
          </p:cNvPr>
          <p:cNvPicPr>
            <a:picLocks noChangeAspect="1"/>
          </p:cNvPicPr>
          <p:nvPr/>
        </p:nvPicPr>
        <p:blipFill>
          <a:blip r:embed="rId5">
            <a:alphaModFix amt="38000"/>
            <a:extLst>
              <a:ext uri="{28A0092B-C50C-407E-A947-70E740481C1C}">
                <a14:useLocalDpi xmlns:a14="http://schemas.microsoft.com/office/drawing/2010/main" val="0"/>
              </a:ext>
            </a:extLst>
          </a:blip>
          <a:stretch>
            <a:fillRect/>
          </a:stretch>
        </p:blipFill>
        <p:spPr>
          <a:xfrm>
            <a:off x="6368823" y="4233694"/>
            <a:ext cx="5319708" cy="1796491"/>
          </a:xfrm>
          <a:prstGeom prst="rect">
            <a:avLst/>
          </a:prstGeom>
        </p:spPr>
      </p:pic>
      <p:sp>
        <p:nvSpPr>
          <p:cNvPr id="26" name="Freeform 25">
            <a:extLst>
              <a:ext uri="{FF2B5EF4-FFF2-40B4-BE49-F238E27FC236}">
                <a16:creationId xmlns:a16="http://schemas.microsoft.com/office/drawing/2014/main" id="{3CC2C390-8220-D449-B854-AF3BBA0FEA1E}"/>
              </a:ext>
            </a:extLst>
          </p:cNvPr>
          <p:cNvSpPr/>
          <p:nvPr/>
        </p:nvSpPr>
        <p:spPr>
          <a:xfrm>
            <a:off x="9246799" y="5673320"/>
            <a:ext cx="717603" cy="356864"/>
          </a:xfrm>
          <a:custGeom>
            <a:avLst/>
            <a:gdLst>
              <a:gd name="connsiteX0" fmla="*/ 1804 w 620697"/>
              <a:gd name="connsiteY0" fmla="*/ 407020 h 411563"/>
              <a:gd name="connsiteX1" fmla="*/ 18531 w 620697"/>
              <a:gd name="connsiteY1" fmla="*/ 345688 h 411563"/>
              <a:gd name="connsiteX2" fmla="*/ 29683 w 620697"/>
              <a:gd name="connsiteY2" fmla="*/ 312234 h 411563"/>
              <a:gd name="connsiteX3" fmla="*/ 35258 w 620697"/>
              <a:gd name="connsiteY3" fmla="*/ 295508 h 411563"/>
              <a:gd name="connsiteX4" fmla="*/ 40834 w 620697"/>
              <a:gd name="connsiteY4" fmla="*/ 278781 h 411563"/>
              <a:gd name="connsiteX5" fmla="*/ 46409 w 620697"/>
              <a:gd name="connsiteY5" fmla="*/ 250903 h 411563"/>
              <a:gd name="connsiteX6" fmla="*/ 57561 w 620697"/>
              <a:gd name="connsiteY6" fmla="*/ 217449 h 411563"/>
              <a:gd name="connsiteX7" fmla="*/ 63136 w 620697"/>
              <a:gd name="connsiteY7" fmla="*/ 200722 h 411563"/>
              <a:gd name="connsiteX8" fmla="*/ 74287 w 620697"/>
              <a:gd name="connsiteY8" fmla="*/ 156117 h 411563"/>
              <a:gd name="connsiteX9" fmla="*/ 85439 w 620697"/>
              <a:gd name="connsiteY9" fmla="*/ 94786 h 411563"/>
              <a:gd name="connsiteX10" fmla="*/ 91014 w 620697"/>
              <a:gd name="connsiteY10" fmla="*/ 66908 h 411563"/>
              <a:gd name="connsiteX11" fmla="*/ 102165 w 620697"/>
              <a:gd name="connsiteY11" fmla="*/ 55756 h 411563"/>
              <a:gd name="connsiteX12" fmla="*/ 130043 w 620697"/>
              <a:gd name="connsiteY12" fmla="*/ 78059 h 411563"/>
              <a:gd name="connsiteX13" fmla="*/ 146770 w 620697"/>
              <a:gd name="connsiteY13" fmla="*/ 72483 h 411563"/>
              <a:gd name="connsiteX14" fmla="*/ 152346 w 620697"/>
              <a:gd name="connsiteY14" fmla="*/ 55756 h 411563"/>
              <a:gd name="connsiteX15" fmla="*/ 185800 w 620697"/>
              <a:gd name="connsiteY15" fmla="*/ 44605 h 411563"/>
              <a:gd name="connsiteX16" fmla="*/ 191375 w 620697"/>
              <a:gd name="connsiteY16" fmla="*/ 22303 h 411563"/>
              <a:gd name="connsiteX17" fmla="*/ 208102 w 620697"/>
              <a:gd name="connsiteY17" fmla="*/ 11152 h 411563"/>
              <a:gd name="connsiteX18" fmla="*/ 219253 w 620697"/>
              <a:gd name="connsiteY18" fmla="*/ 0 h 411563"/>
              <a:gd name="connsiteX19" fmla="*/ 247131 w 620697"/>
              <a:gd name="connsiteY19" fmla="*/ 5576 h 411563"/>
              <a:gd name="connsiteX20" fmla="*/ 269434 w 620697"/>
              <a:gd name="connsiteY20" fmla="*/ 16727 h 411563"/>
              <a:gd name="connsiteX21" fmla="*/ 275009 w 620697"/>
              <a:gd name="connsiteY21" fmla="*/ 33454 h 411563"/>
              <a:gd name="connsiteX22" fmla="*/ 308463 w 620697"/>
              <a:gd name="connsiteY22" fmla="*/ 33454 h 411563"/>
              <a:gd name="connsiteX23" fmla="*/ 325190 w 620697"/>
              <a:gd name="connsiteY23" fmla="*/ 39030 h 411563"/>
              <a:gd name="connsiteX24" fmla="*/ 364219 w 620697"/>
              <a:gd name="connsiteY24" fmla="*/ 50181 h 411563"/>
              <a:gd name="connsiteX25" fmla="*/ 380946 w 620697"/>
              <a:gd name="connsiteY25" fmla="*/ 61332 h 411563"/>
              <a:gd name="connsiteX26" fmla="*/ 436702 w 620697"/>
              <a:gd name="connsiteY26" fmla="*/ 72483 h 411563"/>
              <a:gd name="connsiteX27" fmla="*/ 470156 w 620697"/>
              <a:gd name="connsiteY27" fmla="*/ 83634 h 411563"/>
              <a:gd name="connsiteX28" fmla="*/ 492458 w 620697"/>
              <a:gd name="connsiteY28" fmla="*/ 105937 h 411563"/>
              <a:gd name="connsiteX29" fmla="*/ 548214 w 620697"/>
              <a:gd name="connsiteY29" fmla="*/ 100361 h 411563"/>
              <a:gd name="connsiteX30" fmla="*/ 581668 w 620697"/>
              <a:gd name="connsiteY30" fmla="*/ 94786 h 411563"/>
              <a:gd name="connsiteX31" fmla="*/ 576092 w 620697"/>
              <a:gd name="connsiteY31" fmla="*/ 117088 h 411563"/>
              <a:gd name="connsiteX32" fmla="*/ 570517 w 620697"/>
              <a:gd name="connsiteY32" fmla="*/ 133815 h 411563"/>
              <a:gd name="connsiteX33" fmla="*/ 587243 w 620697"/>
              <a:gd name="connsiteY33" fmla="*/ 144966 h 411563"/>
              <a:gd name="connsiteX34" fmla="*/ 598395 w 620697"/>
              <a:gd name="connsiteY34" fmla="*/ 156117 h 411563"/>
              <a:gd name="connsiteX35" fmla="*/ 587243 w 620697"/>
              <a:gd name="connsiteY35" fmla="*/ 167269 h 411563"/>
              <a:gd name="connsiteX36" fmla="*/ 598395 w 620697"/>
              <a:gd name="connsiteY36" fmla="*/ 200722 h 411563"/>
              <a:gd name="connsiteX37" fmla="*/ 592819 w 620697"/>
              <a:gd name="connsiteY37" fmla="*/ 217449 h 411563"/>
              <a:gd name="connsiteX38" fmla="*/ 598395 w 620697"/>
              <a:gd name="connsiteY38" fmla="*/ 250903 h 411563"/>
              <a:gd name="connsiteX39" fmla="*/ 603970 w 620697"/>
              <a:gd name="connsiteY39" fmla="*/ 273205 h 411563"/>
              <a:gd name="connsiteX40" fmla="*/ 615122 w 620697"/>
              <a:gd name="connsiteY40" fmla="*/ 289932 h 411563"/>
              <a:gd name="connsiteX41" fmla="*/ 620697 w 620697"/>
              <a:gd name="connsiteY41" fmla="*/ 306659 h 411563"/>
              <a:gd name="connsiteX42" fmla="*/ 603970 w 620697"/>
              <a:gd name="connsiteY42" fmla="*/ 317810 h 411563"/>
              <a:gd name="connsiteX43" fmla="*/ 587243 w 620697"/>
              <a:gd name="connsiteY43" fmla="*/ 323386 h 411563"/>
              <a:gd name="connsiteX44" fmla="*/ 576092 w 620697"/>
              <a:gd name="connsiteY44" fmla="*/ 362415 h 411563"/>
              <a:gd name="connsiteX45" fmla="*/ 548214 w 620697"/>
              <a:gd name="connsiteY45" fmla="*/ 407020 h 411563"/>
              <a:gd name="connsiteX46" fmla="*/ 475731 w 620697"/>
              <a:gd name="connsiteY46" fmla="*/ 407020 h 411563"/>
              <a:gd name="connsiteX47" fmla="*/ 414400 w 620697"/>
              <a:gd name="connsiteY47" fmla="*/ 401444 h 411563"/>
              <a:gd name="connsiteX48" fmla="*/ 325190 w 620697"/>
              <a:gd name="connsiteY48" fmla="*/ 395869 h 411563"/>
              <a:gd name="connsiteX49" fmla="*/ 51985 w 620697"/>
              <a:gd name="connsiteY49" fmla="*/ 407020 h 411563"/>
              <a:gd name="connsiteX50" fmla="*/ 1804 w 620697"/>
              <a:gd name="connsiteY50" fmla="*/ 407020 h 411563"/>
              <a:gd name="connsiteX0" fmla="*/ 1804 w 620697"/>
              <a:gd name="connsiteY0" fmla="*/ 407020 h 411563"/>
              <a:gd name="connsiteX1" fmla="*/ 18531 w 620697"/>
              <a:gd name="connsiteY1" fmla="*/ 345688 h 411563"/>
              <a:gd name="connsiteX2" fmla="*/ 29683 w 620697"/>
              <a:gd name="connsiteY2" fmla="*/ 312234 h 411563"/>
              <a:gd name="connsiteX3" fmla="*/ 35258 w 620697"/>
              <a:gd name="connsiteY3" fmla="*/ 295508 h 411563"/>
              <a:gd name="connsiteX4" fmla="*/ 40834 w 620697"/>
              <a:gd name="connsiteY4" fmla="*/ 278781 h 411563"/>
              <a:gd name="connsiteX5" fmla="*/ 46409 w 620697"/>
              <a:gd name="connsiteY5" fmla="*/ 250903 h 411563"/>
              <a:gd name="connsiteX6" fmla="*/ 57561 w 620697"/>
              <a:gd name="connsiteY6" fmla="*/ 217449 h 411563"/>
              <a:gd name="connsiteX7" fmla="*/ 63136 w 620697"/>
              <a:gd name="connsiteY7" fmla="*/ 200722 h 411563"/>
              <a:gd name="connsiteX8" fmla="*/ 74287 w 620697"/>
              <a:gd name="connsiteY8" fmla="*/ 156117 h 411563"/>
              <a:gd name="connsiteX9" fmla="*/ 85439 w 620697"/>
              <a:gd name="connsiteY9" fmla="*/ 94786 h 411563"/>
              <a:gd name="connsiteX10" fmla="*/ 91014 w 620697"/>
              <a:gd name="connsiteY10" fmla="*/ 66908 h 411563"/>
              <a:gd name="connsiteX11" fmla="*/ 102165 w 620697"/>
              <a:gd name="connsiteY11" fmla="*/ 55756 h 411563"/>
              <a:gd name="connsiteX12" fmla="*/ 130043 w 620697"/>
              <a:gd name="connsiteY12" fmla="*/ 78059 h 411563"/>
              <a:gd name="connsiteX13" fmla="*/ 146770 w 620697"/>
              <a:gd name="connsiteY13" fmla="*/ 72483 h 411563"/>
              <a:gd name="connsiteX14" fmla="*/ 152346 w 620697"/>
              <a:gd name="connsiteY14" fmla="*/ 55756 h 411563"/>
              <a:gd name="connsiteX15" fmla="*/ 185800 w 620697"/>
              <a:gd name="connsiteY15" fmla="*/ 44605 h 411563"/>
              <a:gd name="connsiteX16" fmla="*/ 191375 w 620697"/>
              <a:gd name="connsiteY16" fmla="*/ 22303 h 411563"/>
              <a:gd name="connsiteX17" fmla="*/ 208102 w 620697"/>
              <a:gd name="connsiteY17" fmla="*/ 11152 h 411563"/>
              <a:gd name="connsiteX18" fmla="*/ 219253 w 620697"/>
              <a:gd name="connsiteY18" fmla="*/ 0 h 411563"/>
              <a:gd name="connsiteX19" fmla="*/ 247131 w 620697"/>
              <a:gd name="connsiteY19" fmla="*/ 5576 h 411563"/>
              <a:gd name="connsiteX20" fmla="*/ 269434 w 620697"/>
              <a:gd name="connsiteY20" fmla="*/ 16727 h 411563"/>
              <a:gd name="connsiteX21" fmla="*/ 275009 w 620697"/>
              <a:gd name="connsiteY21" fmla="*/ 33454 h 411563"/>
              <a:gd name="connsiteX22" fmla="*/ 308463 w 620697"/>
              <a:gd name="connsiteY22" fmla="*/ 33454 h 411563"/>
              <a:gd name="connsiteX23" fmla="*/ 325190 w 620697"/>
              <a:gd name="connsiteY23" fmla="*/ 39030 h 411563"/>
              <a:gd name="connsiteX24" fmla="*/ 364219 w 620697"/>
              <a:gd name="connsiteY24" fmla="*/ 50181 h 411563"/>
              <a:gd name="connsiteX25" fmla="*/ 380946 w 620697"/>
              <a:gd name="connsiteY25" fmla="*/ 61332 h 411563"/>
              <a:gd name="connsiteX26" fmla="*/ 436702 w 620697"/>
              <a:gd name="connsiteY26" fmla="*/ 72483 h 411563"/>
              <a:gd name="connsiteX27" fmla="*/ 470156 w 620697"/>
              <a:gd name="connsiteY27" fmla="*/ 83634 h 411563"/>
              <a:gd name="connsiteX28" fmla="*/ 492458 w 620697"/>
              <a:gd name="connsiteY28" fmla="*/ 105937 h 411563"/>
              <a:gd name="connsiteX29" fmla="*/ 548214 w 620697"/>
              <a:gd name="connsiteY29" fmla="*/ 100361 h 411563"/>
              <a:gd name="connsiteX30" fmla="*/ 581668 w 620697"/>
              <a:gd name="connsiteY30" fmla="*/ 94786 h 411563"/>
              <a:gd name="connsiteX31" fmla="*/ 576092 w 620697"/>
              <a:gd name="connsiteY31" fmla="*/ 117088 h 411563"/>
              <a:gd name="connsiteX32" fmla="*/ 570517 w 620697"/>
              <a:gd name="connsiteY32" fmla="*/ 133815 h 411563"/>
              <a:gd name="connsiteX33" fmla="*/ 587243 w 620697"/>
              <a:gd name="connsiteY33" fmla="*/ 144966 h 411563"/>
              <a:gd name="connsiteX34" fmla="*/ 598395 w 620697"/>
              <a:gd name="connsiteY34" fmla="*/ 156117 h 411563"/>
              <a:gd name="connsiteX35" fmla="*/ 587243 w 620697"/>
              <a:gd name="connsiteY35" fmla="*/ 167269 h 411563"/>
              <a:gd name="connsiteX36" fmla="*/ 598395 w 620697"/>
              <a:gd name="connsiteY36" fmla="*/ 200722 h 411563"/>
              <a:gd name="connsiteX37" fmla="*/ 592819 w 620697"/>
              <a:gd name="connsiteY37" fmla="*/ 217449 h 411563"/>
              <a:gd name="connsiteX38" fmla="*/ 598395 w 620697"/>
              <a:gd name="connsiteY38" fmla="*/ 250903 h 411563"/>
              <a:gd name="connsiteX39" fmla="*/ 603970 w 620697"/>
              <a:gd name="connsiteY39" fmla="*/ 273205 h 411563"/>
              <a:gd name="connsiteX40" fmla="*/ 615122 w 620697"/>
              <a:gd name="connsiteY40" fmla="*/ 289932 h 411563"/>
              <a:gd name="connsiteX41" fmla="*/ 620697 w 620697"/>
              <a:gd name="connsiteY41" fmla="*/ 306659 h 411563"/>
              <a:gd name="connsiteX42" fmla="*/ 603970 w 620697"/>
              <a:gd name="connsiteY42" fmla="*/ 317810 h 411563"/>
              <a:gd name="connsiteX43" fmla="*/ 587243 w 620697"/>
              <a:gd name="connsiteY43" fmla="*/ 323386 h 411563"/>
              <a:gd name="connsiteX44" fmla="*/ 576092 w 620697"/>
              <a:gd name="connsiteY44" fmla="*/ 362415 h 411563"/>
              <a:gd name="connsiteX45" fmla="*/ 548214 w 620697"/>
              <a:gd name="connsiteY45" fmla="*/ 407020 h 411563"/>
              <a:gd name="connsiteX46" fmla="*/ 475731 w 620697"/>
              <a:gd name="connsiteY46" fmla="*/ 407020 h 411563"/>
              <a:gd name="connsiteX47" fmla="*/ 414400 w 620697"/>
              <a:gd name="connsiteY47" fmla="*/ 401444 h 411563"/>
              <a:gd name="connsiteX48" fmla="*/ 317867 w 620697"/>
              <a:gd name="connsiteY48" fmla="*/ 406854 h 411563"/>
              <a:gd name="connsiteX49" fmla="*/ 51985 w 620697"/>
              <a:gd name="connsiteY49" fmla="*/ 407020 h 411563"/>
              <a:gd name="connsiteX50" fmla="*/ 1804 w 620697"/>
              <a:gd name="connsiteY50" fmla="*/ 407020 h 4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20697" h="411563">
                <a:moveTo>
                  <a:pt x="1804" y="407020"/>
                </a:moveTo>
                <a:cubicBezTo>
                  <a:pt x="-3772" y="396798"/>
                  <a:pt x="4064" y="408378"/>
                  <a:pt x="18531" y="345688"/>
                </a:cubicBezTo>
                <a:cubicBezTo>
                  <a:pt x="21174" y="334234"/>
                  <a:pt x="25966" y="323385"/>
                  <a:pt x="29683" y="312234"/>
                </a:cubicBezTo>
                <a:lnTo>
                  <a:pt x="35258" y="295508"/>
                </a:lnTo>
                <a:cubicBezTo>
                  <a:pt x="37117" y="289932"/>
                  <a:pt x="39681" y="284544"/>
                  <a:pt x="40834" y="278781"/>
                </a:cubicBezTo>
                <a:cubicBezTo>
                  <a:pt x="42692" y="269488"/>
                  <a:pt x="43916" y="260046"/>
                  <a:pt x="46409" y="250903"/>
                </a:cubicBezTo>
                <a:cubicBezTo>
                  <a:pt x="49502" y="239563"/>
                  <a:pt x="53844" y="228600"/>
                  <a:pt x="57561" y="217449"/>
                </a:cubicBezTo>
                <a:cubicBezTo>
                  <a:pt x="59420" y="211873"/>
                  <a:pt x="61711" y="206424"/>
                  <a:pt x="63136" y="200722"/>
                </a:cubicBezTo>
                <a:cubicBezTo>
                  <a:pt x="66853" y="185854"/>
                  <a:pt x="71281" y="171145"/>
                  <a:pt x="74287" y="156117"/>
                </a:cubicBezTo>
                <a:cubicBezTo>
                  <a:pt x="88049" y="87313"/>
                  <a:pt x="71185" y="173184"/>
                  <a:pt x="85439" y="94786"/>
                </a:cubicBezTo>
                <a:cubicBezTo>
                  <a:pt x="87134" y="85462"/>
                  <a:pt x="87281" y="75619"/>
                  <a:pt x="91014" y="66908"/>
                </a:cubicBezTo>
                <a:cubicBezTo>
                  <a:pt x="93085" y="62076"/>
                  <a:pt x="98448" y="59473"/>
                  <a:pt x="102165" y="55756"/>
                </a:cubicBezTo>
                <a:cubicBezTo>
                  <a:pt x="108122" y="61713"/>
                  <a:pt x="121604" y="76653"/>
                  <a:pt x="130043" y="78059"/>
                </a:cubicBezTo>
                <a:cubicBezTo>
                  <a:pt x="135840" y="79025"/>
                  <a:pt x="141194" y="74342"/>
                  <a:pt x="146770" y="72483"/>
                </a:cubicBezTo>
                <a:cubicBezTo>
                  <a:pt x="148629" y="66907"/>
                  <a:pt x="147563" y="59172"/>
                  <a:pt x="152346" y="55756"/>
                </a:cubicBezTo>
                <a:cubicBezTo>
                  <a:pt x="161911" y="48924"/>
                  <a:pt x="185800" y="44605"/>
                  <a:pt x="185800" y="44605"/>
                </a:cubicBezTo>
                <a:cubicBezTo>
                  <a:pt x="187658" y="37171"/>
                  <a:pt x="187124" y="28679"/>
                  <a:pt x="191375" y="22303"/>
                </a:cubicBezTo>
                <a:cubicBezTo>
                  <a:pt x="195092" y="16727"/>
                  <a:pt x="202869" y="15338"/>
                  <a:pt x="208102" y="11152"/>
                </a:cubicBezTo>
                <a:cubicBezTo>
                  <a:pt x="212207" y="7868"/>
                  <a:pt x="215536" y="3717"/>
                  <a:pt x="219253" y="0"/>
                </a:cubicBezTo>
                <a:cubicBezTo>
                  <a:pt x="228546" y="1859"/>
                  <a:pt x="239246" y="319"/>
                  <a:pt x="247131" y="5576"/>
                </a:cubicBezTo>
                <a:cubicBezTo>
                  <a:pt x="271911" y="22096"/>
                  <a:pt x="229786" y="29944"/>
                  <a:pt x="269434" y="16727"/>
                </a:cubicBezTo>
                <a:cubicBezTo>
                  <a:pt x="271292" y="22303"/>
                  <a:pt x="270853" y="29298"/>
                  <a:pt x="275009" y="33454"/>
                </a:cubicBezTo>
                <a:cubicBezTo>
                  <a:pt x="286160" y="44606"/>
                  <a:pt x="297312" y="37171"/>
                  <a:pt x="308463" y="33454"/>
                </a:cubicBezTo>
                <a:cubicBezTo>
                  <a:pt x="314039" y="35313"/>
                  <a:pt x="319539" y="37415"/>
                  <a:pt x="325190" y="39030"/>
                </a:cubicBezTo>
                <a:cubicBezTo>
                  <a:pt x="333533" y="41414"/>
                  <a:pt x="355302" y="45723"/>
                  <a:pt x="364219" y="50181"/>
                </a:cubicBezTo>
                <a:cubicBezTo>
                  <a:pt x="370213" y="53178"/>
                  <a:pt x="374787" y="58692"/>
                  <a:pt x="380946" y="61332"/>
                </a:cubicBezTo>
                <a:cubicBezTo>
                  <a:pt x="391536" y="65871"/>
                  <a:pt x="429149" y="71224"/>
                  <a:pt x="436702" y="72483"/>
                </a:cubicBezTo>
                <a:cubicBezTo>
                  <a:pt x="447853" y="76200"/>
                  <a:pt x="466439" y="72483"/>
                  <a:pt x="470156" y="83634"/>
                </a:cubicBezTo>
                <a:cubicBezTo>
                  <a:pt x="477589" y="105937"/>
                  <a:pt x="470155" y="98502"/>
                  <a:pt x="492458" y="105937"/>
                </a:cubicBezTo>
                <a:cubicBezTo>
                  <a:pt x="511043" y="104078"/>
                  <a:pt x="530014" y="104561"/>
                  <a:pt x="548214" y="100361"/>
                </a:cubicBezTo>
                <a:cubicBezTo>
                  <a:pt x="586534" y="91518"/>
                  <a:pt x="543934" y="82207"/>
                  <a:pt x="581668" y="94786"/>
                </a:cubicBezTo>
                <a:cubicBezTo>
                  <a:pt x="579809" y="102220"/>
                  <a:pt x="578197" y="109720"/>
                  <a:pt x="576092" y="117088"/>
                </a:cubicBezTo>
                <a:cubicBezTo>
                  <a:pt x="574477" y="122739"/>
                  <a:pt x="568334" y="128358"/>
                  <a:pt x="570517" y="133815"/>
                </a:cubicBezTo>
                <a:cubicBezTo>
                  <a:pt x="573006" y="140037"/>
                  <a:pt x="582011" y="140780"/>
                  <a:pt x="587243" y="144966"/>
                </a:cubicBezTo>
                <a:cubicBezTo>
                  <a:pt x="591348" y="148250"/>
                  <a:pt x="594678" y="152400"/>
                  <a:pt x="598395" y="156117"/>
                </a:cubicBezTo>
                <a:cubicBezTo>
                  <a:pt x="594678" y="159834"/>
                  <a:pt x="587243" y="162012"/>
                  <a:pt x="587243" y="167269"/>
                </a:cubicBezTo>
                <a:cubicBezTo>
                  <a:pt x="587243" y="179023"/>
                  <a:pt x="598395" y="200722"/>
                  <a:pt x="598395" y="200722"/>
                </a:cubicBezTo>
                <a:cubicBezTo>
                  <a:pt x="596536" y="206298"/>
                  <a:pt x="591853" y="211652"/>
                  <a:pt x="592819" y="217449"/>
                </a:cubicBezTo>
                <a:cubicBezTo>
                  <a:pt x="600024" y="260686"/>
                  <a:pt x="612409" y="208857"/>
                  <a:pt x="598395" y="250903"/>
                </a:cubicBezTo>
                <a:cubicBezTo>
                  <a:pt x="600253" y="258337"/>
                  <a:pt x="600951" y="266162"/>
                  <a:pt x="603970" y="273205"/>
                </a:cubicBezTo>
                <a:cubicBezTo>
                  <a:pt x="606610" y="279364"/>
                  <a:pt x="612125" y="283938"/>
                  <a:pt x="615122" y="289932"/>
                </a:cubicBezTo>
                <a:cubicBezTo>
                  <a:pt x="617750" y="295189"/>
                  <a:pt x="618839" y="301083"/>
                  <a:pt x="620697" y="306659"/>
                </a:cubicBezTo>
                <a:cubicBezTo>
                  <a:pt x="615121" y="310376"/>
                  <a:pt x="609964" y="314813"/>
                  <a:pt x="603970" y="317810"/>
                </a:cubicBezTo>
                <a:cubicBezTo>
                  <a:pt x="598713" y="320438"/>
                  <a:pt x="591399" y="319230"/>
                  <a:pt x="587243" y="323386"/>
                </a:cubicBezTo>
                <a:cubicBezTo>
                  <a:pt x="584567" y="326062"/>
                  <a:pt x="576153" y="362211"/>
                  <a:pt x="576092" y="362415"/>
                </a:cubicBezTo>
                <a:cubicBezTo>
                  <a:pt x="564480" y="401121"/>
                  <a:pt x="573776" y="389979"/>
                  <a:pt x="548214" y="407020"/>
                </a:cubicBezTo>
                <a:cubicBezTo>
                  <a:pt x="497889" y="394438"/>
                  <a:pt x="559215" y="407020"/>
                  <a:pt x="475731" y="407020"/>
                </a:cubicBezTo>
                <a:cubicBezTo>
                  <a:pt x="455203" y="407020"/>
                  <a:pt x="440711" y="401472"/>
                  <a:pt x="414400" y="401444"/>
                </a:cubicBezTo>
                <a:cubicBezTo>
                  <a:pt x="388089" y="401416"/>
                  <a:pt x="347604" y="408712"/>
                  <a:pt x="317867" y="406854"/>
                </a:cubicBezTo>
                <a:cubicBezTo>
                  <a:pt x="217755" y="413110"/>
                  <a:pt x="162093" y="407020"/>
                  <a:pt x="51985" y="407020"/>
                </a:cubicBezTo>
                <a:cubicBezTo>
                  <a:pt x="5536" y="407020"/>
                  <a:pt x="7380" y="417242"/>
                  <a:pt x="1804" y="407020"/>
                </a:cubicBezTo>
                <a:close/>
              </a:path>
            </a:pathLst>
          </a:custGeom>
          <a:solidFill>
            <a:srgbClr val="007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48031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7030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8CCA18-5F3B-204F-9E1D-581DDAE72FC9}"/>
              </a:ext>
            </a:extLst>
          </p:cNvPr>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
        <p:nvSpPr>
          <p:cNvPr id="5" name="Text Placeholder 7">
            <a:extLst>
              <a:ext uri="{FF2B5EF4-FFF2-40B4-BE49-F238E27FC236}">
                <a16:creationId xmlns:a16="http://schemas.microsoft.com/office/drawing/2014/main" id="{9159BAAC-5729-BC4B-A69C-CB8130BB6E83}"/>
              </a:ext>
            </a:extLst>
          </p:cNvPr>
          <p:cNvSpPr>
            <a:spLocks noGrp="1"/>
          </p:cNvSpPr>
          <p:nvPr>
            <p:ph type="body" sz="quarter" idx="19" hasCustomPrompt="1"/>
          </p:nvPr>
        </p:nvSpPr>
        <p:spPr>
          <a:xfrm>
            <a:off x="609601" y="6588198"/>
            <a:ext cx="9275164" cy="269802"/>
          </a:xfrm>
          <a:prstGeom prst="rect">
            <a:avLst/>
          </a:prstGeom>
        </p:spPr>
        <p:txBody>
          <a:bodyPr vert="horz">
            <a:normAutofit lnSpcReduction="10000"/>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chemeClr val="tx1"/>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Source Text, Italics, Font Size 7 Pt, One line each</a:t>
            </a:r>
          </a:p>
        </p:txBody>
      </p:sp>
      <p:sp>
        <p:nvSpPr>
          <p:cNvPr id="7" name="Text Placeholder 7">
            <a:extLst>
              <a:ext uri="{FF2B5EF4-FFF2-40B4-BE49-F238E27FC236}">
                <a16:creationId xmlns:a16="http://schemas.microsoft.com/office/drawing/2014/main" id="{D62A846F-1551-0147-B1B4-88E3F4E80F52}"/>
              </a:ext>
            </a:extLst>
          </p:cNvPr>
          <p:cNvSpPr>
            <a:spLocks noGrp="1"/>
          </p:cNvSpPr>
          <p:nvPr>
            <p:ph type="body" sz="quarter" idx="18" hasCustomPrompt="1"/>
          </p:nvPr>
        </p:nvSpPr>
        <p:spPr>
          <a:xfrm>
            <a:off x="609601" y="6148530"/>
            <a:ext cx="9275164" cy="415498"/>
          </a:xfrm>
          <a:prstGeom prst="rect">
            <a:avLst/>
          </a:prstGeom>
        </p:spPr>
        <p:txBody>
          <a:bodyPr vert="horz">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700" b="0" i="0" baseline="0">
                <a:solidFill>
                  <a:srgbClr val="000000"/>
                </a:solidFill>
                <a:latin typeface="Arial"/>
                <a:cs typeface="Arial"/>
              </a:defRPr>
            </a:lvl1pPr>
          </a:lstStyle>
          <a:p>
            <a:pPr marL="0" marR="0" lvl="0" indent="-91440" algn="l" defTabSz="91440" rtl="0" eaLnBrk="1" fontAlgn="auto" latinLnBrk="0" hangingPunct="1">
              <a:lnSpc>
                <a:spcPct val="100000"/>
              </a:lnSpc>
              <a:spcBef>
                <a:spcPct val="20000"/>
              </a:spcBef>
              <a:spcAft>
                <a:spcPts val="0"/>
              </a:spcAft>
              <a:buClrTx/>
              <a:buSzTx/>
              <a:buFont typeface="Arial"/>
              <a:buNone/>
              <a:tabLst>
                <a:tab pos="45720" algn="l"/>
              </a:tabLst>
              <a:defRPr/>
            </a:pPr>
            <a:r>
              <a:rPr lang="en-US" baseline="30000" dirty="0"/>
              <a:t>1 </a:t>
            </a:r>
            <a:r>
              <a:rPr lang="en-US" dirty="0"/>
              <a:t>Footnote: Text, Regular, Font Size 7 Pt, One line for each</a:t>
            </a:r>
            <a:br>
              <a:rPr lang="en-US" dirty="0"/>
            </a:br>
            <a:r>
              <a:rPr lang="en-US" baseline="30000" dirty="0"/>
              <a:t>2 </a:t>
            </a:r>
            <a:r>
              <a:rPr lang="en-US" dirty="0"/>
              <a:t>Footnote: Text, Regular, Font Size 7 Pt, One line for each</a:t>
            </a:r>
            <a:br>
              <a:rPr lang="en-US" dirty="0"/>
            </a:br>
            <a:r>
              <a:rPr lang="en-US" baseline="30000" dirty="0"/>
              <a:t>3 </a:t>
            </a:r>
            <a:r>
              <a:rPr lang="en-US" dirty="0"/>
              <a:t>Footnote: Text, Regular, Font Size 7 Pt, One line for each</a:t>
            </a:r>
          </a:p>
        </p:txBody>
      </p:sp>
    </p:spTree>
    <p:extLst>
      <p:ext uri="{BB962C8B-B14F-4D97-AF65-F5344CB8AC3E}">
        <p14:creationId xmlns:p14="http://schemas.microsoft.com/office/powerpoint/2010/main" val="32243743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act 8 up">
    <p:spTree>
      <p:nvGrpSpPr>
        <p:cNvPr id="1" name=""/>
        <p:cNvGrpSpPr/>
        <p:nvPr/>
      </p:nvGrpSpPr>
      <p:grpSpPr>
        <a:xfrm>
          <a:off x="0" y="0"/>
          <a:ext cx="0" cy="0"/>
          <a:chOff x="0" y="0"/>
          <a:chExt cx="0" cy="0"/>
        </a:xfrm>
      </p:grpSpPr>
      <p:sp>
        <p:nvSpPr>
          <p:cNvPr id="32" name="Text Placeholder 18"/>
          <p:cNvSpPr>
            <a:spLocks noGrp="1"/>
          </p:cNvSpPr>
          <p:nvPr>
            <p:ph type="body" sz="quarter" idx="14" hasCustomPrompt="1"/>
          </p:nvPr>
        </p:nvSpPr>
        <p:spPr>
          <a:xfrm>
            <a:off x="2121258" y="161403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33" name="Text Placeholder 20"/>
          <p:cNvSpPr>
            <a:spLocks noGrp="1"/>
          </p:cNvSpPr>
          <p:nvPr>
            <p:ph type="body" sz="quarter" idx="15" hasCustomPrompt="1"/>
          </p:nvPr>
        </p:nvSpPr>
        <p:spPr>
          <a:xfrm>
            <a:off x="2121258" y="1362341"/>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34" name="Text Placeholder 18"/>
          <p:cNvSpPr>
            <a:spLocks noGrp="1"/>
          </p:cNvSpPr>
          <p:nvPr>
            <p:ph type="body" sz="quarter" idx="16" hasCustomPrompt="1"/>
          </p:nvPr>
        </p:nvSpPr>
        <p:spPr>
          <a:xfrm>
            <a:off x="2121258" y="180737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35" name="Text Placeholder 18"/>
          <p:cNvSpPr>
            <a:spLocks noGrp="1"/>
          </p:cNvSpPr>
          <p:nvPr>
            <p:ph type="body" sz="quarter" idx="17" hasCustomPrompt="1"/>
          </p:nvPr>
        </p:nvSpPr>
        <p:spPr>
          <a:xfrm>
            <a:off x="2121258" y="200275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37" name="Picture Placeholder 36"/>
          <p:cNvSpPr>
            <a:spLocks noGrp="1"/>
          </p:cNvSpPr>
          <p:nvPr>
            <p:ph type="pic" sz="quarter" idx="18" hasCustomPrompt="1"/>
          </p:nvPr>
        </p:nvSpPr>
        <p:spPr>
          <a:xfrm>
            <a:off x="801714" y="1362342"/>
            <a:ext cx="1112300" cy="835891"/>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38" name="Text Placeholder 18"/>
          <p:cNvSpPr>
            <a:spLocks noGrp="1"/>
          </p:cNvSpPr>
          <p:nvPr>
            <p:ph type="body" sz="quarter" idx="19" hasCustomPrompt="1"/>
          </p:nvPr>
        </p:nvSpPr>
        <p:spPr>
          <a:xfrm>
            <a:off x="7208631" y="161403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39" name="Text Placeholder 20"/>
          <p:cNvSpPr>
            <a:spLocks noGrp="1"/>
          </p:cNvSpPr>
          <p:nvPr>
            <p:ph type="body" sz="quarter" idx="20" hasCustomPrompt="1"/>
          </p:nvPr>
        </p:nvSpPr>
        <p:spPr>
          <a:xfrm>
            <a:off x="7208631" y="1362341"/>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40" name="Text Placeholder 18"/>
          <p:cNvSpPr>
            <a:spLocks noGrp="1"/>
          </p:cNvSpPr>
          <p:nvPr>
            <p:ph type="body" sz="quarter" idx="21" hasCustomPrompt="1"/>
          </p:nvPr>
        </p:nvSpPr>
        <p:spPr>
          <a:xfrm>
            <a:off x="7208631" y="180737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41" name="Text Placeholder 18"/>
          <p:cNvSpPr>
            <a:spLocks noGrp="1"/>
          </p:cNvSpPr>
          <p:nvPr>
            <p:ph type="body" sz="quarter" idx="22" hasCustomPrompt="1"/>
          </p:nvPr>
        </p:nvSpPr>
        <p:spPr>
          <a:xfrm>
            <a:off x="7208631" y="200275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42" name="Picture Placeholder 36"/>
          <p:cNvSpPr>
            <a:spLocks noGrp="1"/>
          </p:cNvSpPr>
          <p:nvPr>
            <p:ph type="pic" sz="quarter" idx="23" hasCustomPrompt="1"/>
          </p:nvPr>
        </p:nvSpPr>
        <p:spPr>
          <a:xfrm>
            <a:off x="5889087" y="1362342"/>
            <a:ext cx="1112300" cy="835891"/>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43" name="Text Placeholder 18"/>
          <p:cNvSpPr>
            <a:spLocks noGrp="1"/>
          </p:cNvSpPr>
          <p:nvPr>
            <p:ph type="body" sz="quarter" idx="24" hasCustomPrompt="1"/>
          </p:nvPr>
        </p:nvSpPr>
        <p:spPr>
          <a:xfrm>
            <a:off x="2121258" y="272108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44" name="Text Placeholder 20"/>
          <p:cNvSpPr>
            <a:spLocks noGrp="1"/>
          </p:cNvSpPr>
          <p:nvPr>
            <p:ph type="body" sz="quarter" idx="25" hasCustomPrompt="1"/>
          </p:nvPr>
        </p:nvSpPr>
        <p:spPr>
          <a:xfrm>
            <a:off x="2121258" y="2469392"/>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45" name="Text Placeholder 18"/>
          <p:cNvSpPr>
            <a:spLocks noGrp="1"/>
          </p:cNvSpPr>
          <p:nvPr>
            <p:ph type="body" sz="quarter" idx="26" hasCustomPrompt="1"/>
          </p:nvPr>
        </p:nvSpPr>
        <p:spPr>
          <a:xfrm>
            <a:off x="2121258" y="2914426"/>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46" name="Text Placeholder 18"/>
          <p:cNvSpPr>
            <a:spLocks noGrp="1"/>
          </p:cNvSpPr>
          <p:nvPr>
            <p:ph type="body" sz="quarter" idx="27" hasCustomPrompt="1"/>
          </p:nvPr>
        </p:nvSpPr>
        <p:spPr>
          <a:xfrm>
            <a:off x="2121258" y="310980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47" name="Picture Placeholder 36"/>
          <p:cNvSpPr>
            <a:spLocks noGrp="1"/>
          </p:cNvSpPr>
          <p:nvPr>
            <p:ph type="pic" sz="quarter" idx="28" hasCustomPrompt="1"/>
          </p:nvPr>
        </p:nvSpPr>
        <p:spPr>
          <a:xfrm>
            <a:off x="801714" y="2469393"/>
            <a:ext cx="1112300" cy="835891"/>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48" name="Text Placeholder 18"/>
          <p:cNvSpPr>
            <a:spLocks noGrp="1"/>
          </p:cNvSpPr>
          <p:nvPr>
            <p:ph type="body" sz="quarter" idx="29" hasCustomPrompt="1"/>
          </p:nvPr>
        </p:nvSpPr>
        <p:spPr>
          <a:xfrm>
            <a:off x="7208631" y="272108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49" name="Text Placeholder 20"/>
          <p:cNvSpPr>
            <a:spLocks noGrp="1"/>
          </p:cNvSpPr>
          <p:nvPr>
            <p:ph type="body" sz="quarter" idx="30" hasCustomPrompt="1"/>
          </p:nvPr>
        </p:nvSpPr>
        <p:spPr>
          <a:xfrm>
            <a:off x="7208631" y="2469392"/>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50" name="Text Placeholder 18"/>
          <p:cNvSpPr>
            <a:spLocks noGrp="1"/>
          </p:cNvSpPr>
          <p:nvPr>
            <p:ph type="body" sz="quarter" idx="31" hasCustomPrompt="1"/>
          </p:nvPr>
        </p:nvSpPr>
        <p:spPr>
          <a:xfrm>
            <a:off x="7208631" y="2914426"/>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51" name="Text Placeholder 18"/>
          <p:cNvSpPr>
            <a:spLocks noGrp="1"/>
          </p:cNvSpPr>
          <p:nvPr>
            <p:ph type="body" sz="quarter" idx="32" hasCustomPrompt="1"/>
          </p:nvPr>
        </p:nvSpPr>
        <p:spPr>
          <a:xfrm>
            <a:off x="7208631" y="310980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52" name="Picture Placeholder 36"/>
          <p:cNvSpPr>
            <a:spLocks noGrp="1"/>
          </p:cNvSpPr>
          <p:nvPr>
            <p:ph type="pic" sz="quarter" idx="33" hasCustomPrompt="1"/>
          </p:nvPr>
        </p:nvSpPr>
        <p:spPr>
          <a:xfrm>
            <a:off x="5889087" y="2469393"/>
            <a:ext cx="1112300" cy="835891"/>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53" name="Text Placeholder 18"/>
          <p:cNvSpPr>
            <a:spLocks noGrp="1"/>
          </p:cNvSpPr>
          <p:nvPr>
            <p:ph type="body" sz="quarter" idx="34" hasCustomPrompt="1"/>
          </p:nvPr>
        </p:nvSpPr>
        <p:spPr>
          <a:xfrm>
            <a:off x="2121258" y="382823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54" name="Text Placeholder 20"/>
          <p:cNvSpPr>
            <a:spLocks noGrp="1"/>
          </p:cNvSpPr>
          <p:nvPr>
            <p:ph type="body" sz="quarter" idx="35" hasCustomPrompt="1"/>
          </p:nvPr>
        </p:nvSpPr>
        <p:spPr>
          <a:xfrm>
            <a:off x="2121258" y="3576543"/>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55" name="Text Placeholder 18"/>
          <p:cNvSpPr>
            <a:spLocks noGrp="1"/>
          </p:cNvSpPr>
          <p:nvPr>
            <p:ph type="body" sz="quarter" idx="36" hasCustomPrompt="1"/>
          </p:nvPr>
        </p:nvSpPr>
        <p:spPr>
          <a:xfrm>
            <a:off x="2121258" y="4021577"/>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56" name="Text Placeholder 18"/>
          <p:cNvSpPr>
            <a:spLocks noGrp="1"/>
          </p:cNvSpPr>
          <p:nvPr>
            <p:ph type="body" sz="quarter" idx="37" hasCustomPrompt="1"/>
          </p:nvPr>
        </p:nvSpPr>
        <p:spPr>
          <a:xfrm>
            <a:off x="2121258" y="4216956"/>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57" name="Picture Placeholder 36"/>
          <p:cNvSpPr>
            <a:spLocks noGrp="1"/>
          </p:cNvSpPr>
          <p:nvPr>
            <p:ph type="pic" sz="quarter" idx="38" hasCustomPrompt="1"/>
          </p:nvPr>
        </p:nvSpPr>
        <p:spPr>
          <a:xfrm>
            <a:off x="801714" y="3576544"/>
            <a:ext cx="1112300" cy="835891"/>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58" name="Text Placeholder 18"/>
          <p:cNvSpPr>
            <a:spLocks noGrp="1"/>
          </p:cNvSpPr>
          <p:nvPr>
            <p:ph type="body" sz="quarter" idx="39" hasCustomPrompt="1"/>
          </p:nvPr>
        </p:nvSpPr>
        <p:spPr>
          <a:xfrm>
            <a:off x="7208631" y="382823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59" name="Text Placeholder 20"/>
          <p:cNvSpPr>
            <a:spLocks noGrp="1"/>
          </p:cNvSpPr>
          <p:nvPr>
            <p:ph type="body" sz="quarter" idx="40" hasCustomPrompt="1"/>
          </p:nvPr>
        </p:nvSpPr>
        <p:spPr>
          <a:xfrm>
            <a:off x="7208631" y="3576543"/>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60" name="Text Placeholder 18"/>
          <p:cNvSpPr>
            <a:spLocks noGrp="1"/>
          </p:cNvSpPr>
          <p:nvPr>
            <p:ph type="body" sz="quarter" idx="41" hasCustomPrompt="1"/>
          </p:nvPr>
        </p:nvSpPr>
        <p:spPr>
          <a:xfrm>
            <a:off x="7208631" y="4021577"/>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61" name="Text Placeholder 18"/>
          <p:cNvSpPr>
            <a:spLocks noGrp="1"/>
          </p:cNvSpPr>
          <p:nvPr>
            <p:ph type="body" sz="quarter" idx="42" hasCustomPrompt="1"/>
          </p:nvPr>
        </p:nvSpPr>
        <p:spPr>
          <a:xfrm>
            <a:off x="7208631" y="4216956"/>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62" name="Picture Placeholder 36"/>
          <p:cNvSpPr>
            <a:spLocks noGrp="1"/>
          </p:cNvSpPr>
          <p:nvPr>
            <p:ph type="pic" sz="quarter" idx="43" hasCustomPrompt="1"/>
          </p:nvPr>
        </p:nvSpPr>
        <p:spPr>
          <a:xfrm>
            <a:off x="5889087" y="3576544"/>
            <a:ext cx="1112300" cy="835891"/>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63" name="Text Placeholder 18"/>
          <p:cNvSpPr>
            <a:spLocks noGrp="1"/>
          </p:cNvSpPr>
          <p:nvPr>
            <p:ph type="body" sz="quarter" idx="44" hasCustomPrompt="1"/>
          </p:nvPr>
        </p:nvSpPr>
        <p:spPr>
          <a:xfrm>
            <a:off x="2121258" y="4935387"/>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64" name="Text Placeholder 20"/>
          <p:cNvSpPr>
            <a:spLocks noGrp="1"/>
          </p:cNvSpPr>
          <p:nvPr>
            <p:ph type="body" sz="quarter" idx="45" hasCustomPrompt="1"/>
          </p:nvPr>
        </p:nvSpPr>
        <p:spPr>
          <a:xfrm>
            <a:off x="2121258" y="4683694"/>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65" name="Text Placeholder 18"/>
          <p:cNvSpPr>
            <a:spLocks noGrp="1"/>
          </p:cNvSpPr>
          <p:nvPr>
            <p:ph type="body" sz="quarter" idx="46" hasCustomPrompt="1"/>
          </p:nvPr>
        </p:nvSpPr>
        <p:spPr>
          <a:xfrm>
            <a:off x="2121258" y="5128728"/>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66" name="Text Placeholder 18"/>
          <p:cNvSpPr>
            <a:spLocks noGrp="1"/>
          </p:cNvSpPr>
          <p:nvPr>
            <p:ph type="body" sz="quarter" idx="47" hasCustomPrompt="1"/>
          </p:nvPr>
        </p:nvSpPr>
        <p:spPr>
          <a:xfrm>
            <a:off x="2121258" y="5324107"/>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67" name="Picture Placeholder 36"/>
          <p:cNvSpPr>
            <a:spLocks noGrp="1"/>
          </p:cNvSpPr>
          <p:nvPr>
            <p:ph type="pic" sz="quarter" idx="48" hasCustomPrompt="1"/>
          </p:nvPr>
        </p:nvSpPr>
        <p:spPr>
          <a:xfrm>
            <a:off x="801714" y="4683695"/>
            <a:ext cx="1112300" cy="835891"/>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68" name="Text Placeholder 18"/>
          <p:cNvSpPr>
            <a:spLocks noGrp="1"/>
          </p:cNvSpPr>
          <p:nvPr>
            <p:ph type="body" sz="quarter" idx="49" hasCustomPrompt="1"/>
          </p:nvPr>
        </p:nvSpPr>
        <p:spPr>
          <a:xfrm>
            <a:off x="7208631" y="4935387"/>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69" name="Text Placeholder 20"/>
          <p:cNvSpPr>
            <a:spLocks noGrp="1"/>
          </p:cNvSpPr>
          <p:nvPr>
            <p:ph type="body" sz="quarter" idx="50" hasCustomPrompt="1"/>
          </p:nvPr>
        </p:nvSpPr>
        <p:spPr>
          <a:xfrm>
            <a:off x="7208631" y="4683694"/>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70" name="Text Placeholder 18"/>
          <p:cNvSpPr>
            <a:spLocks noGrp="1"/>
          </p:cNvSpPr>
          <p:nvPr>
            <p:ph type="body" sz="quarter" idx="51" hasCustomPrompt="1"/>
          </p:nvPr>
        </p:nvSpPr>
        <p:spPr>
          <a:xfrm>
            <a:off x="7208631" y="5128728"/>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71" name="Text Placeholder 18"/>
          <p:cNvSpPr>
            <a:spLocks noGrp="1"/>
          </p:cNvSpPr>
          <p:nvPr>
            <p:ph type="body" sz="quarter" idx="52" hasCustomPrompt="1"/>
          </p:nvPr>
        </p:nvSpPr>
        <p:spPr>
          <a:xfrm>
            <a:off x="7208631" y="5324107"/>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72" name="Picture Placeholder 36"/>
          <p:cNvSpPr>
            <a:spLocks noGrp="1"/>
          </p:cNvSpPr>
          <p:nvPr>
            <p:ph type="pic" sz="quarter" idx="53" hasCustomPrompt="1"/>
          </p:nvPr>
        </p:nvSpPr>
        <p:spPr>
          <a:xfrm>
            <a:off x="5889087" y="4683695"/>
            <a:ext cx="1112300" cy="835891"/>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73"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Tree>
    <p:extLst>
      <p:ext uri="{BB962C8B-B14F-4D97-AF65-F5344CB8AC3E}">
        <p14:creationId xmlns:p14="http://schemas.microsoft.com/office/powerpoint/2010/main" val="21894755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act 6 up">
    <p:spTree>
      <p:nvGrpSpPr>
        <p:cNvPr id="1" name=""/>
        <p:cNvGrpSpPr/>
        <p:nvPr/>
      </p:nvGrpSpPr>
      <p:grpSpPr>
        <a:xfrm>
          <a:off x="0" y="0"/>
          <a:ext cx="0" cy="0"/>
          <a:chOff x="0" y="0"/>
          <a:chExt cx="0" cy="0"/>
        </a:xfrm>
      </p:grpSpPr>
      <p:sp>
        <p:nvSpPr>
          <p:cNvPr id="50" name="Text Placeholder 18"/>
          <p:cNvSpPr>
            <a:spLocks noGrp="1"/>
          </p:cNvSpPr>
          <p:nvPr>
            <p:ph type="body" sz="quarter" idx="14" hasCustomPrompt="1"/>
          </p:nvPr>
        </p:nvSpPr>
        <p:spPr>
          <a:xfrm>
            <a:off x="2548293" y="161403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51" name="Text Placeholder 20"/>
          <p:cNvSpPr>
            <a:spLocks noGrp="1"/>
          </p:cNvSpPr>
          <p:nvPr>
            <p:ph type="body" sz="quarter" idx="15" hasCustomPrompt="1"/>
          </p:nvPr>
        </p:nvSpPr>
        <p:spPr>
          <a:xfrm>
            <a:off x="2548293" y="1362341"/>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52" name="Text Placeholder 18"/>
          <p:cNvSpPr>
            <a:spLocks noGrp="1"/>
          </p:cNvSpPr>
          <p:nvPr>
            <p:ph type="body" sz="quarter" idx="16" hasCustomPrompt="1"/>
          </p:nvPr>
        </p:nvSpPr>
        <p:spPr>
          <a:xfrm>
            <a:off x="2548293" y="180737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53" name="Text Placeholder 18"/>
          <p:cNvSpPr>
            <a:spLocks noGrp="1"/>
          </p:cNvSpPr>
          <p:nvPr>
            <p:ph type="body" sz="quarter" idx="17" hasCustomPrompt="1"/>
          </p:nvPr>
        </p:nvSpPr>
        <p:spPr>
          <a:xfrm>
            <a:off x="2548293" y="200275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54" name="Picture Placeholder 36"/>
          <p:cNvSpPr>
            <a:spLocks noGrp="1"/>
          </p:cNvSpPr>
          <p:nvPr>
            <p:ph type="pic" sz="quarter" idx="18" hasCustomPrompt="1"/>
          </p:nvPr>
        </p:nvSpPr>
        <p:spPr>
          <a:xfrm>
            <a:off x="769909" y="1362341"/>
            <a:ext cx="1588888" cy="1194046"/>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80" name="Text Placeholder 18"/>
          <p:cNvSpPr>
            <a:spLocks noGrp="1"/>
          </p:cNvSpPr>
          <p:nvPr>
            <p:ph type="body" sz="quarter" idx="19" hasCustomPrompt="1"/>
          </p:nvPr>
        </p:nvSpPr>
        <p:spPr>
          <a:xfrm>
            <a:off x="2548293" y="3177363"/>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81" name="Text Placeholder 20"/>
          <p:cNvSpPr>
            <a:spLocks noGrp="1"/>
          </p:cNvSpPr>
          <p:nvPr>
            <p:ph type="body" sz="quarter" idx="20" hasCustomPrompt="1"/>
          </p:nvPr>
        </p:nvSpPr>
        <p:spPr>
          <a:xfrm>
            <a:off x="2548293" y="2925670"/>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82" name="Text Placeholder 18"/>
          <p:cNvSpPr>
            <a:spLocks noGrp="1"/>
          </p:cNvSpPr>
          <p:nvPr>
            <p:ph type="body" sz="quarter" idx="21" hasCustomPrompt="1"/>
          </p:nvPr>
        </p:nvSpPr>
        <p:spPr>
          <a:xfrm>
            <a:off x="2548293" y="337070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83" name="Text Placeholder 18"/>
          <p:cNvSpPr>
            <a:spLocks noGrp="1"/>
          </p:cNvSpPr>
          <p:nvPr>
            <p:ph type="body" sz="quarter" idx="22" hasCustomPrompt="1"/>
          </p:nvPr>
        </p:nvSpPr>
        <p:spPr>
          <a:xfrm>
            <a:off x="2548293" y="3566082"/>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84" name="Picture Placeholder 36"/>
          <p:cNvSpPr>
            <a:spLocks noGrp="1"/>
          </p:cNvSpPr>
          <p:nvPr>
            <p:ph type="pic" sz="quarter" idx="23" hasCustomPrompt="1"/>
          </p:nvPr>
        </p:nvSpPr>
        <p:spPr>
          <a:xfrm>
            <a:off x="769909" y="2925670"/>
            <a:ext cx="1588888" cy="1194046"/>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85" name="Text Placeholder 18"/>
          <p:cNvSpPr>
            <a:spLocks noGrp="1"/>
          </p:cNvSpPr>
          <p:nvPr>
            <p:ph type="body" sz="quarter" idx="24" hasCustomPrompt="1"/>
          </p:nvPr>
        </p:nvSpPr>
        <p:spPr>
          <a:xfrm>
            <a:off x="2548293" y="4740693"/>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86" name="Text Placeholder 20"/>
          <p:cNvSpPr>
            <a:spLocks noGrp="1"/>
          </p:cNvSpPr>
          <p:nvPr>
            <p:ph type="body" sz="quarter" idx="25" hasCustomPrompt="1"/>
          </p:nvPr>
        </p:nvSpPr>
        <p:spPr>
          <a:xfrm>
            <a:off x="2548293" y="4489000"/>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87" name="Text Placeholder 18"/>
          <p:cNvSpPr>
            <a:spLocks noGrp="1"/>
          </p:cNvSpPr>
          <p:nvPr>
            <p:ph type="body" sz="quarter" idx="26" hasCustomPrompt="1"/>
          </p:nvPr>
        </p:nvSpPr>
        <p:spPr>
          <a:xfrm>
            <a:off x="2548293" y="493403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88" name="Text Placeholder 18"/>
          <p:cNvSpPr>
            <a:spLocks noGrp="1"/>
          </p:cNvSpPr>
          <p:nvPr>
            <p:ph type="body" sz="quarter" idx="27" hasCustomPrompt="1"/>
          </p:nvPr>
        </p:nvSpPr>
        <p:spPr>
          <a:xfrm>
            <a:off x="2548293" y="5129413"/>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89" name="Picture Placeholder 36"/>
          <p:cNvSpPr>
            <a:spLocks noGrp="1"/>
          </p:cNvSpPr>
          <p:nvPr>
            <p:ph type="pic" sz="quarter" idx="28" hasCustomPrompt="1"/>
          </p:nvPr>
        </p:nvSpPr>
        <p:spPr>
          <a:xfrm>
            <a:off x="769909" y="4489000"/>
            <a:ext cx="1588888" cy="1194046"/>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90" name="Text Placeholder 18"/>
          <p:cNvSpPr>
            <a:spLocks noGrp="1"/>
          </p:cNvSpPr>
          <p:nvPr>
            <p:ph type="body" sz="quarter" idx="29" hasCustomPrompt="1"/>
          </p:nvPr>
        </p:nvSpPr>
        <p:spPr>
          <a:xfrm>
            <a:off x="8041245" y="161403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91" name="Text Placeholder 20"/>
          <p:cNvSpPr>
            <a:spLocks noGrp="1"/>
          </p:cNvSpPr>
          <p:nvPr>
            <p:ph type="body" sz="quarter" idx="30" hasCustomPrompt="1"/>
          </p:nvPr>
        </p:nvSpPr>
        <p:spPr>
          <a:xfrm>
            <a:off x="8041245" y="1362341"/>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92" name="Text Placeholder 18"/>
          <p:cNvSpPr>
            <a:spLocks noGrp="1"/>
          </p:cNvSpPr>
          <p:nvPr>
            <p:ph type="body" sz="quarter" idx="31" hasCustomPrompt="1"/>
          </p:nvPr>
        </p:nvSpPr>
        <p:spPr>
          <a:xfrm>
            <a:off x="8041245" y="180737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93" name="Text Placeholder 18"/>
          <p:cNvSpPr>
            <a:spLocks noGrp="1"/>
          </p:cNvSpPr>
          <p:nvPr>
            <p:ph type="body" sz="quarter" idx="32" hasCustomPrompt="1"/>
          </p:nvPr>
        </p:nvSpPr>
        <p:spPr>
          <a:xfrm>
            <a:off x="8041245" y="200275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94" name="Picture Placeholder 36"/>
          <p:cNvSpPr>
            <a:spLocks noGrp="1"/>
          </p:cNvSpPr>
          <p:nvPr>
            <p:ph type="pic" sz="quarter" idx="33" hasCustomPrompt="1"/>
          </p:nvPr>
        </p:nvSpPr>
        <p:spPr>
          <a:xfrm>
            <a:off x="6262861" y="1362341"/>
            <a:ext cx="1588888" cy="1194046"/>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95" name="Text Placeholder 18"/>
          <p:cNvSpPr>
            <a:spLocks noGrp="1"/>
          </p:cNvSpPr>
          <p:nvPr>
            <p:ph type="body" sz="quarter" idx="34" hasCustomPrompt="1"/>
          </p:nvPr>
        </p:nvSpPr>
        <p:spPr>
          <a:xfrm>
            <a:off x="8041245" y="3177363"/>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96" name="Text Placeholder 20"/>
          <p:cNvSpPr>
            <a:spLocks noGrp="1"/>
          </p:cNvSpPr>
          <p:nvPr>
            <p:ph type="body" sz="quarter" idx="35" hasCustomPrompt="1"/>
          </p:nvPr>
        </p:nvSpPr>
        <p:spPr>
          <a:xfrm>
            <a:off x="8041245" y="2925670"/>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97" name="Text Placeholder 18"/>
          <p:cNvSpPr>
            <a:spLocks noGrp="1"/>
          </p:cNvSpPr>
          <p:nvPr>
            <p:ph type="body" sz="quarter" idx="36" hasCustomPrompt="1"/>
          </p:nvPr>
        </p:nvSpPr>
        <p:spPr>
          <a:xfrm>
            <a:off x="8041245" y="337070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98" name="Text Placeholder 18"/>
          <p:cNvSpPr>
            <a:spLocks noGrp="1"/>
          </p:cNvSpPr>
          <p:nvPr>
            <p:ph type="body" sz="quarter" idx="37" hasCustomPrompt="1"/>
          </p:nvPr>
        </p:nvSpPr>
        <p:spPr>
          <a:xfrm>
            <a:off x="8041245" y="3566082"/>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99" name="Picture Placeholder 36"/>
          <p:cNvSpPr>
            <a:spLocks noGrp="1"/>
          </p:cNvSpPr>
          <p:nvPr>
            <p:ph type="pic" sz="quarter" idx="38" hasCustomPrompt="1"/>
          </p:nvPr>
        </p:nvSpPr>
        <p:spPr>
          <a:xfrm>
            <a:off x="6262861" y="2925670"/>
            <a:ext cx="1588888" cy="1194046"/>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100" name="Text Placeholder 18"/>
          <p:cNvSpPr>
            <a:spLocks noGrp="1"/>
          </p:cNvSpPr>
          <p:nvPr>
            <p:ph type="body" sz="quarter" idx="39" hasCustomPrompt="1"/>
          </p:nvPr>
        </p:nvSpPr>
        <p:spPr>
          <a:xfrm>
            <a:off x="8041245" y="4740693"/>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101" name="Text Placeholder 20"/>
          <p:cNvSpPr>
            <a:spLocks noGrp="1"/>
          </p:cNvSpPr>
          <p:nvPr>
            <p:ph type="body" sz="quarter" idx="40" hasCustomPrompt="1"/>
          </p:nvPr>
        </p:nvSpPr>
        <p:spPr>
          <a:xfrm>
            <a:off x="8041245" y="4489000"/>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102" name="Text Placeholder 18"/>
          <p:cNvSpPr>
            <a:spLocks noGrp="1"/>
          </p:cNvSpPr>
          <p:nvPr>
            <p:ph type="body" sz="quarter" idx="41" hasCustomPrompt="1"/>
          </p:nvPr>
        </p:nvSpPr>
        <p:spPr>
          <a:xfrm>
            <a:off x="8041245" y="493403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103" name="Text Placeholder 18"/>
          <p:cNvSpPr>
            <a:spLocks noGrp="1"/>
          </p:cNvSpPr>
          <p:nvPr>
            <p:ph type="body" sz="quarter" idx="42" hasCustomPrompt="1"/>
          </p:nvPr>
        </p:nvSpPr>
        <p:spPr>
          <a:xfrm>
            <a:off x="8041245" y="5129413"/>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104" name="Picture Placeholder 36"/>
          <p:cNvSpPr>
            <a:spLocks noGrp="1"/>
          </p:cNvSpPr>
          <p:nvPr>
            <p:ph type="pic" sz="quarter" idx="43" hasCustomPrompt="1"/>
          </p:nvPr>
        </p:nvSpPr>
        <p:spPr>
          <a:xfrm>
            <a:off x="6262861" y="4489000"/>
            <a:ext cx="1588888" cy="1194046"/>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32"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Tree>
    <p:extLst>
      <p:ext uri="{BB962C8B-B14F-4D97-AF65-F5344CB8AC3E}">
        <p14:creationId xmlns:p14="http://schemas.microsoft.com/office/powerpoint/2010/main" val="1749139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tact 4 up">
    <p:spTree>
      <p:nvGrpSpPr>
        <p:cNvPr id="1" name=""/>
        <p:cNvGrpSpPr/>
        <p:nvPr/>
      </p:nvGrpSpPr>
      <p:grpSpPr>
        <a:xfrm>
          <a:off x="0" y="0"/>
          <a:ext cx="0" cy="0"/>
          <a:chOff x="0" y="0"/>
          <a:chExt cx="0" cy="0"/>
        </a:xfrm>
      </p:grpSpPr>
      <p:sp>
        <p:nvSpPr>
          <p:cNvPr id="10" name="Text Placeholder 18"/>
          <p:cNvSpPr>
            <a:spLocks noGrp="1"/>
          </p:cNvSpPr>
          <p:nvPr>
            <p:ph type="body" sz="quarter" idx="14" hasCustomPrompt="1"/>
          </p:nvPr>
        </p:nvSpPr>
        <p:spPr>
          <a:xfrm>
            <a:off x="2611331" y="1932086"/>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11" name="Text Placeholder 20"/>
          <p:cNvSpPr>
            <a:spLocks noGrp="1"/>
          </p:cNvSpPr>
          <p:nvPr>
            <p:ph type="body" sz="quarter" idx="15" hasCustomPrompt="1"/>
          </p:nvPr>
        </p:nvSpPr>
        <p:spPr>
          <a:xfrm>
            <a:off x="2611331" y="1680393"/>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12" name="Text Placeholder 18"/>
          <p:cNvSpPr>
            <a:spLocks noGrp="1"/>
          </p:cNvSpPr>
          <p:nvPr>
            <p:ph type="body" sz="quarter" idx="16" hasCustomPrompt="1"/>
          </p:nvPr>
        </p:nvSpPr>
        <p:spPr>
          <a:xfrm>
            <a:off x="2611331" y="2125427"/>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13" name="Text Placeholder 18"/>
          <p:cNvSpPr>
            <a:spLocks noGrp="1"/>
          </p:cNvSpPr>
          <p:nvPr>
            <p:ph type="body" sz="quarter" idx="17" hasCustomPrompt="1"/>
          </p:nvPr>
        </p:nvSpPr>
        <p:spPr>
          <a:xfrm>
            <a:off x="2611331" y="2320806"/>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14" name="Picture Placeholder 36"/>
          <p:cNvSpPr>
            <a:spLocks noGrp="1"/>
          </p:cNvSpPr>
          <p:nvPr>
            <p:ph type="pic" sz="quarter" idx="18" hasCustomPrompt="1"/>
          </p:nvPr>
        </p:nvSpPr>
        <p:spPr>
          <a:xfrm>
            <a:off x="780511" y="1680394"/>
            <a:ext cx="1693557" cy="1272704"/>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60" name="Text Placeholder 18"/>
          <p:cNvSpPr>
            <a:spLocks noGrp="1"/>
          </p:cNvSpPr>
          <p:nvPr>
            <p:ph type="body" sz="quarter" idx="19" hasCustomPrompt="1"/>
          </p:nvPr>
        </p:nvSpPr>
        <p:spPr>
          <a:xfrm>
            <a:off x="8104282" y="1932086"/>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61" name="Text Placeholder 20"/>
          <p:cNvSpPr>
            <a:spLocks noGrp="1"/>
          </p:cNvSpPr>
          <p:nvPr>
            <p:ph type="body" sz="quarter" idx="20" hasCustomPrompt="1"/>
          </p:nvPr>
        </p:nvSpPr>
        <p:spPr>
          <a:xfrm>
            <a:off x="8104282" y="1680393"/>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62" name="Text Placeholder 18"/>
          <p:cNvSpPr>
            <a:spLocks noGrp="1"/>
          </p:cNvSpPr>
          <p:nvPr>
            <p:ph type="body" sz="quarter" idx="21" hasCustomPrompt="1"/>
          </p:nvPr>
        </p:nvSpPr>
        <p:spPr>
          <a:xfrm>
            <a:off x="8104282" y="2125427"/>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63" name="Text Placeholder 18"/>
          <p:cNvSpPr>
            <a:spLocks noGrp="1"/>
          </p:cNvSpPr>
          <p:nvPr>
            <p:ph type="body" sz="quarter" idx="22" hasCustomPrompt="1"/>
          </p:nvPr>
        </p:nvSpPr>
        <p:spPr>
          <a:xfrm>
            <a:off x="8104282" y="2320806"/>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64" name="Picture Placeholder 36"/>
          <p:cNvSpPr>
            <a:spLocks noGrp="1"/>
          </p:cNvSpPr>
          <p:nvPr>
            <p:ph type="pic" sz="quarter" idx="23" hasCustomPrompt="1"/>
          </p:nvPr>
        </p:nvSpPr>
        <p:spPr>
          <a:xfrm>
            <a:off x="6273462" y="1680394"/>
            <a:ext cx="1693557" cy="1272704"/>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65" name="Text Placeholder 18"/>
          <p:cNvSpPr>
            <a:spLocks noGrp="1"/>
          </p:cNvSpPr>
          <p:nvPr>
            <p:ph type="body" sz="quarter" idx="24" hasCustomPrompt="1"/>
          </p:nvPr>
        </p:nvSpPr>
        <p:spPr>
          <a:xfrm>
            <a:off x="2611331" y="392803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66" name="Text Placeholder 20"/>
          <p:cNvSpPr>
            <a:spLocks noGrp="1"/>
          </p:cNvSpPr>
          <p:nvPr>
            <p:ph type="body" sz="quarter" idx="25" hasCustomPrompt="1"/>
          </p:nvPr>
        </p:nvSpPr>
        <p:spPr>
          <a:xfrm>
            <a:off x="2611331" y="3676341"/>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67" name="Text Placeholder 18"/>
          <p:cNvSpPr>
            <a:spLocks noGrp="1"/>
          </p:cNvSpPr>
          <p:nvPr>
            <p:ph type="body" sz="quarter" idx="26" hasCustomPrompt="1"/>
          </p:nvPr>
        </p:nvSpPr>
        <p:spPr>
          <a:xfrm>
            <a:off x="2611331" y="412137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68" name="Text Placeholder 18"/>
          <p:cNvSpPr>
            <a:spLocks noGrp="1"/>
          </p:cNvSpPr>
          <p:nvPr>
            <p:ph type="body" sz="quarter" idx="27" hasCustomPrompt="1"/>
          </p:nvPr>
        </p:nvSpPr>
        <p:spPr>
          <a:xfrm>
            <a:off x="2611331" y="431675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69" name="Picture Placeholder 36"/>
          <p:cNvSpPr>
            <a:spLocks noGrp="1"/>
          </p:cNvSpPr>
          <p:nvPr>
            <p:ph type="pic" sz="quarter" idx="28" hasCustomPrompt="1"/>
          </p:nvPr>
        </p:nvSpPr>
        <p:spPr>
          <a:xfrm>
            <a:off x="780511" y="3676342"/>
            <a:ext cx="1693557" cy="1272704"/>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70" name="Text Placeholder 18"/>
          <p:cNvSpPr>
            <a:spLocks noGrp="1"/>
          </p:cNvSpPr>
          <p:nvPr>
            <p:ph type="body" sz="quarter" idx="29" hasCustomPrompt="1"/>
          </p:nvPr>
        </p:nvSpPr>
        <p:spPr>
          <a:xfrm>
            <a:off x="8104282" y="392803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71" name="Text Placeholder 20"/>
          <p:cNvSpPr>
            <a:spLocks noGrp="1"/>
          </p:cNvSpPr>
          <p:nvPr>
            <p:ph type="body" sz="quarter" idx="30" hasCustomPrompt="1"/>
          </p:nvPr>
        </p:nvSpPr>
        <p:spPr>
          <a:xfrm>
            <a:off x="8104282" y="3676341"/>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72" name="Text Placeholder 18"/>
          <p:cNvSpPr>
            <a:spLocks noGrp="1"/>
          </p:cNvSpPr>
          <p:nvPr>
            <p:ph type="body" sz="quarter" idx="31" hasCustomPrompt="1"/>
          </p:nvPr>
        </p:nvSpPr>
        <p:spPr>
          <a:xfrm>
            <a:off x="8104282" y="412137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73" name="Text Placeholder 18"/>
          <p:cNvSpPr>
            <a:spLocks noGrp="1"/>
          </p:cNvSpPr>
          <p:nvPr>
            <p:ph type="body" sz="quarter" idx="32" hasCustomPrompt="1"/>
          </p:nvPr>
        </p:nvSpPr>
        <p:spPr>
          <a:xfrm>
            <a:off x="8104282" y="431675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74" name="Picture Placeholder 36"/>
          <p:cNvSpPr>
            <a:spLocks noGrp="1"/>
          </p:cNvSpPr>
          <p:nvPr>
            <p:ph type="pic" sz="quarter" idx="33" hasCustomPrompt="1"/>
          </p:nvPr>
        </p:nvSpPr>
        <p:spPr>
          <a:xfrm>
            <a:off x="6273462" y="3676342"/>
            <a:ext cx="1693557" cy="1272704"/>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22"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Tree>
    <p:extLst>
      <p:ext uri="{BB962C8B-B14F-4D97-AF65-F5344CB8AC3E}">
        <p14:creationId xmlns:p14="http://schemas.microsoft.com/office/powerpoint/2010/main" val="1169863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act 2 up">
    <p:spTree>
      <p:nvGrpSpPr>
        <p:cNvPr id="1" name=""/>
        <p:cNvGrpSpPr/>
        <p:nvPr/>
      </p:nvGrpSpPr>
      <p:grpSpPr>
        <a:xfrm>
          <a:off x="0" y="0"/>
          <a:ext cx="0" cy="0"/>
          <a:chOff x="0" y="0"/>
          <a:chExt cx="0" cy="0"/>
        </a:xfrm>
      </p:grpSpPr>
      <p:sp>
        <p:nvSpPr>
          <p:cNvPr id="11" name="Text Placeholder 18"/>
          <p:cNvSpPr>
            <a:spLocks noGrp="1"/>
          </p:cNvSpPr>
          <p:nvPr>
            <p:ph type="body" sz="quarter" idx="14" hasCustomPrompt="1"/>
          </p:nvPr>
        </p:nvSpPr>
        <p:spPr>
          <a:xfrm>
            <a:off x="3856750" y="161403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12" name="Text Placeholder 20"/>
          <p:cNvSpPr>
            <a:spLocks noGrp="1"/>
          </p:cNvSpPr>
          <p:nvPr>
            <p:ph type="body" sz="quarter" idx="15" hasCustomPrompt="1"/>
          </p:nvPr>
        </p:nvSpPr>
        <p:spPr>
          <a:xfrm>
            <a:off x="3856750" y="1362341"/>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13" name="Text Placeholder 18"/>
          <p:cNvSpPr>
            <a:spLocks noGrp="1"/>
          </p:cNvSpPr>
          <p:nvPr>
            <p:ph type="body" sz="quarter" idx="16" hasCustomPrompt="1"/>
          </p:nvPr>
        </p:nvSpPr>
        <p:spPr>
          <a:xfrm>
            <a:off x="3856750" y="1807375"/>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14" name="Text Placeholder 18"/>
          <p:cNvSpPr>
            <a:spLocks noGrp="1"/>
          </p:cNvSpPr>
          <p:nvPr>
            <p:ph type="body" sz="quarter" idx="17" hasCustomPrompt="1"/>
          </p:nvPr>
        </p:nvSpPr>
        <p:spPr>
          <a:xfrm>
            <a:off x="3856750" y="2002754"/>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15" name="Picture Placeholder 36"/>
          <p:cNvSpPr>
            <a:spLocks noGrp="1"/>
          </p:cNvSpPr>
          <p:nvPr>
            <p:ph type="pic" sz="quarter" idx="18" hasCustomPrompt="1"/>
          </p:nvPr>
        </p:nvSpPr>
        <p:spPr>
          <a:xfrm>
            <a:off x="780510" y="1362342"/>
            <a:ext cx="2921663" cy="2195622"/>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31" name="Text Placeholder 18"/>
          <p:cNvSpPr>
            <a:spLocks noGrp="1"/>
          </p:cNvSpPr>
          <p:nvPr>
            <p:ph type="body" sz="quarter" idx="19" hasCustomPrompt="1"/>
          </p:nvPr>
        </p:nvSpPr>
        <p:spPr>
          <a:xfrm>
            <a:off x="3856750" y="4140922"/>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32" name="Text Placeholder 20"/>
          <p:cNvSpPr>
            <a:spLocks noGrp="1"/>
          </p:cNvSpPr>
          <p:nvPr>
            <p:ph type="body" sz="quarter" idx="20" hasCustomPrompt="1"/>
          </p:nvPr>
        </p:nvSpPr>
        <p:spPr>
          <a:xfrm>
            <a:off x="3856750" y="3889229"/>
            <a:ext cx="3385036"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33" name="Text Placeholder 18"/>
          <p:cNvSpPr>
            <a:spLocks noGrp="1"/>
          </p:cNvSpPr>
          <p:nvPr>
            <p:ph type="body" sz="quarter" idx="21" hasCustomPrompt="1"/>
          </p:nvPr>
        </p:nvSpPr>
        <p:spPr>
          <a:xfrm>
            <a:off x="3856750" y="4334263"/>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34" name="Text Placeholder 18"/>
          <p:cNvSpPr>
            <a:spLocks noGrp="1"/>
          </p:cNvSpPr>
          <p:nvPr>
            <p:ph type="body" sz="quarter" idx="22" hasCustomPrompt="1"/>
          </p:nvPr>
        </p:nvSpPr>
        <p:spPr>
          <a:xfrm>
            <a:off x="3856750" y="4529642"/>
            <a:ext cx="3385036"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35" name="Picture Placeholder 36"/>
          <p:cNvSpPr>
            <a:spLocks noGrp="1"/>
          </p:cNvSpPr>
          <p:nvPr>
            <p:ph type="pic" sz="quarter" idx="23" hasCustomPrompt="1"/>
          </p:nvPr>
        </p:nvSpPr>
        <p:spPr>
          <a:xfrm>
            <a:off x="780510" y="3889230"/>
            <a:ext cx="2921663" cy="2195622"/>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16"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Tree>
    <p:extLst>
      <p:ext uri="{BB962C8B-B14F-4D97-AF65-F5344CB8AC3E}">
        <p14:creationId xmlns:p14="http://schemas.microsoft.com/office/powerpoint/2010/main" val="1749805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83722"/>
            <a:ext cx="10160000" cy="1143000"/>
          </a:xfrm>
        </p:spPr>
        <p:txBody>
          <a:bodyPr/>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10403840" y="6219886"/>
            <a:ext cx="731520" cy="396240"/>
          </a:xfrm>
          <a:prstGeom prst="bracketPair">
            <a:avLst>
              <a:gd name="adj" fmla="val 17949"/>
            </a:avLst>
          </a:prstGeom>
        </p:spPr>
        <p:txBody>
          <a:bodyPr/>
          <a:lstStyle/>
          <a:p>
            <a:fld id="{83FC8603-96F4-4CB7-8DE4-43372C69B28E}"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701" y="6019800"/>
            <a:ext cx="2682927" cy="796413"/>
          </a:xfrm>
          <a:prstGeom prst="rect">
            <a:avLst/>
          </a:prstGeom>
        </p:spPr>
      </p:pic>
    </p:spTree>
    <p:extLst>
      <p:ext uri="{BB962C8B-B14F-4D97-AF65-F5344CB8AC3E}">
        <p14:creationId xmlns:p14="http://schemas.microsoft.com/office/powerpoint/2010/main" val="114835964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act 1 up">
    <p:spTree>
      <p:nvGrpSpPr>
        <p:cNvPr id="1" name=""/>
        <p:cNvGrpSpPr/>
        <p:nvPr/>
      </p:nvGrpSpPr>
      <p:grpSpPr>
        <a:xfrm>
          <a:off x="0" y="0"/>
          <a:ext cx="0" cy="0"/>
          <a:chOff x="0" y="0"/>
          <a:chExt cx="0" cy="0"/>
        </a:xfrm>
      </p:grpSpPr>
      <p:sp>
        <p:nvSpPr>
          <p:cNvPr id="13" name="Text Placeholder 18"/>
          <p:cNvSpPr>
            <a:spLocks noGrp="1"/>
          </p:cNvSpPr>
          <p:nvPr>
            <p:ph type="body" sz="quarter" idx="14" hasCustomPrompt="1"/>
          </p:nvPr>
        </p:nvSpPr>
        <p:spPr>
          <a:xfrm>
            <a:off x="5678996" y="1808503"/>
            <a:ext cx="4892649" cy="314771"/>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14" name="Text Placeholder 20"/>
          <p:cNvSpPr>
            <a:spLocks noGrp="1"/>
          </p:cNvSpPr>
          <p:nvPr>
            <p:ph type="body" sz="quarter" idx="15" hasCustomPrompt="1"/>
          </p:nvPr>
        </p:nvSpPr>
        <p:spPr>
          <a:xfrm>
            <a:off x="5678996" y="1362341"/>
            <a:ext cx="4892649" cy="348472"/>
          </a:xfrm>
          <a:prstGeom prst="rect">
            <a:avLst/>
          </a:prstGeom>
        </p:spPr>
        <p:txBody>
          <a:bodyPr>
            <a:noAutofit/>
          </a:bodyPr>
          <a:lstStyle>
            <a:lvl1pPr marL="0" indent="0">
              <a:buFontTx/>
              <a:buNone/>
              <a:defRPr sz="18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15" name="Text Placeholder 18"/>
          <p:cNvSpPr>
            <a:spLocks noGrp="1"/>
          </p:cNvSpPr>
          <p:nvPr>
            <p:ph type="body" sz="quarter" idx="16" hasCustomPrompt="1"/>
          </p:nvPr>
        </p:nvSpPr>
        <p:spPr>
          <a:xfrm>
            <a:off x="5678996" y="2251581"/>
            <a:ext cx="4892649" cy="285143"/>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Phone</a:t>
            </a:r>
            <a:endParaRPr lang="en-US" dirty="0"/>
          </a:p>
        </p:txBody>
      </p:sp>
      <p:sp>
        <p:nvSpPr>
          <p:cNvPr id="16" name="Text Placeholder 18"/>
          <p:cNvSpPr>
            <a:spLocks noGrp="1"/>
          </p:cNvSpPr>
          <p:nvPr>
            <p:ph type="body" sz="quarter" idx="17" hasCustomPrompt="1"/>
          </p:nvPr>
        </p:nvSpPr>
        <p:spPr>
          <a:xfrm>
            <a:off x="5678996" y="2665030"/>
            <a:ext cx="4892649" cy="314144"/>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17" name="Picture Placeholder 36"/>
          <p:cNvSpPr>
            <a:spLocks noGrp="1"/>
          </p:cNvSpPr>
          <p:nvPr>
            <p:ph type="pic" sz="quarter" idx="18" hasCustomPrompt="1"/>
          </p:nvPr>
        </p:nvSpPr>
        <p:spPr>
          <a:xfrm>
            <a:off x="780510" y="1362342"/>
            <a:ext cx="4663524" cy="3504626"/>
          </a:xfrm>
          <a:prstGeom prst="rect">
            <a:avLst/>
          </a:prstGeom>
        </p:spPr>
        <p:txBody>
          <a:bodyPr>
            <a:normAutofit/>
          </a:bodyPr>
          <a:lstStyle>
            <a:lvl1pPr marL="0" indent="0">
              <a:buNone/>
              <a:defRPr sz="1050">
                <a:latin typeface="Arial" charset="0"/>
                <a:ea typeface="Arial" charset="0"/>
                <a:cs typeface="Arial" charset="0"/>
              </a:defRPr>
            </a:lvl1pPr>
          </a:lstStyle>
          <a:p>
            <a:r>
              <a:rPr lang="en-US" dirty="0"/>
              <a:t>Edit Picture</a:t>
            </a:r>
          </a:p>
        </p:txBody>
      </p:sp>
      <p:sp>
        <p:nvSpPr>
          <p:cNvPr id="7"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Tree>
    <p:extLst>
      <p:ext uri="{BB962C8B-B14F-4D97-AF65-F5344CB8AC3E}">
        <p14:creationId xmlns:p14="http://schemas.microsoft.com/office/powerpoint/2010/main" val="1031161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tact 3 up no picture">
    <p:spTree>
      <p:nvGrpSpPr>
        <p:cNvPr id="1" name=""/>
        <p:cNvGrpSpPr/>
        <p:nvPr/>
      </p:nvGrpSpPr>
      <p:grpSpPr>
        <a:xfrm>
          <a:off x="0" y="0"/>
          <a:ext cx="0" cy="0"/>
          <a:chOff x="0" y="0"/>
          <a:chExt cx="0" cy="0"/>
        </a:xfrm>
      </p:grpSpPr>
      <p:sp>
        <p:nvSpPr>
          <p:cNvPr id="14" name="Text Placeholder 18"/>
          <p:cNvSpPr>
            <a:spLocks noGrp="1"/>
          </p:cNvSpPr>
          <p:nvPr>
            <p:ph type="body" sz="quarter" idx="14" hasCustomPrompt="1"/>
          </p:nvPr>
        </p:nvSpPr>
        <p:spPr>
          <a:xfrm>
            <a:off x="1019817" y="3147867"/>
            <a:ext cx="2845784" cy="189883"/>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15" name="Text Placeholder 20"/>
          <p:cNvSpPr>
            <a:spLocks noGrp="1"/>
          </p:cNvSpPr>
          <p:nvPr>
            <p:ph type="body" sz="quarter" idx="15" hasCustomPrompt="1"/>
          </p:nvPr>
        </p:nvSpPr>
        <p:spPr>
          <a:xfrm>
            <a:off x="1019817" y="2798604"/>
            <a:ext cx="2845784"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16" name="Text Placeholder 18"/>
          <p:cNvSpPr>
            <a:spLocks noGrp="1"/>
          </p:cNvSpPr>
          <p:nvPr>
            <p:ph type="body" sz="quarter" idx="16" hasCustomPrompt="1"/>
          </p:nvPr>
        </p:nvSpPr>
        <p:spPr>
          <a:xfrm>
            <a:off x="1019817" y="3440816"/>
            <a:ext cx="2845784"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Phone</a:t>
            </a:r>
          </a:p>
        </p:txBody>
      </p:sp>
      <p:sp>
        <p:nvSpPr>
          <p:cNvPr id="17" name="Text Placeholder 18"/>
          <p:cNvSpPr>
            <a:spLocks noGrp="1"/>
          </p:cNvSpPr>
          <p:nvPr>
            <p:ph type="body" sz="quarter" idx="17" hasCustomPrompt="1"/>
          </p:nvPr>
        </p:nvSpPr>
        <p:spPr>
          <a:xfrm>
            <a:off x="1019817" y="3739260"/>
            <a:ext cx="2845785" cy="239001"/>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cxnSp>
        <p:nvCxnSpPr>
          <p:cNvPr id="18" name="Straight Connector 17"/>
          <p:cNvCxnSpPr/>
          <p:nvPr/>
        </p:nvCxnSpPr>
        <p:spPr>
          <a:xfrm>
            <a:off x="4213883" y="2605449"/>
            <a:ext cx="0" cy="167073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69849" y="2605449"/>
            <a:ext cx="0" cy="167073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8"/>
          <p:cNvSpPr>
            <a:spLocks noGrp="1"/>
          </p:cNvSpPr>
          <p:nvPr>
            <p:ph type="body" sz="quarter" idx="18" hasCustomPrompt="1"/>
          </p:nvPr>
        </p:nvSpPr>
        <p:spPr>
          <a:xfrm>
            <a:off x="4503427" y="3147867"/>
            <a:ext cx="2845784" cy="189883"/>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21" name="Text Placeholder 20"/>
          <p:cNvSpPr>
            <a:spLocks noGrp="1"/>
          </p:cNvSpPr>
          <p:nvPr>
            <p:ph type="body" sz="quarter" idx="19" hasCustomPrompt="1"/>
          </p:nvPr>
        </p:nvSpPr>
        <p:spPr>
          <a:xfrm>
            <a:off x="4503427" y="2798604"/>
            <a:ext cx="2845784"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22" name="Text Placeholder 18"/>
          <p:cNvSpPr>
            <a:spLocks noGrp="1"/>
          </p:cNvSpPr>
          <p:nvPr>
            <p:ph type="body" sz="quarter" idx="20" hasCustomPrompt="1"/>
          </p:nvPr>
        </p:nvSpPr>
        <p:spPr>
          <a:xfrm>
            <a:off x="4503427" y="3440816"/>
            <a:ext cx="2845784"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Phone</a:t>
            </a:r>
          </a:p>
        </p:txBody>
      </p:sp>
      <p:sp>
        <p:nvSpPr>
          <p:cNvPr id="23" name="Text Placeholder 18"/>
          <p:cNvSpPr>
            <a:spLocks noGrp="1"/>
          </p:cNvSpPr>
          <p:nvPr>
            <p:ph type="body" sz="quarter" idx="21" hasCustomPrompt="1"/>
          </p:nvPr>
        </p:nvSpPr>
        <p:spPr>
          <a:xfrm>
            <a:off x="4503426" y="3739260"/>
            <a:ext cx="2845785" cy="239001"/>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24" name="Text Placeholder 18"/>
          <p:cNvSpPr>
            <a:spLocks noGrp="1"/>
          </p:cNvSpPr>
          <p:nvPr>
            <p:ph type="body" sz="quarter" idx="22" hasCustomPrompt="1"/>
          </p:nvPr>
        </p:nvSpPr>
        <p:spPr>
          <a:xfrm>
            <a:off x="8085611" y="3147867"/>
            <a:ext cx="2845784" cy="189883"/>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25" name="Text Placeholder 20"/>
          <p:cNvSpPr>
            <a:spLocks noGrp="1"/>
          </p:cNvSpPr>
          <p:nvPr>
            <p:ph type="body" sz="quarter" idx="23" hasCustomPrompt="1"/>
          </p:nvPr>
        </p:nvSpPr>
        <p:spPr>
          <a:xfrm>
            <a:off x="8085611" y="2798604"/>
            <a:ext cx="2845784"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26" name="Text Placeholder 18"/>
          <p:cNvSpPr>
            <a:spLocks noGrp="1"/>
          </p:cNvSpPr>
          <p:nvPr>
            <p:ph type="body" sz="quarter" idx="24" hasCustomPrompt="1"/>
          </p:nvPr>
        </p:nvSpPr>
        <p:spPr>
          <a:xfrm>
            <a:off x="8085611" y="3440816"/>
            <a:ext cx="2845784"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Phone</a:t>
            </a:r>
          </a:p>
        </p:txBody>
      </p:sp>
      <p:sp>
        <p:nvSpPr>
          <p:cNvPr id="27" name="Text Placeholder 18"/>
          <p:cNvSpPr>
            <a:spLocks noGrp="1"/>
          </p:cNvSpPr>
          <p:nvPr>
            <p:ph type="body" sz="quarter" idx="25" hasCustomPrompt="1"/>
          </p:nvPr>
        </p:nvSpPr>
        <p:spPr>
          <a:xfrm>
            <a:off x="8085610" y="3739260"/>
            <a:ext cx="2845785" cy="239001"/>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28"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spTree>
    <p:extLst>
      <p:ext uri="{BB962C8B-B14F-4D97-AF65-F5344CB8AC3E}">
        <p14:creationId xmlns:p14="http://schemas.microsoft.com/office/powerpoint/2010/main" val="6325042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Text Placeholder 18"/>
          <p:cNvSpPr>
            <a:spLocks noGrp="1"/>
          </p:cNvSpPr>
          <p:nvPr>
            <p:ph type="body" sz="quarter" idx="14" hasCustomPrompt="1"/>
          </p:nvPr>
        </p:nvSpPr>
        <p:spPr>
          <a:xfrm>
            <a:off x="1225403" y="3322937"/>
            <a:ext cx="2845784" cy="189883"/>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9" name="Text Placeholder 20"/>
          <p:cNvSpPr>
            <a:spLocks noGrp="1"/>
          </p:cNvSpPr>
          <p:nvPr>
            <p:ph type="body" sz="quarter" idx="15" hasCustomPrompt="1"/>
          </p:nvPr>
        </p:nvSpPr>
        <p:spPr>
          <a:xfrm>
            <a:off x="1225403" y="2973674"/>
            <a:ext cx="2845784"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10" name="Text Placeholder 18"/>
          <p:cNvSpPr>
            <a:spLocks noGrp="1"/>
          </p:cNvSpPr>
          <p:nvPr>
            <p:ph type="body" sz="quarter" idx="16" hasCustomPrompt="1"/>
          </p:nvPr>
        </p:nvSpPr>
        <p:spPr>
          <a:xfrm>
            <a:off x="1225403" y="3615885"/>
            <a:ext cx="2845784"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Phone</a:t>
            </a:r>
          </a:p>
        </p:txBody>
      </p:sp>
      <p:sp>
        <p:nvSpPr>
          <p:cNvPr id="11" name="Text Placeholder 18"/>
          <p:cNvSpPr>
            <a:spLocks noGrp="1"/>
          </p:cNvSpPr>
          <p:nvPr>
            <p:ph type="body" sz="quarter" idx="17" hasCustomPrompt="1"/>
          </p:nvPr>
        </p:nvSpPr>
        <p:spPr>
          <a:xfrm>
            <a:off x="1225403" y="3914331"/>
            <a:ext cx="2845785" cy="239001"/>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cxnSp>
        <p:nvCxnSpPr>
          <p:cNvPr id="12" name="Straight Connector 11"/>
          <p:cNvCxnSpPr/>
          <p:nvPr/>
        </p:nvCxnSpPr>
        <p:spPr>
          <a:xfrm>
            <a:off x="4419469" y="2741191"/>
            <a:ext cx="0" cy="167073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8"/>
          <p:cNvSpPr>
            <a:spLocks noGrp="1"/>
          </p:cNvSpPr>
          <p:nvPr>
            <p:ph type="body" sz="quarter" idx="18" hasCustomPrompt="1"/>
          </p:nvPr>
        </p:nvSpPr>
        <p:spPr>
          <a:xfrm>
            <a:off x="4709013" y="3322937"/>
            <a:ext cx="2845784" cy="189883"/>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15" name="Text Placeholder 20"/>
          <p:cNvSpPr>
            <a:spLocks noGrp="1"/>
          </p:cNvSpPr>
          <p:nvPr>
            <p:ph type="body" sz="quarter" idx="19" hasCustomPrompt="1"/>
          </p:nvPr>
        </p:nvSpPr>
        <p:spPr>
          <a:xfrm>
            <a:off x="4709013" y="2973674"/>
            <a:ext cx="2845784"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16" name="Text Placeholder 18"/>
          <p:cNvSpPr>
            <a:spLocks noGrp="1"/>
          </p:cNvSpPr>
          <p:nvPr>
            <p:ph type="body" sz="quarter" idx="20" hasCustomPrompt="1"/>
          </p:nvPr>
        </p:nvSpPr>
        <p:spPr>
          <a:xfrm>
            <a:off x="4709013" y="3615885"/>
            <a:ext cx="2845784"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Phone</a:t>
            </a:r>
          </a:p>
        </p:txBody>
      </p:sp>
      <p:sp>
        <p:nvSpPr>
          <p:cNvPr id="17" name="Text Placeholder 18"/>
          <p:cNvSpPr>
            <a:spLocks noGrp="1"/>
          </p:cNvSpPr>
          <p:nvPr>
            <p:ph type="body" sz="quarter" idx="21" hasCustomPrompt="1"/>
          </p:nvPr>
        </p:nvSpPr>
        <p:spPr>
          <a:xfrm>
            <a:off x="4709012" y="3914331"/>
            <a:ext cx="2845785" cy="239001"/>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
        <p:nvSpPr>
          <p:cNvPr id="13" name="Title 1"/>
          <p:cNvSpPr>
            <a:spLocks noGrp="1"/>
          </p:cNvSpPr>
          <p:nvPr>
            <p:ph type="title" hasCustomPrompt="1"/>
          </p:nvPr>
        </p:nvSpPr>
        <p:spPr>
          <a:xfrm>
            <a:off x="609600" y="365127"/>
            <a:ext cx="10515600" cy="609234"/>
          </a:xfrm>
          <a:prstGeom prst="rect">
            <a:avLst/>
          </a:prstGeom>
        </p:spPr>
        <p:txBody>
          <a:bodyPr>
            <a:noAutofit/>
          </a:bodyPr>
          <a:lstStyle>
            <a:lvl1pPr>
              <a:defRPr sz="1900" b="1" i="0" cap="all" baseline="0">
                <a:solidFill>
                  <a:srgbClr val="003764"/>
                </a:solidFill>
                <a:latin typeface="Arial" charset="0"/>
                <a:ea typeface="Arial" charset="0"/>
                <a:cs typeface="Arial" charset="0"/>
              </a:defRPr>
            </a:lvl1pPr>
          </a:lstStyle>
          <a:p>
            <a:r>
              <a:rPr lang="en-US" dirty="0"/>
              <a:t>CLICK TO EDIT SLIDE TITLE. FONT: ARIAL BOLD 19PT. </a:t>
            </a:r>
            <a:br>
              <a:rPr lang="en-US" dirty="0"/>
            </a:br>
            <a:r>
              <a:rPr lang="en-US" dirty="0"/>
              <a:t>ALL CAPS. TWO LINES ONLY.</a:t>
            </a:r>
          </a:p>
        </p:txBody>
      </p:sp>
      <p:cxnSp>
        <p:nvCxnSpPr>
          <p:cNvPr id="18" name="Straight Connector 17"/>
          <p:cNvCxnSpPr/>
          <p:nvPr userDrawn="1"/>
        </p:nvCxnSpPr>
        <p:spPr>
          <a:xfrm>
            <a:off x="7794464" y="2741191"/>
            <a:ext cx="0" cy="167073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22" hasCustomPrompt="1"/>
          </p:nvPr>
        </p:nvSpPr>
        <p:spPr>
          <a:xfrm>
            <a:off x="8084008" y="3322937"/>
            <a:ext cx="2845784" cy="189883"/>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Title</a:t>
            </a:r>
            <a:endParaRPr lang="en-US" dirty="0"/>
          </a:p>
        </p:txBody>
      </p:sp>
      <p:sp>
        <p:nvSpPr>
          <p:cNvPr id="20" name="Text Placeholder 20"/>
          <p:cNvSpPr>
            <a:spLocks noGrp="1"/>
          </p:cNvSpPr>
          <p:nvPr>
            <p:ph type="body" sz="quarter" idx="23" hasCustomPrompt="1"/>
          </p:nvPr>
        </p:nvSpPr>
        <p:spPr>
          <a:xfrm>
            <a:off x="8084008" y="2973674"/>
            <a:ext cx="2845784" cy="246196"/>
          </a:xfrm>
          <a:prstGeom prst="rect">
            <a:avLst/>
          </a:prstGeom>
        </p:spPr>
        <p:txBody>
          <a:bodyPr>
            <a:normAutofit/>
          </a:bodyPr>
          <a:lstStyle>
            <a:lvl1pPr marL="0" indent="0">
              <a:buFontTx/>
              <a:buNone/>
              <a:defRPr sz="1200" b="1" i="0" u="none" baseline="0">
                <a:solidFill>
                  <a:srgbClr val="053764"/>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Name</a:t>
            </a:r>
          </a:p>
        </p:txBody>
      </p:sp>
      <p:sp>
        <p:nvSpPr>
          <p:cNvPr id="21" name="Text Placeholder 18"/>
          <p:cNvSpPr>
            <a:spLocks noGrp="1"/>
          </p:cNvSpPr>
          <p:nvPr>
            <p:ph type="body" sz="quarter" idx="24" hasCustomPrompt="1"/>
          </p:nvPr>
        </p:nvSpPr>
        <p:spPr>
          <a:xfrm>
            <a:off x="8084008" y="3615885"/>
            <a:ext cx="2845784" cy="195379"/>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Phone</a:t>
            </a:r>
          </a:p>
        </p:txBody>
      </p:sp>
      <p:sp>
        <p:nvSpPr>
          <p:cNvPr id="22" name="Text Placeholder 18"/>
          <p:cNvSpPr>
            <a:spLocks noGrp="1"/>
          </p:cNvSpPr>
          <p:nvPr>
            <p:ph type="body" sz="quarter" idx="25" hasCustomPrompt="1"/>
          </p:nvPr>
        </p:nvSpPr>
        <p:spPr>
          <a:xfrm>
            <a:off x="8084007" y="3914331"/>
            <a:ext cx="2845785" cy="239001"/>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Email</a:t>
            </a:r>
          </a:p>
        </p:txBody>
      </p:sp>
    </p:spTree>
    <p:extLst>
      <p:ext uri="{BB962C8B-B14F-4D97-AF65-F5344CB8AC3E}">
        <p14:creationId xmlns:p14="http://schemas.microsoft.com/office/powerpoint/2010/main" val="460397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000"/>
            </a:lvl1pPr>
          </a:lstStyle>
          <a:p>
            <a:r>
              <a:rPr lang="en-US" dirty="0" smtClean="0"/>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002593"/>
            <a:ext cx="2682927" cy="796413"/>
          </a:xfrm>
          <a:prstGeom prst="rect">
            <a:avLst/>
          </a:prstGeom>
        </p:spPr>
      </p:pic>
    </p:spTree>
    <p:extLst>
      <p:ext uri="{BB962C8B-B14F-4D97-AF65-F5344CB8AC3E}">
        <p14:creationId xmlns:p14="http://schemas.microsoft.com/office/powerpoint/2010/main" val="16825349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3368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theme" Target="../theme/theme6.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6.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9" Type="http://schemas.openxmlformats.org/officeDocument/2006/relationships/image" Target="../media/image1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 name="Text Placeholder 2"/>
          <p:cNvSpPr txBox="1">
            <a:spLocks/>
          </p:cNvSpPr>
          <p:nvPr userDrawn="1"/>
        </p:nvSpPr>
        <p:spPr>
          <a:xfrm>
            <a:off x="168812" y="6158449"/>
            <a:ext cx="970671" cy="519113"/>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4000" kern="1200">
                <a:solidFill>
                  <a:schemeClr val="tx1"/>
                </a:solidFill>
                <a:latin typeface="+mn-lt"/>
                <a:ea typeface="+mn-ea"/>
                <a:cs typeface="+mn-cs"/>
              </a:defRPr>
            </a:lvl1pPr>
            <a:lvl2pPr marL="982980" indent="-571500" algn="l" defTabSz="914400"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776288" indent="-809625" algn="l" defTabSz="914400" rtl="0" eaLnBrk="1" latinLnBrk="0" hangingPunct="1">
              <a:spcBef>
                <a:spcPct val="20000"/>
              </a:spcBef>
              <a:buClr>
                <a:schemeClr val="tx2"/>
              </a:buClr>
              <a:buFont typeface="Arial" panose="020B0604020202020204" pitchFamily="34" charset="0"/>
              <a:buNone/>
              <a:defRPr sz="2800" b="1" kern="1200" baseline="0">
                <a:solidFill>
                  <a:schemeClr val="tx1"/>
                </a:solidFill>
                <a:latin typeface="+mn-lt"/>
                <a:ea typeface="+mn-ea"/>
                <a:cs typeface="+mn-cs"/>
              </a:defRPr>
            </a:lvl3pPr>
            <a:lvl4pPr marL="1508760" indent="-457200" algn="l" defTabSz="914400"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4pPr>
            <a:lvl5pPr marL="1325880" indent="0" algn="l" defTabSz="914400" rtl="0" eaLnBrk="1" latinLnBrk="0" hangingPunct="1">
              <a:spcBef>
                <a:spcPct val="20000"/>
              </a:spcBef>
              <a:buClr>
                <a:schemeClr val="tx2"/>
              </a:buClr>
              <a:buFont typeface="Arial" panose="020B0604020202020204" pitchFamily="34" charset="0"/>
              <a:buNone/>
              <a:defRPr sz="2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2"/>
            <a:fld id="{D0732E41-E13F-4AB2-B4E6-9EC25E41BE45}" type="slidenum">
              <a:rPr lang="en-US" smtClean="0"/>
              <a:pPr lvl="2"/>
              <a:t>‹#›</a:t>
            </a:fld>
            <a:endParaRPr lang="en-US" dirty="0"/>
          </a:p>
        </p:txBody>
      </p:sp>
    </p:spTree>
    <p:extLst>
      <p:ext uri="{BB962C8B-B14F-4D97-AF65-F5344CB8AC3E}">
        <p14:creationId xmlns:p14="http://schemas.microsoft.com/office/powerpoint/2010/main" val="584303045"/>
      </p:ext>
    </p:extLst>
  </p:cSld>
  <p:clrMap bg1="lt1" tx1="dk1" bg2="lt2" tx2="dk2" accent1="accent1" accent2="accent2" accent3="accent3" accent4="accent4" accent5="accent5" accent6="accent6" hlink="hlink" folHlink="folHlink"/>
  <p:sldLayoutIdLst>
    <p:sldLayoutId id="2147483674" r:id="rId1"/>
    <p:sldLayoutId id="2147483686" r:id="rId2"/>
    <p:sldLayoutId id="2147483687"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5" r:id="rId12"/>
    <p:sldLayoutId id="2147483771" r:id="rId13"/>
    <p:sldLayoutId id="2147483772" r:id="rId14"/>
  </p:sldLayoutIdLst>
  <p:timing>
    <p:tnLst>
      <p:par>
        <p:cTn id="1" dur="indefinite" restart="never" nodeType="tmRoot"/>
      </p:par>
    </p:tnLst>
  </p:timing>
  <p:hf hdr="0" ftr="0" dt="0"/>
  <p:txStyles>
    <p:titleStyle>
      <a:lvl1pPr algn="l" defTabSz="914400" rtl="0" eaLnBrk="1" latinLnBrk="0" hangingPunct="1">
        <a:spcBef>
          <a:spcPct val="0"/>
        </a:spcBef>
        <a:buNone/>
        <a:defRPr lang="en-US" sz="5400" b="1" kern="1200" cap="all" spc="-100" baseline="0" dirty="0">
          <a:ln>
            <a:noFill/>
          </a:ln>
          <a:solidFill>
            <a:schemeClr val="tx2"/>
          </a:solidFill>
          <a:effectLst/>
          <a:latin typeface="+mn-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4000" kern="1200">
          <a:solidFill>
            <a:schemeClr val="tx1"/>
          </a:solidFill>
          <a:latin typeface="+mn-lt"/>
          <a:ea typeface="+mn-ea"/>
          <a:cs typeface="+mn-cs"/>
        </a:defRPr>
      </a:lvl1pPr>
      <a:lvl2pPr marL="982980" indent="-571500" algn="l" defTabSz="914400"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1348740" indent="-571500" algn="l" defTabSz="914400" rtl="0" eaLnBrk="1" latinLnBrk="0" hangingPunct="1">
        <a:spcBef>
          <a:spcPct val="20000"/>
        </a:spcBef>
        <a:buClr>
          <a:schemeClr val="tx2"/>
        </a:buClr>
        <a:buFont typeface="Arial" panose="020B0604020202020204" pitchFamily="34" charset="0"/>
        <a:buChar char="•"/>
        <a:defRPr sz="3600" kern="1200">
          <a:solidFill>
            <a:schemeClr val="tx1"/>
          </a:solidFill>
          <a:latin typeface="+mn-lt"/>
          <a:ea typeface="+mn-ea"/>
          <a:cs typeface="+mn-cs"/>
        </a:defRPr>
      </a:lvl3pPr>
      <a:lvl4pPr marL="1508760" indent="-457200" algn="l" defTabSz="914400"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4pPr>
      <a:lvl5pPr marL="1783080" indent="-457200" algn="l" defTabSz="914400" rtl="0" eaLnBrk="1" latinLnBrk="0" hangingPunct="1">
        <a:spcBef>
          <a:spcPct val="20000"/>
        </a:spcBef>
        <a:buClr>
          <a:schemeClr val="tx2"/>
        </a:buClr>
        <a:buFont typeface="Arial" panose="020B0604020202020204" pitchFamily="34" charset="0"/>
        <a:buChar char="•"/>
        <a:defRPr sz="2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CE41D-27E2-457C-98EB-87AF11F24A62}" type="slidenum">
              <a:rPr lang="en-US" smtClean="0"/>
              <a:t>‹#›</a:t>
            </a:fld>
            <a:endParaRPr lang="en-US"/>
          </a:p>
        </p:txBody>
      </p:sp>
      <p:sp>
        <p:nvSpPr>
          <p:cNvPr id="7" name="Text Placeholder 2"/>
          <p:cNvSpPr txBox="1">
            <a:spLocks/>
          </p:cNvSpPr>
          <p:nvPr userDrawn="1"/>
        </p:nvSpPr>
        <p:spPr>
          <a:xfrm>
            <a:off x="168812" y="6158449"/>
            <a:ext cx="970671" cy="5191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76288" indent="-809625" algn="l" defTabSz="914400" rtl="0" eaLnBrk="1" latinLnBrk="0" hangingPunct="1">
              <a:lnSpc>
                <a:spcPct val="90000"/>
              </a:lnSpc>
              <a:spcBef>
                <a:spcPts val="500"/>
              </a:spcBef>
              <a:buFont typeface="Arial" panose="020B0604020202020204" pitchFamily="34" charset="0"/>
              <a:buNone/>
              <a:defRPr sz="2800" b="1"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fld id="{D0732E41-E13F-4AB2-B4E6-9EC25E41BE45}" type="slidenum">
              <a:rPr lang="en-US" smtClean="0"/>
              <a:pPr lvl="2"/>
              <a:t>‹#›</a:t>
            </a:fld>
            <a:endParaRPr lang="en-US" dirty="0"/>
          </a:p>
        </p:txBody>
      </p:sp>
    </p:spTree>
    <p:extLst>
      <p:ext uri="{BB962C8B-B14F-4D97-AF65-F5344CB8AC3E}">
        <p14:creationId xmlns:p14="http://schemas.microsoft.com/office/powerpoint/2010/main" val="415562458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31520"/>
            <a:ext cx="3383280" cy="5394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11786203" y="731520"/>
            <a:ext cx="411480" cy="53949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noChangeAspect="1"/>
          </p:cNvSpPr>
          <p:nvPr>
            <p:ph type="body" idx="1"/>
          </p:nvPr>
        </p:nvSpPr>
        <p:spPr>
          <a:xfrm>
            <a:off x="3566160" y="731520"/>
            <a:ext cx="8138160" cy="539496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264833" y="6358082"/>
            <a:ext cx="1530927" cy="365125"/>
          </a:xfrm>
          <a:prstGeom prst="rect">
            <a:avLst/>
          </a:prstGeom>
        </p:spPr>
        <p:txBody>
          <a:bodyPr vert="horz" lIns="91440" tIns="45720" rIns="91440" bIns="45720" rtlCol="0" anchor="ctr"/>
          <a:lstStyle>
            <a:lvl1pPr algn="r">
              <a:defRPr sz="1100" b="1">
                <a:solidFill>
                  <a:schemeClr val="tx2"/>
                </a:solidFill>
                <a:latin typeface="Calibri" panose="020F0502020204030204" pitchFamily="34" charset="0"/>
                <a:cs typeface="Calibri" panose="020F0502020204030204" pitchFamily="34" charset="0"/>
              </a:defRPr>
            </a:lvl1pPr>
          </a:lstStyle>
          <a:p>
            <a:fld id="{4FAB73BC-B049-4115-A692-8D63A059BFB8}" type="slidenum">
              <a:rPr lang="en-US" smtClean="0"/>
              <a:pPr/>
              <a:t>‹#›</a:t>
            </a:fld>
            <a:endParaRPr lang="en-US" dirty="0"/>
          </a:p>
        </p:txBody>
      </p:sp>
      <p:pic>
        <p:nvPicPr>
          <p:cNvPr id="5" name="Picture 4">
            <a:extLst>
              <a:ext uri="{FF2B5EF4-FFF2-40B4-BE49-F238E27FC236}">
                <a16:creationId xmlns:a16="http://schemas.microsoft.com/office/drawing/2014/main" id="{64CCEE59-F25B-4745-8756-38AC8C936C70}"/>
              </a:ext>
            </a:extLst>
          </p:cNvPr>
          <p:cNvPicPr>
            <a:picLocks noChangeAspect="1"/>
          </p:cNvPicPr>
          <p:nvPr userDrawn="1"/>
        </p:nvPicPr>
        <p:blipFill>
          <a:blip r:embed="rId13"/>
          <a:stretch>
            <a:fillRect/>
          </a:stretch>
        </p:blipFill>
        <p:spPr>
          <a:xfrm>
            <a:off x="396240" y="6358082"/>
            <a:ext cx="1374415" cy="274320"/>
          </a:xfrm>
          <a:prstGeom prst="rect">
            <a:avLst/>
          </a:prstGeom>
        </p:spPr>
      </p:pic>
    </p:spTree>
    <p:extLst>
      <p:ext uri="{BB962C8B-B14F-4D97-AF65-F5344CB8AC3E}">
        <p14:creationId xmlns:p14="http://schemas.microsoft.com/office/powerpoint/2010/main" val="357816508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2"/>
        </a:buClr>
        <a:buSzPct val="115000"/>
        <a:buFont typeface="Wingdings 2" pitchFamily="18" charset="2"/>
        <a:buChar char=""/>
        <a:defRPr sz="28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90000"/>
        </a:lnSpc>
        <a:spcBef>
          <a:spcPts val="250"/>
        </a:spcBef>
        <a:spcAft>
          <a:spcPts val="250"/>
        </a:spcAft>
        <a:buClr>
          <a:schemeClr val="accent1"/>
        </a:buClr>
        <a:buSzPct val="110000"/>
        <a:buFont typeface="Wingdings 2" pitchFamily="18" charset="2"/>
        <a:buChar char=""/>
        <a:defRPr sz="24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90000"/>
        </a:lnSpc>
        <a:spcBef>
          <a:spcPts val="250"/>
        </a:spcBef>
        <a:spcAft>
          <a:spcPts val="250"/>
        </a:spcAft>
        <a:buClr>
          <a:schemeClr val="accent4"/>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90000"/>
        </a:lnSpc>
        <a:spcBef>
          <a:spcPts val="250"/>
        </a:spcBef>
        <a:spcAft>
          <a:spcPts val="250"/>
        </a:spcAft>
        <a:buClr>
          <a:schemeClr val="accent3"/>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641320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Lst>
  <p:txStyles>
    <p:titleStyle>
      <a:lvl1pPr algn="ctr" defTabSz="685800" rtl="0" eaLnBrk="1" latinLnBrk="0" hangingPunct="1">
        <a:lnSpc>
          <a:spcPct val="90000"/>
        </a:lnSpc>
        <a:spcBef>
          <a:spcPct val="0"/>
        </a:spcBef>
        <a:buNone/>
        <a:defRPr sz="48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508000" y="304800"/>
            <a:ext cx="1076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cxnSp>
        <p:nvCxnSpPr>
          <p:cNvPr id="5" name="Straight Connector 4"/>
          <p:cNvCxnSpPr/>
          <p:nvPr userDrawn="1"/>
        </p:nvCxnSpPr>
        <p:spPr bwMode="auto">
          <a:xfrm>
            <a:off x="508000" y="5791200"/>
            <a:ext cx="109728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2" name="TextBox 1"/>
          <p:cNvSpPr txBox="1"/>
          <p:nvPr userDrawn="1"/>
        </p:nvSpPr>
        <p:spPr>
          <a:xfrm>
            <a:off x="10370046" y="6322871"/>
            <a:ext cx="1260281" cy="384721"/>
          </a:xfrm>
          <a:prstGeom prst="rect">
            <a:avLst/>
          </a:prstGeom>
          <a:noFill/>
        </p:spPr>
        <p:txBody>
          <a:bodyPr wrap="none" rtlCol="0">
            <a:spAutoFit/>
          </a:bodyPr>
          <a:lstStyle/>
          <a:p>
            <a:pPr algn="ctr"/>
            <a:r>
              <a:rPr lang="en-US" sz="1000" u="none" dirty="0">
                <a:solidFill>
                  <a:srgbClr val="005536"/>
                </a:solidFill>
                <a:latin typeface="+mj-lt"/>
                <a:cs typeface="Times" panose="02020603050405020304" pitchFamily="18" charset="0"/>
              </a:rPr>
              <a:t>www.timmons.com</a:t>
            </a:r>
          </a:p>
          <a:p>
            <a:pPr algn="ctr"/>
            <a:r>
              <a:rPr lang="en-US" sz="900" dirty="0">
                <a:solidFill>
                  <a:srgbClr val="005536"/>
                </a:solidFill>
                <a:latin typeface="+mj-lt"/>
                <a:cs typeface="Times" panose="02020603050405020304" pitchFamily="18" charset="0"/>
              </a:rPr>
              <a:t>Copyright © 2019</a:t>
            </a:r>
          </a:p>
        </p:txBody>
      </p:sp>
      <p:pic>
        <p:nvPicPr>
          <p:cNvPr id="9" name="Picture 8">
            <a:extLst>
              <a:ext uri="{FF2B5EF4-FFF2-40B4-BE49-F238E27FC236}">
                <a16:creationId xmlns:a16="http://schemas.microsoft.com/office/drawing/2014/main" id="{289B306F-DF03-49C1-B4FC-E41A7611A529}"/>
              </a:ext>
            </a:extLst>
          </p:cNvPr>
          <p:cNvPicPr>
            <a:picLocks noChangeAspect="1"/>
          </p:cNvPicPr>
          <p:nvPr userDrawn="1"/>
        </p:nvPicPr>
        <p:blipFill>
          <a:blip r:embed="rId4"/>
          <a:stretch>
            <a:fillRect/>
          </a:stretch>
        </p:blipFill>
        <p:spPr>
          <a:xfrm>
            <a:off x="3149600" y="5930113"/>
            <a:ext cx="3378200" cy="745521"/>
          </a:xfrm>
          <a:prstGeom prst="rect">
            <a:avLst/>
          </a:prstGeom>
        </p:spPr>
      </p:pic>
      <p:pic>
        <p:nvPicPr>
          <p:cNvPr id="10" name="Picture 9">
            <a:extLst>
              <a:ext uri="{FF2B5EF4-FFF2-40B4-BE49-F238E27FC236}">
                <a16:creationId xmlns:a16="http://schemas.microsoft.com/office/drawing/2014/main" id="{DE0D370A-A724-4D52-808B-8509BBC48F97}"/>
              </a:ext>
            </a:extLst>
          </p:cNvPr>
          <p:cNvPicPr>
            <a:picLocks noChangeAspect="1"/>
          </p:cNvPicPr>
          <p:nvPr userDrawn="1"/>
        </p:nvPicPr>
        <p:blipFill>
          <a:blip r:embed="rId5"/>
          <a:stretch>
            <a:fillRect/>
          </a:stretch>
        </p:blipFill>
        <p:spPr>
          <a:xfrm>
            <a:off x="203201" y="5929138"/>
            <a:ext cx="2783729" cy="768839"/>
          </a:xfrm>
          <a:prstGeom prst="rect">
            <a:avLst/>
          </a:prstGeom>
        </p:spPr>
      </p:pic>
    </p:spTree>
    <p:extLst>
      <p:ext uri="{BB962C8B-B14F-4D97-AF65-F5344CB8AC3E}">
        <p14:creationId xmlns:p14="http://schemas.microsoft.com/office/powerpoint/2010/main" val="2137341017"/>
      </p:ext>
    </p:extLst>
  </p:cSld>
  <p:clrMap bg1="lt1" tx1="dk1" bg2="lt2" tx2="dk2" accent1="accent1" accent2="accent2" accent3="accent3" accent4="accent4" accent5="accent5" accent6="accent6" hlink="hlink" folHlink="folHlink"/>
  <p:sldLayoutIdLst>
    <p:sldLayoutId id="2147483789" r:id="rId1"/>
    <p:sldLayoutId id="2147483790" r:id="rId2"/>
  </p:sldLayoutIdLst>
  <p:transition>
    <p:fade/>
  </p:transition>
  <p:txStyles>
    <p:titleStyle>
      <a:lvl1pPr algn="l" rtl="0" eaLnBrk="0" fontAlgn="base" hangingPunct="0">
        <a:spcBef>
          <a:spcPct val="0"/>
        </a:spcBef>
        <a:spcAft>
          <a:spcPct val="0"/>
        </a:spcAft>
        <a:defRPr sz="3400" b="0">
          <a:solidFill>
            <a:srgbClr val="006541"/>
          </a:solidFill>
          <a:latin typeface="Arial"/>
          <a:ea typeface="ＭＳ Ｐゴシック" pitchFamily="-128" charset="-128"/>
          <a:cs typeface="Arial"/>
        </a:defRPr>
      </a:lvl1pPr>
      <a:lvl2pPr algn="r" rtl="0" eaLnBrk="0" fontAlgn="base" hangingPunct="0">
        <a:spcBef>
          <a:spcPct val="0"/>
        </a:spcBef>
        <a:spcAft>
          <a:spcPct val="0"/>
        </a:spcAft>
        <a:defRPr sz="3200">
          <a:solidFill>
            <a:srgbClr val="007E4A"/>
          </a:solidFill>
          <a:latin typeface="Humanst521 Bd BT" pitchFamily="-128" charset="0"/>
          <a:ea typeface="ＭＳ Ｐゴシック" pitchFamily="-128" charset="-128"/>
        </a:defRPr>
      </a:lvl2pPr>
      <a:lvl3pPr algn="r" rtl="0" eaLnBrk="0" fontAlgn="base" hangingPunct="0">
        <a:spcBef>
          <a:spcPct val="0"/>
        </a:spcBef>
        <a:spcAft>
          <a:spcPct val="0"/>
        </a:spcAft>
        <a:defRPr sz="3200">
          <a:solidFill>
            <a:srgbClr val="007E4A"/>
          </a:solidFill>
          <a:latin typeface="Humanst521 Bd BT" pitchFamily="-128" charset="0"/>
          <a:ea typeface="ＭＳ Ｐゴシック" pitchFamily="-128" charset="-128"/>
        </a:defRPr>
      </a:lvl3pPr>
      <a:lvl4pPr algn="r" rtl="0" eaLnBrk="0" fontAlgn="base" hangingPunct="0">
        <a:spcBef>
          <a:spcPct val="0"/>
        </a:spcBef>
        <a:spcAft>
          <a:spcPct val="0"/>
        </a:spcAft>
        <a:defRPr sz="3200">
          <a:solidFill>
            <a:srgbClr val="007E4A"/>
          </a:solidFill>
          <a:latin typeface="Humanst521 Bd BT" pitchFamily="-128" charset="0"/>
          <a:ea typeface="ＭＳ Ｐゴシック" pitchFamily="-128" charset="-128"/>
        </a:defRPr>
      </a:lvl4pPr>
      <a:lvl5pPr algn="r" rtl="0" eaLnBrk="0" fontAlgn="base" hangingPunct="0">
        <a:spcBef>
          <a:spcPct val="0"/>
        </a:spcBef>
        <a:spcAft>
          <a:spcPct val="0"/>
        </a:spcAft>
        <a:defRPr sz="3200">
          <a:solidFill>
            <a:srgbClr val="007E4A"/>
          </a:solidFill>
          <a:latin typeface="Humanst521 Bd BT" pitchFamily="-128" charset="0"/>
          <a:ea typeface="ＭＳ Ｐゴシック" pitchFamily="-128" charset="-128"/>
        </a:defRPr>
      </a:lvl5pPr>
      <a:lvl6pPr marL="457200" algn="r" rtl="0" fontAlgn="base">
        <a:spcBef>
          <a:spcPct val="0"/>
        </a:spcBef>
        <a:spcAft>
          <a:spcPct val="0"/>
        </a:spcAft>
        <a:defRPr sz="3200">
          <a:solidFill>
            <a:srgbClr val="007E4A"/>
          </a:solidFill>
          <a:latin typeface="Humanst521 Bd BT" pitchFamily="-128" charset="0"/>
        </a:defRPr>
      </a:lvl6pPr>
      <a:lvl7pPr marL="914400" algn="r" rtl="0" fontAlgn="base">
        <a:spcBef>
          <a:spcPct val="0"/>
        </a:spcBef>
        <a:spcAft>
          <a:spcPct val="0"/>
        </a:spcAft>
        <a:defRPr sz="3200">
          <a:solidFill>
            <a:srgbClr val="007E4A"/>
          </a:solidFill>
          <a:latin typeface="Humanst521 Bd BT" pitchFamily="-128" charset="0"/>
        </a:defRPr>
      </a:lvl7pPr>
      <a:lvl8pPr marL="1371600" algn="r" rtl="0" fontAlgn="base">
        <a:spcBef>
          <a:spcPct val="0"/>
        </a:spcBef>
        <a:spcAft>
          <a:spcPct val="0"/>
        </a:spcAft>
        <a:defRPr sz="3200">
          <a:solidFill>
            <a:srgbClr val="007E4A"/>
          </a:solidFill>
          <a:latin typeface="Humanst521 Bd BT" pitchFamily="-128" charset="0"/>
        </a:defRPr>
      </a:lvl8pPr>
      <a:lvl9pPr marL="1828800" algn="r" rtl="0" fontAlgn="base">
        <a:spcBef>
          <a:spcPct val="0"/>
        </a:spcBef>
        <a:spcAft>
          <a:spcPct val="0"/>
        </a:spcAft>
        <a:defRPr sz="3200">
          <a:solidFill>
            <a:srgbClr val="007E4A"/>
          </a:solidFill>
          <a:latin typeface="Humanst521 Bd BT" pitchFamily="-128" charset="0"/>
        </a:defRPr>
      </a:lvl9pPr>
    </p:titleStyle>
    <p:bodyStyle>
      <a:lvl1pPr marL="342900" indent="-342900" algn="l" rtl="0" eaLnBrk="0" fontAlgn="base" hangingPunct="0">
        <a:spcBef>
          <a:spcPct val="20000"/>
        </a:spcBef>
        <a:spcAft>
          <a:spcPct val="0"/>
        </a:spcAft>
        <a:buBlip>
          <a:blip r:embed="rId6"/>
        </a:buBlip>
        <a:defRPr sz="2800">
          <a:solidFill>
            <a:schemeClr val="tx1"/>
          </a:solidFill>
          <a:latin typeface="+mn-lt"/>
          <a:ea typeface="ＭＳ Ｐゴシック" pitchFamily="-128" charset="-128"/>
          <a:cs typeface="+mn-cs"/>
        </a:defRPr>
      </a:lvl1pPr>
      <a:lvl2pPr marL="742950" indent="-285750" algn="l" rtl="0" eaLnBrk="0" fontAlgn="base" hangingPunct="0">
        <a:spcBef>
          <a:spcPct val="20000"/>
        </a:spcBef>
        <a:spcAft>
          <a:spcPct val="0"/>
        </a:spcAft>
        <a:buFont typeface="Times" pitchFamily="-128" charset="0"/>
        <a:buChar char="•"/>
        <a:defRPr sz="2400">
          <a:solidFill>
            <a:schemeClr val="tx1"/>
          </a:solidFill>
          <a:latin typeface="Humanst521 BT" pitchFamily="-128" charset="0"/>
          <a:ea typeface="ＭＳ Ｐゴシック" pitchFamily="-128" charset="-128"/>
        </a:defRPr>
      </a:lvl2pPr>
      <a:lvl3pPr marL="1143000" indent="-228600" algn="l" rtl="0" eaLnBrk="0" fontAlgn="base" hangingPunct="0">
        <a:spcBef>
          <a:spcPct val="20000"/>
        </a:spcBef>
        <a:spcAft>
          <a:spcPct val="0"/>
        </a:spcAft>
        <a:buFont typeface="Times" pitchFamily="-128" charset="0"/>
        <a:buChar char="•"/>
        <a:defRPr sz="2400">
          <a:solidFill>
            <a:schemeClr val="tx1"/>
          </a:solidFill>
          <a:latin typeface="Humanist 521 Light BT" charset="0"/>
          <a:ea typeface="ＭＳ Ｐゴシック" pitchFamily="-128" charset="-128"/>
        </a:defRPr>
      </a:lvl3pPr>
      <a:lvl4pPr marL="1600200" indent="-228600" algn="l" rtl="0" eaLnBrk="1" fontAlgn="base" hangingPunct="1">
        <a:spcBef>
          <a:spcPct val="20000"/>
        </a:spcBef>
        <a:spcAft>
          <a:spcPct val="0"/>
        </a:spcAft>
        <a:buFont typeface="Arial" pitchFamily="34" charset="0"/>
        <a:buChar char="•"/>
        <a:defRPr sz="2400">
          <a:solidFill>
            <a:schemeClr val="tx1"/>
          </a:solidFill>
          <a:latin typeface="Humanist 521 Light BT" charset="0"/>
          <a:ea typeface="ＭＳ Ｐゴシック" pitchFamily="-128" charset="-128"/>
        </a:defRPr>
      </a:lvl4pPr>
      <a:lvl5pPr marL="2057400" indent="-228600" algn="l" rtl="0" eaLnBrk="0" fontAlgn="base" hangingPunct="0">
        <a:spcBef>
          <a:spcPct val="20000"/>
        </a:spcBef>
        <a:spcAft>
          <a:spcPct val="0"/>
        </a:spcAft>
        <a:buFont typeface="Times" pitchFamily="-128" charset="0"/>
        <a:buChar char="•"/>
        <a:defRPr sz="2400">
          <a:solidFill>
            <a:schemeClr val="tx1"/>
          </a:solidFill>
          <a:latin typeface="Humanist 521 Light BT" charset="0"/>
          <a:ea typeface="ＭＳ Ｐゴシック" pitchFamily="-128" charset="-128"/>
        </a:defRPr>
      </a:lvl5pPr>
      <a:lvl6pPr marL="2514600" indent="-228600" algn="l" rtl="0" fontAlgn="base">
        <a:spcBef>
          <a:spcPct val="20000"/>
        </a:spcBef>
        <a:spcAft>
          <a:spcPct val="0"/>
        </a:spcAft>
        <a:buFont typeface="Times" pitchFamily="-128" charset="0"/>
        <a:buChar char="•"/>
        <a:defRPr sz="2400">
          <a:solidFill>
            <a:schemeClr val="tx1"/>
          </a:solidFill>
          <a:latin typeface="Humanist 521 Light BT" charset="0"/>
          <a:ea typeface="ＭＳ Ｐゴシック" pitchFamily="-128" charset="-128"/>
        </a:defRPr>
      </a:lvl6pPr>
      <a:lvl7pPr marL="2971800" indent="-228600" algn="l" rtl="0" fontAlgn="base">
        <a:spcBef>
          <a:spcPct val="20000"/>
        </a:spcBef>
        <a:spcAft>
          <a:spcPct val="0"/>
        </a:spcAft>
        <a:buFont typeface="Times" pitchFamily="-128" charset="0"/>
        <a:buChar char="•"/>
        <a:defRPr sz="2400">
          <a:solidFill>
            <a:schemeClr val="tx1"/>
          </a:solidFill>
          <a:latin typeface="Humanist 521 Light BT" charset="0"/>
          <a:ea typeface="ＭＳ Ｐゴシック" pitchFamily="-128" charset="-128"/>
        </a:defRPr>
      </a:lvl7pPr>
      <a:lvl8pPr marL="3429000" indent="-228600" algn="l" rtl="0" fontAlgn="base">
        <a:spcBef>
          <a:spcPct val="20000"/>
        </a:spcBef>
        <a:spcAft>
          <a:spcPct val="0"/>
        </a:spcAft>
        <a:buFont typeface="Times" pitchFamily="-128" charset="0"/>
        <a:buChar char="•"/>
        <a:defRPr sz="2400">
          <a:solidFill>
            <a:schemeClr val="tx1"/>
          </a:solidFill>
          <a:latin typeface="Humanist 521 Light BT" charset="0"/>
          <a:ea typeface="ＭＳ Ｐゴシック" pitchFamily="-128" charset="-128"/>
        </a:defRPr>
      </a:lvl8pPr>
      <a:lvl9pPr marL="3886200" indent="-228600" algn="l" rtl="0" fontAlgn="base">
        <a:spcBef>
          <a:spcPct val="20000"/>
        </a:spcBef>
        <a:spcAft>
          <a:spcPct val="0"/>
        </a:spcAft>
        <a:buFont typeface="Times" pitchFamily="-128" charset="0"/>
        <a:buChar char="•"/>
        <a:defRPr sz="2400">
          <a:solidFill>
            <a:schemeClr val="tx1"/>
          </a:solidFill>
          <a:latin typeface="Humanist 521 Light BT" charset="0"/>
          <a:ea typeface="ＭＳ Ｐゴシック" pitchFamily="-12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13005816" y="1125206"/>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693191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13005816" y="1125206"/>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a:extLst>
              <a:ext uri="{FF2B5EF4-FFF2-40B4-BE49-F238E27FC236}">
                <a16:creationId xmlns:a16="http://schemas.microsoft.com/office/drawing/2014/main" id="{9816A1EF-F620-404D-954C-4054AE6E2BAE}"/>
              </a:ext>
            </a:extLst>
          </p:cNvPr>
          <p:cNvCxnSpPr/>
          <p:nvPr/>
        </p:nvCxnSpPr>
        <p:spPr>
          <a:xfrm>
            <a:off x="11496353" y="659599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9344BC-7A5F-3042-A40E-C077556DA0DB}"/>
              </a:ext>
            </a:extLst>
          </p:cNvPr>
          <p:cNvCxnSpPr/>
          <p:nvPr/>
        </p:nvCxnSpPr>
        <p:spPr>
          <a:xfrm>
            <a:off x="11406335" y="6509799"/>
            <a:ext cx="0" cy="172387"/>
          </a:xfrm>
          <a:prstGeom prst="line">
            <a:avLst/>
          </a:prstGeom>
          <a:ln>
            <a:solidFill>
              <a:srgbClr val="E1E1E1"/>
            </a:solidFill>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BFA783FE-A171-2C43-8804-643EA9FAE7A1}"/>
              </a:ext>
            </a:extLst>
          </p:cNvPr>
          <p:cNvSpPr txBox="1"/>
          <p:nvPr/>
        </p:nvSpPr>
        <p:spPr>
          <a:xfrm>
            <a:off x="11542624" y="6480575"/>
            <a:ext cx="609075" cy="230832"/>
          </a:xfrm>
          <a:prstGeom prst="rect">
            <a:avLst/>
          </a:prstGeom>
          <a:noFill/>
        </p:spPr>
        <p:txBody>
          <a:bodyPr wrap="square" lIns="0" rIns="0" rtlCol="0">
            <a:spAutoFit/>
          </a:bodyPr>
          <a:lstStyle/>
          <a:p>
            <a:fld id="{D50B8269-8AC4-7D46-B90B-70E6EBF161B4}" type="slidenum">
              <a:rPr lang="mr-IN" sz="900" b="1" kern="1200" smtClean="0">
                <a:solidFill>
                  <a:srgbClr val="003765"/>
                </a:solidFill>
                <a:latin typeface="Arial" charset="0"/>
                <a:ea typeface="Arial" charset="0"/>
                <a:cs typeface="Arial" charset="0"/>
              </a:rPr>
              <a:pPr/>
              <a:t>‹#›</a:t>
            </a:fld>
            <a:endParaRPr lang="en-US" sz="900" b="1" kern="1200" dirty="0">
              <a:solidFill>
                <a:srgbClr val="003765"/>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D17F1FAE-2D41-9B4B-8CA5-C33FBCE28C2E}"/>
              </a:ext>
            </a:extLst>
          </p:cNvPr>
          <p:cNvPicPr>
            <a:picLocks noChangeAspect="1"/>
          </p:cNvPicPr>
          <p:nvPr/>
        </p:nvPicPr>
        <p:blipFill>
          <a:blip r:embed="rId18">
            <a:alphaModFix/>
          </a:blip>
          <a:stretch>
            <a:fillRect/>
          </a:stretch>
        </p:blipFill>
        <p:spPr>
          <a:xfrm>
            <a:off x="10666788" y="6528849"/>
            <a:ext cx="603259" cy="139489"/>
          </a:xfrm>
          <a:prstGeom prst="rect">
            <a:avLst/>
          </a:prstGeom>
        </p:spPr>
      </p:pic>
    </p:spTree>
    <p:extLst>
      <p:ext uri="{BB962C8B-B14F-4D97-AF65-F5344CB8AC3E}">
        <p14:creationId xmlns:p14="http://schemas.microsoft.com/office/powerpoint/2010/main" val="68781477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DA7F076-34DB-B24D-8931-4DDC0533DDBC}"/>
              </a:ext>
            </a:extLst>
          </p:cNvPr>
          <p:cNvCxnSpPr/>
          <p:nvPr/>
        </p:nvCxnSpPr>
        <p:spPr>
          <a:xfrm>
            <a:off x="11496353" y="659599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478936-E4AB-674F-B1C0-E94D61665BD5}"/>
              </a:ext>
            </a:extLst>
          </p:cNvPr>
          <p:cNvCxnSpPr/>
          <p:nvPr/>
        </p:nvCxnSpPr>
        <p:spPr>
          <a:xfrm>
            <a:off x="11406335" y="6509799"/>
            <a:ext cx="0" cy="172387"/>
          </a:xfrm>
          <a:prstGeom prst="line">
            <a:avLst/>
          </a:prstGeom>
          <a:ln>
            <a:solidFill>
              <a:srgbClr val="E1E1E1"/>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A4FF755E-FCCE-2B4D-8355-4D2E38AF8B46}"/>
              </a:ext>
            </a:extLst>
          </p:cNvPr>
          <p:cNvSpPr txBox="1"/>
          <p:nvPr/>
        </p:nvSpPr>
        <p:spPr>
          <a:xfrm>
            <a:off x="11542624" y="6480575"/>
            <a:ext cx="609075" cy="230832"/>
          </a:xfrm>
          <a:prstGeom prst="rect">
            <a:avLst/>
          </a:prstGeom>
          <a:noFill/>
        </p:spPr>
        <p:txBody>
          <a:bodyPr wrap="square" lIns="0" rIns="0" rtlCol="0">
            <a:spAutoFit/>
          </a:bodyPr>
          <a:lstStyle/>
          <a:p>
            <a:fld id="{D50B8269-8AC4-7D46-B90B-70E6EBF161B4}" type="slidenum">
              <a:rPr lang="mr-IN" sz="900" b="1" kern="1200" smtClean="0">
                <a:solidFill>
                  <a:srgbClr val="003765"/>
                </a:solidFill>
                <a:latin typeface="Arial" charset="0"/>
                <a:ea typeface="Arial" charset="0"/>
                <a:cs typeface="Arial" charset="0"/>
              </a:rPr>
              <a:pPr/>
              <a:t>‹#›</a:t>
            </a:fld>
            <a:endParaRPr lang="en-US" sz="900" b="1" kern="1200" dirty="0">
              <a:solidFill>
                <a:srgbClr val="003765"/>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D17F1FAE-2D41-9B4B-8CA5-C33FBCE28C2E}"/>
              </a:ext>
            </a:extLst>
          </p:cNvPr>
          <p:cNvPicPr>
            <a:picLocks noChangeAspect="1"/>
          </p:cNvPicPr>
          <p:nvPr/>
        </p:nvPicPr>
        <p:blipFill>
          <a:blip r:embed="rId9">
            <a:alphaModFix/>
          </a:blip>
          <a:stretch>
            <a:fillRect/>
          </a:stretch>
        </p:blipFill>
        <p:spPr>
          <a:xfrm>
            <a:off x="10666788" y="6528849"/>
            <a:ext cx="603259" cy="139489"/>
          </a:xfrm>
          <a:prstGeom prst="rect">
            <a:avLst/>
          </a:prstGeom>
        </p:spPr>
      </p:pic>
    </p:spTree>
    <p:extLst>
      <p:ext uri="{BB962C8B-B14F-4D97-AF65-F5344CB8AC3E}">
        <p14:creationId xmlns:p14="http://schemas.microsoft.com/office/powerpoint/2010/main" val="4569934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21.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48.xml"/><Relationship Id="rId4"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notesSlide" Target="../notesSlides/notesSlide49.xml"/><Relationship Id="rId4"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2.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23.jpeg"/><Relationship Id="rId4"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oleObject" Target="../embeddings/oleObject3.bin"/><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slideLayout" Target="../slideLayouts/slideLayout52.xml"/><Relationship Id="rId2" Type="http://schemas.openxmlformats.org/officeDocument/2006/relationships/tags" Target="../tags/tag7.xml"/><Relationship Id="rId16" Type="http://schemas.openxmlformats.org/officeDocument/2006/relationships/tags" Target="../tags/tag21.xml"/><Relationship Id="rId1" Type="http://schemas.openxmlformats.org/officeDocument/2006/relationships/vmlDrawing" Target="../drawings/vmlDrawing4.v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tags" Target="../tags/tag20.xml"/><Relationship Id="rId10" Type="http://schemas.openxmlformats.org/officeDocument/2006/relationships/tags" Target="../tags/tag15.xml"/><Relationship Id="rId19" Type="http://schemas.openxmlformats.org/officeDocument/2006/relationships/image" Target="../media/image21.emf"/><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s>
</file>

<file path=ppt/slides/_rels/slide61.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image" Target="../media/image21.emf"/><Relationship Id="rId2" Type="http://schemas.openxmlformats.org/officeDocument/2006/relationships/tags" Target="../tags/tag22.xml"/><Relationship Id="rId1" Type="http://schemas.openxmlformats.org/officeDocument/2006/relationships/vmlDrawing" Target="../drawings/vmlDrawing5.vml"/><Relationship Id="rId6" Type="http://schemas.openxmlformats.org/officeDocument/2006/relationships/tags" Target="../tags/tag26.xml"/><Relationship Id="rId11" Type="http://schemas.openxmlformats.org/officeDocument/2006/relationships/oleObject" Target="../embeddings/oleObject4.bin"/><Relationship Id="rId5" Type="http://schemas.openxmlformats.org/officeDocument/2006/relationships/tags" Target="../tags/tag25.xml"/><Relationship Id="rId10" Type="http://schemas.openxmlformats.org/officeDocument/2006/relationships/notesSlide" Target="../notesSlides/notesSlide50.xml"/><Relationship Id="rId4" Type="http://schemas.openxmlformats.org/officeDocument/2006/relationships/tags" Target="../tags/tag24.xml"/><Relationship Id="rId9"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vmlDrawing" Target="../drawings/vmlDrawing6.vml"/><Relationship Id="rId6" Type="http://schemas.openxmlformats.org/officeDocument/2006/relationships/image" Target="../media/image22.emf"/><Relationship Id="rId5" Type="http://schemas.openxmlformats.org/officeDocument/2006/relationships/oleObject" Target="../embeddings/oleObject5.bin"/><Relationship Id="rId4"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7.vml"/><Relationship Id="rId6" Type="http://schemas.openxmlformats.org/officeDocument/2006/relationships/image" Target="../media/image22.emf"/><Relationship Id="rId5" Type="http://schemas.openxmlformats.org/officeDocument/2006/relationships/oleObject" Target="../embeddings/oleObject6.bin"/><Relationship Id="rId4"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8.vml"/><Relationship Id="rId6" Type="http://schemas.openxmlformats.org/officeDocument/2006/relationships/image" Target="../media/image22.emf"/><Relationship Id="rId5" Type="http://schemas.openxmlformats.org/officeDocument/2006/relationships/oleObject" Target="../embeddings/oleObject7.bin"/><Relationship Id="rId4"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44.xml"/><Relationship Id="rId5" Type="http://schemas.openxmlformats.org/officeDocument/2006/relationships/image" Target="../media/image26.png"/><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45.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5.xml"/><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hyperlink" Target="mailto:joe.hines@timmons.com" TargetMode="External"/><Relationship Id="rId2" Type="http://schemas.openxmlformats.org/officeDocument/2006/relationships/notesSlide" Target="../notesSlides/notesSlide55.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2" Type="http://schemas.openxmlformats.org/officeDocument/2006/relationships/hyperlink" Target="mailto:choward@daa.com" TargetMode="External"/><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6600" dirty="0" smtClean="0">
                <a:solidFill>
                  <a:schemeClr val="bg1"/>
                </a:solidFill>
              </a:rPr>
              <a:t>ECB approvals</a:t>
            </a:r>
            <a:endParaRPr lang="en-US" sz="6600" dirty="0">
              <a:solidFill>
                <a:schemeClr val="bg1"/>
              </a:solidFill>
            </a:endParaRPr>
          </a:p>
        </p:txBody>
      </p:sp>
    </p:spTree>
    <p:extLst>
      <p:ext uri="{BB962C8B-B14F-4D97-AF65-F5344CB8AC3E}">
        <p14:creationId xmlns:p14="http://schemas.microsoft.com/office/powerpoint/2010/main" val="1794442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a:t>
            </a:r>
            <a:r>
              <a:rPr lang="en-US" b="1" dirty="0">
                <a:solidFill>
                  <a:schemeClr val="tx1"/>
                </a:solidFill>
              </a:rPr>
              <a:t>5</a:t>
            </a:r>
            <a:r>
              <a:rPr lang="en-US" b="1" dirty="0" smtClean="0">
                <a:solidFill>
                  <a:schemeClr val="tx1"/>
                </a:solidFill>
              </a:rPr>
              <a:t/>
            </a:r>
            <a:br>
              <a:rPr lang="en-US" b="1" dirty="0" smtClean="0">
                <a:solidFill>
                  <a:schemeClr val="tx1"/>
                </a:solidFill>
              </a:rPr>
            </a:br>
            <a:r>
              <a:rPr lang="en-US" b="1" dirty="0" smtClean="0">
                <a:solidFill>
                  <a:schemeClr val="tx1"/>
                </a:solidFill>
              </a:rPr>
              <a:t>Enhanced Capacity Building</a:t>
            </a:r>
            <a:br>
              <a:rPr lang="en-US" b="1" dirty="0" smtClean="0">
                <a:solidFill>
                  <a:schemeClr val="tx1"/>
                </a:solidFill>
              </a:rPr>
            </a:br>
            <a:endParaRPr lang="en-US" dirty="0">
              <a:solidFill>
                <a:schemeClr val="tx1"/>
              </a:solidFill>
            </a:endParaRPr>
          </a:p>
        </p:txBody>
      </p:sp>
      <p:sp>
        <p:nvSpPr>
          <p:cNvPr id="5" name="Text Placeholder 4"/>
          <p:cNvSpPr>
            <a:spLocks noGrp="1"/>
          </p:cNvSpPr>
          <p:nvPr>
            <p:ph type="body" idx="1"/>
          </p:nvPr>
        </p:nvSpPr>
        <p:spPr>
          <a:xfrm>
            <a:off x="963085" y="2035642"/>
            <a:ext cx="9974089" cy="1888178"/>
          </a:xfrm>
        </p:spPr>
        <p:txBody>
          <a:bodyPr>
            <a:normAutofit/>
          </a:bodyPr>
          <a:lstStyle/>
          <a:p>
            <a:r>
              <a:rPr lang="en-US" sz="5400" b="1" dirty="0" smtClean="0">
                <a:solidFill>
                  <a:schemeClr val="accent1"/>
                </a:solidFill>
              </a:rPr>
              <a:t>Hampton Roads Coalition for Talent Development</a:t>
            </a:r>
            <a:endParaRPr lang="en-US" sz="54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1200" cap="all" spc="-100" normalizeH="0" baseline="0" noProof="0" dirty="0">
              <a:ln>
                <a:noFill/>
              </a:ln>
              <a:solidFill>
                <a:srgbClr val="FFFFFF"/>
              </a:solidFill>
              <a:effectLst/>
              <a:uLnTx/>
              <a:uFillTx/>
              <a:latin typeface="Calibri"/>
              <a:ea typeface="+mj-ea"/>
              <a:cs typeface="+mj-cs"/>
            </a:endParaRPr>
          </a:p>
        </p:txBody>
      </p:sp>
      <p:sp>
        <p:nvSpPr>
          <p:cNvPr id="2" name="Rectangle 1"/>
          <p:cNvSpPr/>
          <p:nvPr/>
        </p:nvSpPr>
        <p:spPr>
          <a:xfrm>
            <a:off x="963084" y="3923820"/>
            <a:ext cx="9974089" cy="1569660"/>
          </a:xfrm>
          <a:prstGeom prst="rect">
            <a:avLst/>
          </a:prstGeom>
        </p:spPr>
        <p:txBody>
          <a:bodyPr wrap="square">
            <a:spAutoFit/>
          </a:bodyPr>
          <a:lstStyle/>
          <a:p>
            <a:pPr marL="0" lvl="1"/>
            <a:r>
              <a:rPr lang="en-US" sz="3200" b="1" dirty="0" smtClean="0">
                <a:solidFill>
                  <a:srgbClr val="2DA923"/>
                </a:solidFill>
              </a:rPr>
              <a:t>Hampton Roads Workforce Council</a:t>
            </a:r>
          </a:p>
          <a:p>
            <a:pPr marL="0" lvl="1"/>
            <a:r>
              <a:rPr lang="en-US" sz="3200" b="1" dirty="0" smtClean="0">
                <a:solidFill>
                  <a:srgbClr val="2DA923"/>
                </a:solidFill>
              </a:rPr>
              <a:t>Total </a:t>
            </a:r>
            <a:r>
              <a:rPr kumimoji="0" lang="en-US" sz="3200" b="1" i="0" u="none" strike="noStrike" kern="1200" cap="none" spc="0" normalizeH="0" baseline="0" noProof="0" dirty="0" smtClean="0">
                <a:ln>
                  <a:noFill/>
                </a:ln>
                <a:solidFill>
                  <a:srgbClr val="2DA923"/>
                </a:solidFill>
                <a:effectLst/>
                <a:uLnTx/>
                <a:uFillTx/>
                <a:latin typeface="Calibri"/>
                <a:ea typeface="+mn-ea"/>
                <a:cs typeface="+mn-cs"/>
              </a:rPr>
              <a:t>Request: $99,705</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2DA923"/>
                </a:solidFill>
                <a:effectLst/>
                <a:uLnTx/>
                <a:uFillTx/>
                <a:latin typeface="Calibri"/>
                <a:ea typeface="+mn-ea"/>
                <a:cs typeface="+mn-cs"/>
              </a:rPr>
              <a:t>Total Match: $318,000</a:t>
            </a:r>
            <a:endParaRPr kumimoji="0" lang="en-US" sz="3200" b="1" i="0" u="none" strike="noStrike" kern="1200" cap="none" spc="0" normalizeH="0" baseline="0" noProof="0" dirty="0">
              <a:ln>
                <a:noFill/>
              </a:ln>
              <a:solidFill>
                <a:srgbClr val="005390"/>
              </a:solidFill>
              <a:effectLst/>
              <a:uLnTx/>
              <a:uFillTx/>
              <a:latin typeface="Calibri"/>
              <a:ea typeface="+mn-ea"/>
              <a:cs typeface="+mn-cs"/>
            </a:endParaRPr>
          </a:p>
        </p:txBody>
      </p:sp>
    </p:spTree>
    <p:extLst>
      <p:ext uri="{BB962C8B-B14F-4D97-AF65-F5344CB8AC3E}">
        <p14:creationId xmlns:p14="http://schemas.microsoft.com/office/powerpoint/2010/main" val="3377036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a:t>Region </a:t>
            </a:r>
            <a:r>
              <a:rPr lang="en-US" sz="2800" dirty="0" smtClean="0"/>
              <a:t>5 </a:t>
            </a:r>
            <a:r>
              <a:rPr lang="en-US" sz="2800" dirty="0"/>
              <a:t>submitted on behalf </a:t>
            </a:r>
            <a:r>
              <a:rPr lang="en-US" sz="2800" dirty="0" smtClean="0"/>
              <a:t>of Hampton Roads Workforce Council</a:t>
            </a:r>
          </a:p>
          <a:p>
            <a:r>
              <a:rPr lang="en-US" sz="2800" dirty="0" smtClean="0"/>
              <a:t>Request </a:t>
            </a:r>
            <a:r>
              <a:rPr lang="en-US" sz="2800" dirty="0"/>
              <a:t>of </a:t>
            </a:r>
            <a:r>
              <a:rPr lang="en-US" sz="2800" dirty="0" smtClean="0"/>
              <a:t>$99,705 for personnel and operations</a:t>
            </a:r>
          </a:p>
          <a:p>
            <a:r>
              <a:rPr lang="en-US" sz="2800" dirty="0" smtClean="0"/>
              <a:t>To create systematic collaboration, involvement and investment of major partners in the area in talent development </a:t>
            </a:r>
          </a:p>
          <a:p>
            <a:r>
              <a:rPr lang="en-US" sz="2800" dirty="0" smtClean="0"/>
              <a:t>The Council will create new senior-level position to establish implementation and communication plans and to convene business leaders and regional workforce providers from 14 of the 16 localities in Region 5 to identify and address regional needs</a:t>
            </a:r>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4" name="Title 2"/>
          <p:cNvSpPr txBox="1">
            <a:spLocks/>
          </p:cNvSpPr>
          <p:nvPr/>
        </p:nvSpPr>
        <p:spPr bwMode="auto">
          <a:xfrm rot="16200000">
            <a:off x="8133968" y="2799967"/>
            <a:ext cx="7201668" cy="91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dirty="0">
                <a:solidFill>
                  <a:srgbClr val="FFFFFF"/>
                </a:solidFill>
                <a:latin typeface="Calibri"/>
              </a:rPr>
              <a:t>HR</a:t>
            </a:r>
            <a:r>
              <a:rPr lang="en-US" sz="3600" dirty="0" smtClean="0">
                <a:solidFill>
                  <a:srgbClr val="FFFFFF"/>
                </a:solidFill>
                <a:latin typeface="Calibri"/>
              </a:rPr>
              <a:t> </a:t>
            </a:r>
            <a:r>
              <a:rPr lang="en-US" sz="3600" dirty="0">
                <a:solidFill>
                  <a:srgbClr val="FFFFFF"/>
                </a:solidFill>
                <a:latin typeface="Calibri"/>
              </a:rPr>
              <a:t>Coalition for talent</a:t>
            </a:r>
            <a:r>
              <a:rPr lang="en-US" sz="3600" dirty="0" smtClean="0">
                <a:solidFill>
                  <a:srgbClr val="FFFFFF"/>
                </a:solidFill>
                <a:latin typeface="Calibri"/>
              </a:rPr>
              <a:t> </a:t>
            </a:r>
            <a:r>
              <a:rPr lang="en-US" sz="3600" dirty="0">
                <a:solidFill>
                  <a:srgbClr val="FFFFFF"/>
                </a:solidFill>
                <a:latin typeface="Calibri"/>
              </a:rPr>
              <a:t>development</a:t>
            </a:r>
          </a:p>
        </p:txBody>
      </p:sp>
    </p:spTree>
    <p:extLst>
      <p:ext uri="{BB962C8B-B14F-4D97-AF65-F5344CB8AC3E}">
        <p14:creationId xmlns:p14="http://schemas.microsoft.com/office/powerpoint/2010/main" val="1723231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Recommendation</a:t>
            </a:r>
            <a:endParaRPr lang="en-US" sz="5400" dirty="0"/>
          </a:p>
        </p:txBody>
      </p:sp>
      <p:sp>
        <p:nvSpPr>
          <p:cNvPr id="2" name="Content Placeholder 1"/>
          <p:cNvSpPr>
            <a:spLocks noGrp="1"/>
          </p:cNvSpPr>
          <p:nvPr>
            <p:ph idx="1"/>
          </p:nvPr>
        </p:nvSpPr>
        <p:spPr/>
        <p:txBody>
          <a:bodyPr>
            <a:normAutofit/>
          </a:bodyPr>
          <a:lstStyle/>
          <a:p>
            <a:r>
              <a:rPr lang="en-US" dirty="0"/>
              <a:t>DHCD staff has administratively approved this </a:t>
            </a:r>
            <a:r>
              <a:rPr lang="en-US" dirty="0" smtClean="0"/>
              <a:t>application </a:t>
            </a:r>
            <a:endParaRPr lang="en-US" i="1" dirty="0"/>
          </a:p>
        </p:txBody>
      </p:sp>
      <p:graphicFrame>
        <p:nvGraphicFramePr>
          <p:cNvPr id="9" name="Table 8"/>
          <p:cNvGraphicFramePr>
            <a:graphicFrameLocks noGrp="1"/>
          </p:cNvGraphicFramePr>
          <p:nvPr>
            <p:extLst>
              <p:ext uri="{D42A27DB-BD31-4B8C-83A1-F6EECF244321}">
                <p14:modId xmlns:p14="http://schemas.microsoft.com/office/powerpoint/2010/main" val="1793222625"/>
              </p:ext>
            </p:extLst>
          </p:nvPr>
        </p:nvGraphicFramePr>
        <p:xfrm>
          <a:off x="4675453" y="3098609"/>
          <a:ext cx="5937221" cy="3167384"/>
        </p:xfrm>
        <a:graphic>
          <a:graphicData uri="http://schemas.openxmlformats.org/drawingml/2006/table">
            <a:tbl>
              <a:tblPr firstRow="1" firstCol="1" bandRow="1"/>
              <a:tblGrid>
                <a:gridCol w="4666869">
                  <a:extLst>
                    <a:ext uri="{9D8B030D-6E8A-4147-A177-3AD203B41FA5}">
                      <a16:colId xmlns:a16="http://schemas.microsoft.com/office/drawing/2014/main" val="3581575363"/>
                    </a:ext>
                  </a:extLst>
                </a:gridCol>
                <a:gridCol w="1270352">
                  <a:extLst>
                    <a:ext uri="{9D8B030D-6E8A-4147-A177-3AD203B41FA5}">
                      <a16:colId xmlns:a16="http://schemas.microsoft.com/office/drawing/2014/main" val="852496958"/>
                    </a:ext>
                  </a:extLst>
                </a:gridCol>
              </a:tblGrid>
              <a:tr h="384651">
                <a:tc>
                  <a:txBody>
                    <a:bodyPr/>
                    <a:lstStyle/>
                    <a:p>
                      <a:pPr marL="0" marR="0" algn="r">
                        <a:lnSpc>
                          <a:spcPct val="115000"/>
                        </a:lnSpc>
                        <a:spcBef>
                          <a:spcPts val="0"/>
                        </a:spcBef>
                        <a:spcAft>
                          <a:spcPts val="0"/>
                        </a:spcAft>
                      </a:pPr>
                      <a:r>
                        <a:rPr lang="en-US" sz="24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12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Participation Requirement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GOVA Strategies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84651">
                <a:tc>
                  <a:txBody>
                    <a:bodyPr/>
                    <a:lstStyle/>
                    <a:p>
                      <a:pPr marL="0" marR="0" algn="r">
                        <a:lnSpc>
                          <a:spcPct val="115000"/>
                        </a:lnSpc>
                        <a:spcBef>
                          <a:spcPts val="0"/>
                        </a:spcBef>
                        <a:spcAft>
                          <a:spcPts val="0"/>
                        </a:spcAft>
                      </a:pPr>
                      <a:r>
                        <a:rPr lang="en-US" sz="24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a:t>
                      </a:r>
                      <a:r>
                        <a:rPr lang="en-US" sz="24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 G&amp;D Plan</a:t>
                      </a:r>
                      <a:endPar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84265159"/>
                  </a:ext>
                </a:extLst>
              </a:tr>
              <a:tr h="384651">
                <a:tc>
                  <a:txBody>
                    <a:bodyPr/>
                    <a:lstStyle/>
                    <a:p>
                      <a:pPr marL="0" marR="0" algn="r">
                        <a:lnSpc>
                          <a:spcPct val="115000"/>
                        </a:lnSpc>
                        <a:spcBef>
                          <a:spcPts val="0"/>
                        </a:spcBef>
                        <a:spcAft>
                          <a:spcPts val="0"/>
                        </a:spcAft>
                      </a:pP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4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84651">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Line of Sight to Future GOVA Project</a:t>
                      </a:r>
                      <a:endParaRPr kumimoji="0" lang="en-US" sz="1600" b="0" i="0" u="none" strike="noStrike" kern="1200" cap="none" spc="0" normalizeH="0" baseline="0" noProof="0" dirty="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bl>
          </a:graphicData>
        </a:graphic>
      </p:graphicFrame>
      <p:sp>
        <p:nvSpPr>
          <p:cNvPr id="6" name="Title 2"/>
          <p:cNvSpPr txBox="1">
            <a:spLocks/>
          </p:cNvSpPr>
          <p:nvPr/>
        </p:nvSpPr>
        <p:spPr bwMode="auto">
          <a:xfrm rot="16200000">
            <a:off x="8133967" y="2799967"/>
            <a:ext cx="7201668" cy="91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dirty="0">
                <a:solidFill>
                  <a:srgbClr val="FFFFFF"/>
                </a:solidFill>
                <a:latin typeface="Calibri"/>
              </a:rPr>
              <a:t>HR</a:t>
            </a:r>
            <a:r>
              <a:rPr lang="en-US" sz="3600" dirty="0" smtClean="0">
                <a:solidFill>
                  <a:srgbClr val="FFFFFF"/>
                </a:solidFill>
                <a:latin typeface="Calibri"/>
              </a:rPr>
              <a:t> </a:t>
            </a:r>
            <a:r>
              <a:rPr lang="en-US" sz="3600" dirty="0">
                <a:solidFill>
                  <a:srgbClr val="FFFFFF"/>
                </a:solidFill>
                <a:latin typeface="Calibri"/>
              </a:rPr>
              <a:t>Coalition for talent</a:t>
            </a:r>
            <a:r>
              <a:rPr lang="en-US" sz="3600" dirty="0" smtClean="0">
                <a:solidFill>
                  <a:srgbClr val="FFFFFF"/>
                </a:solidFill>
                <a:latin typeface="Calibri"/>
              </a:rPr>
              <a:t> </a:t>
            </a:r>
            <a:r>
              <a:rPr lang="en-US" sz="3600" dirty="0">
                <a:solidFill>
                  <a:srgbClr val="FFFFFF"/>
                </a:solidFill>
                <a:latin typeface="Calibri"/>
              </a:rPr>
              <a:t>development</a:t>
            </a:r>
          </a:p>
        </p:txBody>
      </p:sp>
    </p:spTree>
    <p:extLst>
      <p:ext uri="{BB962C8B-B14F-4D97-AF65-F5344CB8AC3E}">
        <p14:creationId xmlns:p14="http://schemas.microsoft.com/office/powerpoint/2010/main" val="69618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a:t>
            </a:r>
            <a:r>
              <a:rPr lang="en-US" b="1" dirty="0">
                <a:solidFill>
                  <a:schemeClr val="tx1"/>
                </a:solidFill>
              </a:rPr>
              <a:t>5</a:t>
            </a:r>
            <a:r>
              <a:rPr lang="en-US" b="1" dirty="0" smtClean="0">
                <a:solidFill>
                  <a:schemeClr val="tx1"/>
                </a:solidFill>
              </a:rPr>
              <a:t/>
            </a:r>
            <a:br>
              <a:rPr lang="en-US" b="1" dirty="0" smtClean="0">
                <a:solidFill>
                  <a:schemeClr val="tx1"/>
                </a:solidFill>
              </a:rPr>
            </a:br>
            <a:r>
              <a:rPr lang="en-US" b="1" dirty="0" smtClean="0">
                <a:solidFill>
                  <a:schemeClr val="tx1"/>
                </a:solidFill>
              </a:rPr>
              <a:t>Enhanced Capacity Building</a:t>
            </a:r>
            <a:br>
              <a:rPr lang="en-US" b="1" dirty="0" smtClean="0">
                <a:solidFill>
                  <a:schemeClr val="tx1"/>
                </a:solidFill>
              </a:rPr>
            </a:br>
            <a:endParaRPr lang="en-US" dirty="0">
              <a:solidFill>
                <a:schemeClr val="tx1"/>
              </a:solidFill>
            </a:endParaRPr>
          </a:p>
        </p:txBody>
      </p:sp>
      <p:sp>
        <p:nvSpPr>
          <p:cNvPr id="5" name="Text Placeholder 4"/>
          <p:cNvSpPr>
            <a:spLocks noGrp="1"/>
          </p:cNvSpPr>
          <p:nvPr>
            <p:ph type="body" idx="1"/>
          </p:nvPr>
        </p:nvSpPr>
        <p:spPr>
          <a:xfrm>
            <a:off x="963085" y="2035642"/>
            <a:ext cx="9974089" cy="1888178"/>
          </a:xfrm>
        </p:spPr>
        <p:txBody>
          <a:bodyPr>
            <a:normAutofit/>
          </a:bodyPr>
          <a:lstStyle/>
          <a:p>
            <a:r>
              <a:rPr lang="en-US" sz="5400" b="1" dirty="0" smtClean="0">
                <a:solidFill>
                  <a:schemeClr val="accent1"/>
                </a:solidFill>
              </a:rPr>
              <a:t>Accomack-Northampton Sewer and Sites Study</a:t>
            </a:r>
            <a:endParaRPr lang="en-US" sz="54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1200" cap="all" spc="-100" normalizeH="0" baseline="0" noProof="0" dirty="0">
              <a:ln>
                <a:noFill/>
              </a:ln>
              <a:solidFill>
                <a:srgbClr val="FFFFFF"/>
              </a:solidFill>
              <a:effectLst/>
              <a:uLnTx/>
              <a:uFillTx/>
              <a:latin typeface="Calibri"/>
              <a:ea typeface="+mj-ea"/>
              <a:cs typeface="+mj-cs"/>
            </a:endParaRPr>
          </a:p>
        </p:txBody>
      </p:sp>
      <p:sp>
        <p:nvSpPr>
          <p:cNvPr id="2" name="Rectangle 1"/>
          <p:cNvSpPr/>
          <p:nvPr/>
        </p:nvSpPr>
        <p:spPr>
          <a:xfrm>
            <a:off x="963084" y="3923820"/>
            <a:ext cx="9974089" cy="1569660"/>
          </a:xfrm>
          <a:prstGeom prst="rect">
            <a:avLst/>
          </a:prstGeom>
        </p:spPr>
        <p:txBody>
          <a:bodyPr wrap="square">
            <a:spAutoFit/>
          </a:bodyPr>
          <a:lstStyle/>
          <a:p>
            <a:pPr marL="0" lvl="1"/>
            <a:r>
              <a:rPr lang="en-US" sz="3200" b="1" dirty="0" smtClean="0">
                <a:solidFill>
                  <a:srgbClr val="2DA923"/>
                </a:solidFill>
              </a:rPr>
              <a:t>Accomack-Northampton Planning District Commission Total </a:t>
            </a:r>
            <a:r>
              <a:rPr kumimoji="0" lang="en-US" sz="3200" b="1" i="0" u="none" strike="noStrike" kern="1200" cap="none" spc="0" normalizeH="0" baseline="0" noProof="0" dirty="0" smtClean="0">
                <a:ln>
                  <a:noFill/>
                </a:ln>
                <a:solidFill>
                  <a:srgbClr val="2DA923"/>
                </a:solidFill>
                <a:effectLst/>
                <a:uLnTx/>
                <a:uFillTx/>
                <a:latin typeface="Calibri"/>
                <a:ea typeface="+mn-ea"/>
                <a:cs typeface="+mn-cs"/>
              </a:rPr>
              <a:t>Request: $65,000</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2DA923"/>
                </a:solidFill>
                <a:effectLst/>
                <a:uLnTx/>
                <a:uFillTx/>
                <a:latin typeface="Calibri"/>
                <a:ea typeface="+mn-ea"/>
                <a:cs typeface="+mn-cs"/>
              </a:rPr>
              <a:t>Total Match: $65,000</a:t>
            </a:r>
            <a:endParaRPr kumimoji="0" lang="en-US" sz="3200" b="1" i="0" u="none" strike="noStrike" kern="1200" cap="none" spc="0" normalizeH="0" baseline="0" noProof="0" dirty="0">
              <a:ln>
                <a:noFill/>
              </a:ln>
              <a:solidFill>
                <a:srgbClr val="005390"/>
              </a:solidFill>
              <a:effectLst/>
              <a:uLnTx/>
              <a:uFillTx/>
              <a:latin typeface="Calibri"/>
              <a:ea typeface="+mn-ea"/>
              <a:cs typeface="+mn-cs"/>
            </a:endParaRPr>
          </a:p>
        </p:txBody>
      </p:sp>
    </p:spTree>
    <p:extLst>
      <p:ext uri="{BB962C8B-B14F-4D97-AF65-F5344CB8AC3E}">
        <p14:creationId xmlns:p14="http://schemas.microsoft.com/office/powerpoint/2010/main" val="290039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a:t>Region </a:t>
            </a:r>
            <a:r>
              <a:rPr lang="en-US" dirty="0" smtClean="0"/>
              <a:t>5 </a:t>
            </a:r>
            <a:r>
              <a:rPr lang="en-US" dirty="0"/>
              <a:t>submitted on behalf </a:t>
            </a:r>
            <a:r>
              <a:rPr lang="en-US" dirty="0" smtClean="0"/>
              <a:t>of Accomack-Northampton Planning District Council (ANPDC)</a:t>
            </a:r>
          </a:p>
          <a:p>
            <a:r>
              <a:rPr lang="en-US" dirty="0" smtClean="0"/>
              <a:t>Request </a:t>
            </a:r>
            <a:r>
              <a:rPr lang="en-US" dirty="0"/>
              <a:t>of </a:t>
            </a:r>
            <a:r>
              <a:rPr lang="en-US" dirty="0" smtClean="0"/>
              <a:t>$65,000 for contract services and project oversight</a:t>
            </a:r>
          </a:p>
          <a:p>
            <a:r>
              <a:rPr lang="en-US" dirty="0" smtClean="0"/>
              <a:t>To complete </a:t>
            </a:r>
            <a:r>
              <a:rPr lang="en-US" dirty="0"/>
              <a:t>1) </a:t>
            </a:r>
            <a:r>
              <a:rPr lang="en-US" dirty="0" smtClean="0"/>
              <a:t>the Eastern </a:t>
            </a:r>
            <a:r>
              <a:rPr lang="en-US" dirty="0"/>
              <a:t>Shore Main Force Sewer Transmission Line study and 2) evaluate 25+ acre sites within the ANPDC </a:t>
            </a:r>
            <a:r>
              <a:rPr lang="en-US" dirty="0" smtClean="0"/>
              <a:t>footprint </a:t>
            </a:r>
          </a:p>
          <a:p>
            <a:r>
              <a:rPr lang="en-US" dirty="0" smtClean="0"/>
              <a:t>The </a:t>
            </a:r>
            <a:r>
              <a:rPr lang="en-US" dirty="0"/>
              <a:t>sewer line study, assisted by the Hampton Roads Sanitation District (HRSD), will help the Eastern Shore increase its sewer capacity and enable it to meet the minimum infrastructure requirements to become eligible for the Virginia Business Ready Site Program (VBRSP</a:t>
            </a:r>
            <a:r>
              <a:rPr lang="en-US" dirty="0" smtClean="0"/>
              <a:t>) </a:t>
            </a:r>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4" name="Title 2"/>
          <p:cNvSpPr txBox="1">
            <a:spLocks/>
          </p:cNvSpPr>
          <p:nvPr/>
        </p:nvSpPr>
        <p:spPr bwMode="auto">
          <a:xfrm rot="16200000">
            <a:off x="8133968" y="2799967"/>
            <a:ext cx="7201668" cy="91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dirty="0" smtClean="0">
                <a:solidFill>
                  <a:srgbClr val="FFFFFF"/>
                </a:solidFill>
                <a:latin typeface="Calibri"/>
              </a:rPr>
              <a:t>Region 5 Sewer and sites studies</a:t>
            </a:r>
            <a:endParaRPr lang="en-US" sz="3600" dirty="0">
              <a:solidFill>
                <a:srgbClr val="FFFFFF"/>
              </a:solidFill>
              <a:latin typeface="Calibri"/>
            </a:endParaRPr>
          </a:p>
        </p:txBody>
      </p:sp>
    </p:spTree>
    <p:extLst>
      <p:ext uri="{BB962C8B-B14F-4D97-AF65-F5344CB8AC3E}">
        <p14:creationId xmlns:p14="http://schemas.microsoft.com/office/powerpoint/2010/main" val="62450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Recommendation</a:t>
            </a:r>
            <a:endParaRPr lang="en-US" sz="5400" dirty="0"/>
          </a:p>
        </p:txBody>
      </p:sp>
      <p:sp>
        <p:nvSpPr>
          <p:cNvPr id="2" name="Content Placeholder 1"/>
          <p:cNvSpPr>
            <a:spLocks noGrp="1"/>
          </p:cNvSpPr>
          <p:nvPr>
            <p:ph idx="1"/>
          </p:nvPr>
        </p:nvSpPr>
        <p:spPr/>
        <p:txBody>
          <a:bodyPr>
            <a:normAutofit/>
          </a:bodyPr>
          <a:lstStyle/>
          <a:p>
            <a:r>
              <a:rPr lang="en-US" dirty="0"/>
              <a:t>DHCD staff has administratively approved this </a:t>
            </a:r>
            <a:r>
              <a:rPr lang="en-US" dirty="0" smtClean="0"/>
              <a:t>application </a:t>
            </a:r>
            <a:endParaRPr lang="en-US" i="1" dirty="0"/>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lvl="0">
              <a:defRPr/>
            </a:pPr>
            <a:r>
              <a:rPr lang="en-US" sz="3200" dirty="0" smtClean="0">
                <a:solidFill>
                  <a:srgbClr val="FFFFFF"/>
                </a:solidFill>
              </a:rPr>
              <a:t>Region 5 sewer and sites studies</a:t>
            </a:r>
            <a:endParaRPr lang="en-US" sz="3200" dirty="0">
              <a:solidFill>
                <a:srgbClr val="FFFFF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793222625"/>
              </p:ext>
            </p:extLst>
          </p:nvPr>
        </p:nvGraphicFramePr>
        <p:xfrm>
          <a:off x="4675453" y="3098609"/>
          <a:ext cx="5937221" cy="3167384"/>
        </p:xfrm>
        <a:graphic>
          <a:graphicData uri="http://schemas.openxmlformats.org/drawingml/2006/table">
            <a:tbl>
              <a:tblPr firstRow="1" firstCol="1" bandRow="1"/>
              <a:tblGrid>
                <a:gridCol w="4666869">
                  <a:extLst>
                    <a:ext uri="{9D8B030D-6E8A-4147-A177-3AD203B41FA5}">
                      <a16:colId xmlns:a16="http://schemas.microsoft.com/office/drawing/2014/main" val="3581575363"/>
                    </a:ext>
                  </a:extLst>
                </a:gridCol>
                <a:gridCol w="1270352">
                  <a:extLst>
                    <a:ext uri="{9D8B030D-6E8A-4147-A177-3AD203B41FA5}">
                      <a16:colId xmlns:a16="http://schemas.microsoft.com/office/drawing/2014/main" val="852496958"/>
                    </a:ext>
                  </a:extLst>
                </a:gridCol>
              </a:tblGrid>
              <a:tr h="384651">
                <a:tc>
                  <a:txBody>
                    <a:bodyPr/>
                    <a:lstStyle/>
                    <a:p>
                      <a:pPr marL="0" marR="0" algn="r">
                        <a:lnSpc>
                          <a:spcPct val="115000"/>
                        </a:lnSpc>
                        <a:spcBef>
                          <a:spcPts val="0"/>
                        </a:spcBef>
                        <a:spcAft>
                          <a:spcPts val="0"/>
                        </a:spcAft>
                      </a:pPr>
                      <a:r>
                        <a:rPr lang="en-US" sz="24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12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Participation Requirement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GOVA Strategies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84651">
                <a:tc>
                  <a:txBody>
                    <a:bodyPr/>
                    <a:lstStyle/>
                    <a:p>
                      <a:pPr marL="0" marR="0" algn="r">
                        <a:lnSpc>
                          <a:spcPct val="115000"/>
                        </a:lnSpc>
                        <a:spcBef>
                          <a:spcPts val="0"/>
                        </a:spcBef>
                        <a:spcAft>
                          <a:spcPts val="0"/>
                        </a:spcAft>
                      </a:pPr>
                      <a:r>
                        <a:rPr lang="en-US" sz="24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a:t>
                      </a:r>
                      <a:r>
                        <a:rPr lang="en-US" sz="24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 G&amp;D Plan</a:t>
                      </a:r>
                      <a:endPar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84265159"/>
                  </a:ext>
                </a:extLst>
              </a:tr>
              <a:tr h="384651">
                <a:tc>
                  <a:txBody>
                    <a:bodyPr/>
                    <a:lstStyle/>
                    <a:p>
                      <a:pPr marL="0" marR="0" algn="r">
                        <a:lnSpc>
                          <a:spcPct val="115000"/>
                        </a:lnSpc>
                        <a:spcBef>
                          <a:spcPts val="0"/>
                        </a:spcBef>
                        <a:spcAft>
                          <a:spcPts val="0"/>
                        </a:spcAft>
                      </a:pP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4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84651">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Line of Sight to Future GOVA Project</a:t>
                      </a:r>
                      <a:endParaRPr kumimoji="0" lang="en-US" sz="1600" b="0" i="0" u="none" strike="noStrike" kern="1200" cap="none" spc="0" normalizeH="0" baseline="0" noProof="0" dirty="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bl>
          </a:graphicData>
        </a:graphic>
      </p:graphicFrame>
    </p:spTree>
    <p:extLst>
      <p:ext uri="{BB962C8B-B14F-4D97-AF65-F5344CB8AC3E}">
        <p14:creationId xmlns:p14="http://schemas.microsoft.com/office/powerpoint/2010/main" val="3602606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6600" dirty="0" smtClean="0">
                <a:solidFill>
                  <a:schemeClr val="bg1"/>
                </a:solidFill>
              </a:rPr>
              <a:t>PER CAPITA APPS</a:t>
            </a:r>
            <a:endParaRPr lang="en-US" sz="6600" dirty="0">
              <a:solidFill>
                <a:schemeClr val="bg1"/>
              </a:solidFill>
            </a:endParaRPr>
          </a:p>
        </p:txBody>
      </p:sp>
    </p:spTree>
    <p:extLst>
      <p:ext uri="{BB962C8B-B14F-4D97-AF65-F5344CB8AC3E}">
        <p14:creationId xmlns:p14="http://schemas.microsoft.com/office/powerpoint/2010/main" val="17538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 Capita Funding</a:t>
            </a:r>
            <a:endParaRPr lang="en-US" dirty="0"/>
          </a:p>
        </p:txBody>
      </p:sp>
      <p:sp>
        <p:nvSpPr>
          <p:cNvPr id="3" name="Subtitle 2"/>
          <p:cNvSpPr>
            <a:spLocks noGrp="1"/>
          </p:cNvSpPr>
          <p:nvPr>
            <p:ph idx="1"/>
          </p:nvPr>
        </p:nvSpPr>
        <p:spPr>
          <a:xfrm>
            <a:off x="1524000" y="1367700"/>
            <a:ext cx="9245600" cy="4954137"/>
          </a:xfrm>
        </p:spPr>
        <p:txBody>
          <a:bodyPr>
            <a:normAutofit lnSpcReduction="10000"/>
          </a:bodyPr>
          <a:lstStyle/>
          <a:p>
            <a:r>
              <a:rPr lang="en-US" sz="4800" b="1" dirty="0" smtClean="0"/>
              <a:t> 6 proposals </a:t>
            </a:r>
            <a:r>
              <a:rPr lang="en-US" sz="4800" b="1" dirty="0"/>
              <a:t>submitted</a:t>
            </a:r>
          </a:p>
          <a:p>
            <a:pPr lvl="1"/>
            <a:r>
              <a:rPr lang="en-US" sz="4800" b="1" dirty="0" smtClean="0"/>
              <a:t>6 </a:t>
            </a:r>
            <a:r>
              <a:rPr lang="en-US" sz="4800" b="1" dirty="0"/>
              <a:t>out of 9 regions </a:t>
            </a:r>
            <a:r>
              <a:rPr lang="en-US" sz="4800" b="1" dirty="0" smtClean="0"/>
              <a:t>participated</a:t>
            </a:r>
          </a:p>
          <a:p>
            <a:pPr marL="1926590" lvl="1"/>
            <a:r>
              <a:rPr lang="en-US" sz="3600" b="1" dirty="0" smtClean="0"/>
              <a:t>3 Entrepreneurship &amp; 3 Talent Development</a:t>
            </a:r>
          </a:p>
          <a:p>
            <a:pPr lvl="1"/>
            <a:r>
              <a:rPr lang="en-US" b="1" dirty="0" smtClean="0"/>
              <a:t>Total Request: $1,825,572</a:t>
            </a:r>
          </a:p>
          <a:p>
            <a:pPr lvl="1"/>
            <a:r>
              <a:rPr lang="en-US" b="1" dirty="0" smtClean="0">
                <a:solidFill>
                  <a:schemeClr val="tx1"/>
                </a:solidFill>
              </a:rPr>
              <a:t>Total Match: $2,300,500</a:t>
            </a:r>
          </a:p>
          <a:p>
            <a:pPr lvl="1"/>
            <a:r>
              <a:rPr lang="en-US" sz="3200" b="1" dirty="0" smtClean="0"/>
              <a:t>Includes $ 584,300 Local Match</a:t>
            </a:r>
            <a:endParaRPr lang="en-US" sz="3200" b="1" dirty="0"/>
          </a:p>
          <a:p>
            <a:pPr marL="114300" indent="0">
              <a:buNone/>
            </a:pPr>
            <a:endParaRPr lang="en-US" sz="2800" b="1" dirty="0">
              <a:solidFill>
                <a:schemeClr val="tx1"/>
              </a:solidFill>
            </a:endParaRPr>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6600" dirty="0">
                <a:solidFill>
                  <a:schemeClr val="bg1"/>
                </a:solidFill>
              </a:rPr>
              <a:t>PER</a:t>
            </a:r>
            <a:r>
              <a:rPr lang="en-US" sz="4800" dirty="0">
                <a:solidFill>
                  <a:schemeClr val="bg1"/>
                </a:solidFill>
              </a:rPr>
              <a:t> </a:t>
            </a:r>
            <a:r>
              <a:rPr lang="en-US" sz="6600" dirty="0">
                <a:solidFill>
                  <a:schemeClr val="bg1"/>
                </a:solidFill>
              </a:rPr>
              <a:t>CAPITA</a:t>
            </a:r>
            <a:r>
              <a:rPr lang="en-US" sz="4800" dirty="0">
                <a:solidFill>
                  <a:schemeClr val="bg1"/>
                </a:solidFill>
              </a:rPr>
              <a:t> </a:t>
            </a:r>
            <a:r>
              <a:rPr lang="en-US" sz="6600" dirty="0">
                <a:solidFill>
                  <a:schemeClr val="bg1"/>
                </a:solidFill>
              </a:rPr>
              <a:t>APPS</a:t>
            </a:r>
          </a:p>
        </p:txBody>
      </p:sp>
    </p:spTree>
    <p:extLst>
      <p:ext uri="{BB962C8B-B14F-4D97-AF65-F5344CB8AC3E}">
        <p14:creationId xmlns:p14="http://schemas.microsoft.com/office/powerpoint/2010/main" val="6039514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2</a:t>
            </a:r>
            <a:br>
              <a:rPr lang="en-US" b="1" dirty="0" smtClean="0">
                <a:solidFill>
                  <a:schemeClr val="tx1"/>
                </a:solidFill>
              </a:rPr>
            </a:br>
            <a:r>
              <a:rPr lang="en-US" b="1" dirty="0" smtClean="0">
                <a:solidFill>
                  <a:schemeClr val="tx1"/>
                </a:solidFill>
              </a:rPr>
              <a:t>IMPLEMENTATION</a:t>
            </a:r>
            <a:endParaRPr lang="en-US" dirty="0">
              <a:solidFill>
                <a:schemeClr val="tx1"/>
              </a:solidFill>
            </a:endParaRPr>
          </a:p>
        </p:txBody>
      </p:sp>
      <p:sp>
        <p:nvSpPr>
          <p:cNvPr id="5" name="Text Placeholder 4"/>
          <p:cNvSpPr>
            <a:spLocks noGrp="1"/>
          </p:cNvSpPr>
          <p:nvPr>
            <p:ph type="body" idx="1"/>
          </p:nvPr>
        </p:nvSpPr>
        <p:spPr>
          <a:xfrm>
            <a:off x="963085" y="1875747"/>
            <a:ext cx="9974089" cy="1888178"/>
          </a:xfrm>
        </p:spPr>
        <p:txBody>
          <a:bodyPr>
            <a:noAutofit/>
          </a:bodyPr>
          <a:lstStyle/>
          <a:p>
            <a:r>
              <a:rPr lang="en-US" sz="4000" b="1" dirty="0" smtClean="0">
                <a:solidFill>
                  <a:schemeClr val="accent1"/>
                </a:solidFill>
              </a:rPr>
              <a:t>Increasing Birth Rates of New High Growth Companies for Region 2	</a:t>
            </a:r>
            <a:endParaRPr lang="en-US" sz="40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sz="4800" dirty="0">
              <a:solidFill>
                <a:schemeClr val="bg1"/>
              </a:solidFill>
            </a:endParaRPr>
          </a:p>
        </p:txBody>
      </p:sp>
      <p:sp>
        <p:nvSpPr>
          <p:cNvPr id="2" name="Rectangle 1"/>
          <p:cNvSpPr/>
          <p:nvPr/>
        </p:nvSpPr>
        <p:spPr>
          <a:xfrm>
            <a:off x="963085" y="3763925"/>
            <a:ext cx="10495852" cy="1569660"/>
          </a:xfrm>
          <a:prstGeom prst="rect">
            <a:avLst/>
          </a:prstGeom>
        </p:spPr>
        <p:txBody>
          <a:bodyPr wrap="square">
            <a:spAutoFit/>
          </a:bodyPr>
          <a:lstStyle/>
          <a:p>
            <a:pPr marL="0" lvl="1"/>
            <a:r>
              <a:rPr lang="en-US" sz="3200" b="1" dirty="0" smtClean="0">
                <a:solidFill>
                  <a:schemeClr val="tx2"/>
                </a:solidFill>
              </a:rPr>
              <a:t>The Advancement Foundation (TAF)</a:t>
            </a:r>
          </a:p>
          <a:p>
            <a:pPr marL="0" lvl="1"/>
            <a:r>
              <a:rPr lang="en-US" sz="3200" b="1" dirty="0" smtClean="0">
                <a:solidFill>
                  <a:schemeClr val="tx2"/>
                </a:solidFill>
              </a:rPr>
              <a:t>Total </a:t>
            </a:r>
            <a:r>
              <a:rPr lang="en-US" sz="3200" b="1" dirty="0">
                <a:solidFill>
                  <a:schemeClr val="tx2"/>
                </a:solidFill>
              </a:rPr>
              <a:t>Request: </a:t>
            </a:r>
            <a:r>
              <a:rPr lang="en-US" sz="3200" b="1" dirty="0" smtClean="0">
                <a:solidFill>
                  <a:schemeClr val="tx2"/>
                </a:solidFill>
              </a:rPr>
              <a:t>$150,000 </a:t>
            </a:r>
            <a:endParaRPr lang="en-US" sz="3200" b="1" dirty="0">
              <a:solidFill>
                <a:schemeClr val="tx2"/>
              </a:solidFill>
            </a:endParaRPr>
          </a:p>
          <a:p>
            <a:pPr marL="0" lvl="1"/>
            <a:r>
              <a:rPr lang="en-US" sz="3200" b="1" dirty="0" smtClean="0">
                <a:solidFill>
                  <a:schemeClr val="tx2"/>
                </a:solidFill>
              </a:rPr>
              <a:t>Total </a:t>
            </a:r>
            <a:r>
              <a:rPr lang="en-US" sz="3200" b="1" dirty="0">
                <a:solidFill>
                  <a:schemeClr val="tx2"/>
                </a:solidFill>
              </a:rPr>
              <a:t>Match: </a:t>
            </a:r>
            <a:r>
              <a:rPr lang="en-US" sz="3200" b="1" dirty="0" smtClean="0">
                <a:solidFill>
                  <a:schemeClr val="tx2"/>
                </a:solidFill>
              </a:rPr>
              <a:t>$315,000 </a:t>
            </a:r>
            <a:r>
              <a:rPr lang="en-US" sz="3200" b="1" dirty="0">
                <a:solidFill>
                  <a:schemeClr val="tx2"/>
                </a:solidFill>
              </a:rPr>
              <a:t>including </a:t>
            </a:r>
            <a:r>
              <a:rPr lang="en-US" sz="3200" b="1" dirty="0" smtClean="0">
                <a:solidFill>
                  <a:schemeClr val="tx2"/>
                </a:solidFill>
              </a:rPr>
              <a:t>$193,800 </a:t>
            </a:r>
            <a:r>
              <a:rPr lang="en-US" sz="3200" b="1" dirty="0">
                <a:solidFill>
                  <a:schemeClr val="tx2"/>
                </a:solidFill>
              </a:rPr>
              <a:t>local </a:t>
            </a:r>
            <a:r>
              <a:rPr lang="en-US" sz="3200" b="1" dirty="0" smtClean="0">
                <a:solidFill>
                  <a:schemeClr val="tx2"/>
                </a:solidFill>
              </a:rPr>
              <a:t>match </a:t>
            </a:r>
            <a:endParaRPr lang="en-US" sz="3200" b="1" dirty="0">
              <a:solidFill>
                <a:schemeClr val="tx2"/>
              </a:solidFill>
            </a:endParaRPr>
          </a:p>
        </p:txBody>
      </p:sp>
    </p:spTree>
    <p:extLst>
      <p:ext uri="{BB962C8B-B14F-4D97-AF65-F5344CB8AC3E}">
        <p14:creationId xmlns:p14="http://schemas.microsoft.com/office/powerpoint/2010/main" val="995337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Region 2 submitted on </a:t>
            </a:r>
            <a:r>
              <a:rPr lang="en-US" dirty="0"/>
              <a:t>behalf of </a:t>
            </a:r>
            <a:r>
              <a:rPr lang="en-US" dirty="0" smtClean="0"/>
              <a:t>the Advancement Foundation (TAF)</a:t>
            </a:r>
          </a:p>
          <a:p>
            <a:r>
              <a:rPr lang="en-US" dirty="0" smtClean="0"/>
              <a:t>Request </a:t>
            </a:r>
            <a:r>
              <a:rPr lang="en-US" dirty="0"/>
              <a:t>of </a:t>
            </a:r>
            <a:r>
              <a:rPr lang="en-US" dirty="0" smtClean="0"/>
              <a:t>$150,000 </a:t>
            </a:r>
            <a:r>
              <a:rPr lang="en-US" dirty="0"/>
              <a:t>for </a:t>
            </a:r>
            <a:r>
              <a:rPr lang="en-US" dirty="0" smtClean="0"/>
              <a:t>a </a:t>
            </a:r>
            <a:r>
              <a:rPr lang="en-US" dirty="0"/>
              <a:t>new program designed to increase the number of high growth companies by aligning regional assets, accelerating proof of concept, offering comprehensive technical support and growing a culture of innovation by actively engaging industry experts, STEM practitioners, and student </a:t>
            </a:r>
            <a:r>
              <a:rPr lang="en-US" dirty="0" smtClean="0"/>
              <a:t>investors </a:t>
            </a:r>
          </a:p>
          <a:p>
            <a:r>
              <a:rPr lang="en-US" dirty="0"/>
              <a:t>GO Virginia funds will be used for personnel, operations, and </a:t>
            </a:r>
            <a:r>
              <a:rPr lang="en-US" dirty="0" smtClean="0"/>
              <a:t>outreach </a:t>
            </a:r>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5"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400" dirty="0">
                <a:solidFill>
                  <a:schemeClr val="bg1"/>
                </a:solidFill>
              </a:rPr>
              <a:t>Region 2 innovation mill </a:t>
            </a:r>
          </a:p>
        </p:txBody>
      </p:sp>
    </p:spTree>
    <p:extLst>
      <p:ext uri="{BB962C8B-B14F-4D97-AF65-F5344CB8AC3E}">
        <p14:creationId xmlns:p14="http://schemas.microsoft.com/office/powerpoint/2010/main" val="4233849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Administratively approved projects </a:t>
            </a:r>
            <a:br>
              <a:rPr lang="en-US" dirty="0" smtClean="0"/>
            </a:br>
            <a:r>
              <a:rPr lang="en-US" dirty="0" smtClean="0"/>
              <a:t>under $100,000</a:t>
            </a:r>
            <a:endParaRPr lang="en-US" dirty="0"/>
          </a:p>
        </p:txBody>
      </p:sp>
      <p:sp>
        <p:nvSpPr>
          <p:cNvPr id="3" name="Subtitle 2"/>
          <p:cNvSpPr>
            <a:spLocks noGrp="1"/>
          </p:cNvSpPr>
          <p:nvPr>
            <p:ph type="subTitle" idx="1"/>
          </p:nvPr>
        </p:nvSpPr>
        <p:spPr/>
        <p:txBody>
          <a:bodyPr>
            <a:normAutofit/>
          </a:bodyPr>
          <a:lstStyle/>
          <a:p>
            <a:r>
              <a:rPr lang="en-US" sz="2800" b="1" dirty="0">
                <a:solidFill>
                  <a:schemeClr val="tx1"/>
                </a:solidFill>
              </a:rPr>
              <a:t>4</a:t>
            </a:r>
            <a:r>
              <a:rPr lang="en-US" sz="2800" b="1" dirty="0" smtClean="0">
                <a:solidFill>
                  <a:schemeClr val="tx1"/>
                </a:solidFill>
              </a:rPr>
              <a:t> PROJECTS APPROVED</a:t>
            </a:r>
            <a:endParaRPr lang="en-US" sz="2800" b="1" dirty="0">
              <a:solidFill>
                <a:schemeClr val="tx1"/>
              </a:solidFill>
            </a:endParaRPr>
          </a:p>
        </p:txBody>
      </p:sp>
      <p:sp>
        <p:nvSpPr>
          <p:cNvPr id="4"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6600" dirty="0" smtClean="0">
                <a:solidFill>
                  <a:schemeClr val="bg1"/>
                </a:solidFill>
              </a:rPr>
              <a:t>ECB approvals</a:t>
            </a:r>
            <a:endParaRPr lang="en-US" sz="6600" dirty="0">
              <a:solidFill>
                <a:schemeClr val="bg1"/>
              </a:solidFill>
            </a:endParaRPr>
          </a:p>
        </p:txBody>
      </p:sp>
    </p:spTree>
    <p:extLst>
      <p:ext uri="{BB962C8B-B14F-4D97-AF65-F5344CB8AC3E}">
        <p14:creationId xmlns:p14="http://schemas.microsoft.com/office/powerpoint/2010/main" val="279681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Workgroup feedback</a:t>
            </a:r>
            <a:endParaRPr lang="en-US" sz="5400" dirty="0"/>
          </a:p>
        </p:txBody>
      </p:sp>
      <p:sp>
        <p:nvSpPr>
          <p:cNvPr id="8" name="Title 2"/>
          <p:cNvSpPr txBox="1">
            <a:spLocks/>
          </p:cNvSpPr>
          <p:nvPr/>
        </p:nvSpPr>
        <p:spPr bwMode="auto">
          <a:xfrm rot="16200000">
            <a:off x="8268809" y="2934809"/>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400" dirty="0">
                <a:solidFill>
                  <a:schemeClr val="bg1"/>
                </a:solidFill>
              </a:rPr>
              <a:t>Region 2 innovation mill </a:t>
            </a:r>
          </a:p>
        </p:txBody>
      </p:sp>
      <p:sp>
        <p:nvSpPr>
          <p:cNvPr id="5" name="Content Placeholder 1"/>
          <p:cNvSpPr txBox="1">
            <a:spLocks/>
          </p:cNvSpPr>
          <p:nvPr/>
        </p:nvSpPr>
        <p:spPr bwMode="auto">
          <a:xfrm>
            <a:off x="774701" y="1785938"/>
            <a:ext cx="10502900"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77500" lnSpcReduction="20000"/>
          </a:bodyPr>
          <a:lstStyle>
            <a:lvl1pPr marL="342900" indent="-228600" algn="l" defTabSz="914400" rtl="0" eaLnBrk="1" latinLnBrk="0" hangingPunct="1">
              <a:spcBef>
                <a:spcPct val="20000"/>
              </a:spcBef>
              <a:buClr>
                <a:schemeClr val="accent1"/>
              </a:buClr>
              <a:buFont typeface="Arial" pitchFamily="34" charset="0"/>
              <a:buChar char="•"/>
              <a:defRPr sz="4000" kern="1200">
                <a:solidFill>
                  <a:schemeClr val="tx1"/>
                </a:solidFill>
                <a:latin typeface="+mn-lt"/>
                <a:ea typeface="+mn-ea"/>
                <a:cs typeface="+mn-cs"/>
              </a:defRPr>
            </a:lvl1pPr>
            <a:lvl2pPr marL="982980" indent="-571500" algn="l" defTabSz="914400" rtl="0" eaLnBrk="1" latinLnBrk="0" hangingPunct="1">
              <a:spcBef>
                <a:spcPct val="20000"/>
              </a:spcBef>
              <a:buClr>
                <a:schemeClr val="tx2"/>
              </a:buClr>
              <a:buFont typeface="Arial" panose="020B0604020202020204" pitchFamily="34" charset="0"/>
              <a:buChar char="•"/>
              <a:defRPr sz="4000" kern="1200">
                <a:solidFill>
                  <a:schemeClr val="tx1"/>
                </a:solidFill>
                <a:latin typeface="+mn-lt"/>
                <a:ea typeface="+mn-ea"/>
                <a:cs typeface="+mn-cs"/>
              </a:defRPr>
            </a:lvl2pPr>
            <a:lvl3pPr marL="1348740" indent="-571500" algn="l" defTabSz="914400" rtl="0" eaLnBrk="1" latinLnBrk="0" hangingPunct="1">
              <a:spcBef>
                <a:spcPct val="20000"/>
              </a:spcBef>
              <a:buClr>
                <a:schemeClr val="tx2"/>
              </a:buClr>
              <a:buFont typeface="Arial" panose="020B0604020202020204" pitchFamily="34" charset="0"/>
              <a:buChar char="•"/>
              <a:defRPr sz="3600" kern="1200">
                <a:solidFill>
                  <a:schemeClr val="tx1"/>
                </a:solidFill>
                <a:latin typeface="+mn-lt"/>
                <a:ea typeface="+mn-ea"/>
                <a:cs typeface="+mn-cs"/>
              </a:defRPr>
            </a:lvl3pPr>
            <a:lvl4pPr marL="1508760" indent="-457200" algn="l" defTabSz="914400"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4pPr>
            <a:lvl5pPr marL="1783080" indent="-457200" algn="l" defTabSz="914400" rtl="0" eaLnBrk="1" latinLnBrk="0" hangingPunct="1">
              <a:spcBef>
                <a:spcPct val="20000"/>
              </a:spcBef>
              <a:buClr>
                <a:schemeClr val="tx2"/>
              </a:buClr>
              <a:buFont typeface="Arial" panose="020B0604020202020204" pitchFamily="34" charset="0"/>
              <a:buChar char="•"/>
              <a:defRPr sz="2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r>
              <a:rPr lang="en-US" dirty="0"/>
              <a:t>Significant local support and partnerships</a:t>
            </a:r>
          </a:p>
          <a:p>
            <a:pPr lvl="0"/>
            <a:r>
              <a:rPr lang="en-US" dirty="0"/>
              <a:t>Aligns with target industries of information and emerging technologies, advanced manufacturing, food and beverage manufacturing, and health sciences</a:t>
            </a:r>
          </a:p>
          <a:p>
            <a:pPr lvl="0"/>
            <a:r>
              <a:rPr lang="en-US" dirty="0"/>
              <a:t>Assumptions seem aggressive given velocity in the region</a:t>
            </a:r>
          </a:p>
          <a:p>
            <a:pPr lvl="0"/>
            <a:r>
              <a:rPr lang="en-US" dirty="0"/>
              <a:t>What is TAF track-record of working with high-growth startups?</a:t>
            </a:r>
          </a:p>
          <a:p>
            <a:pPr lvl="0"/>
            <a:r>
              <a:rPr lang="en-US" dirty="0"/>
              <a:t>Could serve as a feeder for previously-funded RAMP Accelerator</a:t>
            </a:r>
          </a:p>
        </p:txBody>
      </p:sp>
    </p:spTree>
    <p:extLst>
      <p:ext uri="{BB962C8B-B14F-4D97-AF65-F5344CB8AC3E}">
        <p14:creationId xmlns:p14="http://schemas.microsoft.com/office/powerpoint/2010/main" val="1543668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4701" y="784675"/>
            <a:ext cx="10502900" cy="988381"/>
          </a:xfrm>
        </p:spPr>
        <p:txBody>
          <a:bodyPr/>
          <a:lstStyle/>
          <a:p>
            <a:r>
              <a:rPr lang="en-US" sz="5400" dirty="0" smtClean="0"/>
              <a:t>Recommendation</a:t>
            </a:r>
            <a:endParaRPr lang="en-US" sz="5400" dirty="0"/>
          </a:p>
        </p:txBody>
      </p:sp>
      <p:sp>
        <p:nvSpPr>
          <p:cNvPr id="2" name="Content Placeholder 1"/>
          <p:cNvSpPr>
            <a:spLocks noGrp="1"/>
          </p:cNvSpPr>
          <p:nvPr>
            <p:ph idx="1"/>
          </p:nvPr>
        </p:nvSpPr>
        <p:spPr>
          <a:xfrm>
            <a:off x="729730" y="1671013"/>
            <a:ext cx="10387974" cy="4652962"/>
          </a:xfrm>
        </p:spPr>
        <p:txBody>
          <a:bodyPr>
            <a:normAutofit/>
          </a:bodyPr>
          <a:lstStyle/>
          <a:p>
            <a:r>
              <a:rPr lang="en-US" sz="3600" dirty="0" smtClean="0"/>
              <a:t>DHCD recommends this application for approval</a:t>
            </a:r>
            <a:endParaRPr lang="en-US" sz="3600" i="1" dirty="0"/>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400" dirty="0">
                <a:solidFill>
                  <a:schemeClr val="bg1"/>
                </a:solidFill>
              </a:rPr>
              <a:t>Region 2 innovation mill </a:t>
            </a:r>
          </a:p>
        </p:txBody>
      </p:sp>
      <p:graphicFrame>
        <p:nvGraphicFramePr>
          <p:cNvPr id="6" name="Table 5"/>
          <p:cNvGraphicFramePr>
            <a:graphicFrameLocks noGrp="1"/>
          </p:cNvGraphicFramePr>
          <p:nvPr>
            <p:extLst>
              <p:ext uri="{D42A27DB-BD31-4B8C-83A1-F6EECF244321}">
                <p14:modId xmlns:p14="http://schemas.microsoft.com/office/powerpoint/2010/main" val="659604828"/>
              </p:ext>
            </p:extLst>
          </p:nvPr>
        </p:nvGraphicFramePr>
        <p:xfrm>
          <a:off x="6026151" y="2659394"/>
          <a:ext cx="4919374" cy="3728428"/>
        </p:xfrm>
        <a:graphic>
          <a:graphicData uri="http://schemas.openxmlformats.org/drawingml/2006/table">
            <a:tbl>
              <a:tblPr firstRow="1" firstCol="1" bandRow="1"/>
              <a:tblGrid>
                <a:gridCol w="3862432">
                  <a:extLst>
                    <a:ext uri="{9D8B030D-6E8A-4147-A177-3AD203B41FA5}">
                      <a16:colId xmlns:a16="http://schemas.microsoft.com/office/drawing/2014/main" val="3581575363"/>
                    </a:ext>
                  </a:extLst>
                </a:gridCol>
                <a:gridCol w="1056942">
                  <a:extLst>
                    <a:ext uri="{9D8B030D-6E8A-4147-A177-3AD203B41FA5}">
                      <a16:colId xmlns:a16="http://schemas.microsoft.com/office/drawing/2014/main" val="852496958"/>
                    </a:ext>
                  </a:extLst>
                </a:gridCol>
              </a:tblGrid>
              <a:tr h="373737">
                <a:tc>
                  <a:txBody>
                    <a:bodyPr/>
                    <a:lstStyle/>
                    <a:p>
                      <a:pPr marL="0" marR="0" algn="r">
                        <a:lnSpc>
                          <a:spcPct val="115000"/>
                        </a:lnSpc>
                        <a:spcBef>
                          <a:spcPts val="0"/>
                        </a:spcBef>
                        <a:spcAft>
                          <a:spcPts val="0"/>
                        </a:spcAft>
                      </a:pPr>
                      <a:r>
                        <a:rPr lang="en-US" sz="20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20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737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Participation Requirement</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737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Out-of-State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Revenue</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Year ROI </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039377116"/>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G&amp;D Plan</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269417709"/>
                  </a:ext>
                </a:extLst>
              </a:tr>
              <a:tr h="364795">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Sustainable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after GOVA Funds</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MAYBE</a:t>
                      </a:r>
                      <a:endParaRPr lang="en-US" sz="2000" b="1"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2702836905"/>
                  </a:ext>
                </a:extLst>
              </a:tr>
            </a:tbl>
          </a:graphicData>
        </a:graphic>
      </p:graphicFrame>
    </p:spTree>
    <p:extLst>
      <p:ext uri="{BB962C8B-B14F-4D97-AF65-F5344CB8AC3E}">
        <p14:creationId xmlns:p14="http://schemas.microsoft.com/office/powerpoint/2010/main" val="2821311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5</a:t>
            </a:r>
            <a:br>
              <a:rPr lang="en-US" b="1" dirty="0" smtClean="0">
                <a:solidFill>
                  <a:schemeClr val="tx1"/>
                </a:solidFill>
              </a:rPr>
            </a:br>
            <a:r>
              <a:rPr lang="en-US" b="1" dirty="0" smtClean="0">
                <a:solidFill>
                  <a:schemeClr val="tx1"/>
                </a:solidFill>
              </a:rPr>
              <a:t>IMPLEMENTATION</a:t>
            </a:r>
            <a:endParaRPr lang="en-US" dirty="0">
              <a:solidFill>
                <a:schemeClr val="tx1"/>
              </a:solidFill>
            </a:endParaRPr>
          </a:p>
        </p:txBody>
      </p:sp>
      <p:sp>
        <p:nvSpPr>
          <p:cNvPr id="5" name="Text Placeholder 4"/>
          <p:cNvSpPr>
            <a:spLocks noGrp="1"/>
          </p:cNvSpPr>
          <p:nvPr>
            <p:ph type="body" idx="1"/>
          </p:nvPr>
        </p:nvSpPr>
        <p:spPr>
          <a:xfrm>
            <a:off x="963085" y="1875747"/>
            <a:ext cx="9974089" cy="1888178"/>
          </a:xfrm>
        </p:spPr>
        <p:txBody>
          <a:bodyPr>
            <a:normAutofit/>
          </a:bodyPr>
          <a:lstStyle/>
          <a:p>
            <a:r>
              <a:rPr lang="en-US" sz="6000" b="1" dirty="0" smtClean="0">
                <a:solidFill>
                  <a:schemeClr val="accent1"/>
                </a:solidFill>
              </a:rPr>
              <a:t>757 Angel Network</a:t>
            </a:r>
            <a:endParaRPr lang="en-US" sz="60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sz="4800" dirty="0">
              <a:solidFill>
                <a:schemeClr val="bg1"/>
              </a:solidFill>
            </a:endParaRPr>
          </a:p>
        </p:txBody>
      </p:sp>
      <p:sp>
        <p:nvSpPr>
          <p:cNvPr id="2" name="Rectangle 1"/>
          <p:cNvSpPr/>
          <p:nvPr/>
        </p:nvSpPr>
        <p:spPr>
          <a:xfrm>
            <a:off x="963085" y="3763925"/>
            <a:ext cx="10495852" cy="1569660"/>
          </a:xfrm>
          <a:prstGeom prst="rect">
            <a:avLst/>
          </a:prstGeom>
        </p:spPr>
        <p:txBody>
          <a:bodyPr wrap="square">
            <a:spAutoFit/>
          </a:bodyPr>
          <a:lstStyle/>
          <a:p>
            <a:pPr marL="0" lvl="1"/>
            <a:r>
              <a:rPr lang="en-US" sz="3200" b="1" dirty="0" smtClean="0">
                <a:solidFill>
                  <a:schemeClr val="tx2"/>
                </a:solidFill>
              </a:rPr>
              <a:t>757 Angel Network</a:t>
            </a:r>
          </a:p>
          <a:p>
            <a:pPr marL="0" lvl="1"/>
            <a:r>
              <a:rPr lang="en-US" sz="3200" b="1" dirty="0" smtClean="0">
                <a:solidFill>
                  <a:schemeClr val="tx2"/>
                </a:solidFill>
              </a:rPr>
              <a:t>Total Request: $240,000 </a:t>
            </a:r>
          </a:p>
          <a:p>
            <a:pPr marL="0" lvl="1"/>
            <a:r>
              <a:rPr lang="en-US" sz="3200" b="1" dirty="0" smtClean="0">
                <a:solidFill>
                  <a:schemeClr val="tx2"/>
                </a:solidFill>
              </a:rPr>
              <a:t>Total </a:t>
            </a:r>
            <a:r>
              <a:rPr lang="en-US" sz="3200" b="1" dirty="0">
                <a:solidFill>
                  <a:schemeClr val="tx2"/>
                </a:solidFill>
              </a:rPr>
              <a:t>Match: </a:t>
            </a:r>
            <a:r>
              <a:rPr lang="en-US" sz="3200" b="1" dirty="0" smtClean="0">
                <a:solidFill>
                  <a:schemeClr val="tx2"/>
                </a:solidFill>
              </a:rPr>
              <a:t>$479,000, </a:t>
            </a:r>
            <a:r>
              <a:rPr lang="en-US" sz="3200" b="1" dirty="0">
                <a:solidFill>
                  <a:schemeClr val="tx2"/>
                </a:solidFill>
              </a:rPr>
              <a:t>including </a:t>
            </a:r>
            <a:r>
              <a:rPr lang="en-US" sz="3200" b="1" dirty="0" smtClean="0">
                <a:solidFill>
                  <a:schemeClr val="tx2"/>
                </a:solidFill>
              </a:rPr>
              <a:t>$60,000 </a:t>
            </a:r>
            <a:r>
              <a:rPr lang="en-US" sz="3200" b="1" dirty="0">
                <a:solidFill>
                  <a:schemeClr val="tx2"/>
                </a:solidFill>
              </a:rPr>
              <a:t>local </a:t>
            </a:r>
            <a:r>
              <a:rPr lang="en-US" sz="3200" b="1" dirty="0" smtClean="0">
                <a:solidFill>
                  <a:schemeClr val="tx2"/>
                </a:solidFill>
              </a:rPr>
              <a:t>match </a:t>
            </a:r>
            <a:endParaRPr lang="en-US" sz="3200" b="1" dirty="0">
              <a:solidFill>
                <a:schemeClr val="tx2"/>
              </a:solidFill>
            </a:endParaRPr>
          </a:p>
        </p:txBody>
      </p:sp>
    </p:spTree>
    <p:extLst>
      <p:ext uri="{BB962C8B-B14F-4D97-AF65-F5344CB8AC3E}">
        <p14:creationId xmlns:p14="http://schemas.microsoft.com/office/powerpoint/2010/main" val="46890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Region 5 submitted on </a:t>
            </a:r>
            <a:r>
              <a:rPr lang="en-US" dirty="0"/>
              <a:t>behalf of </a:t>
            </a:r>
            <a:r>
              <a:rPr lang="en-US" dirty="0" smtClean="0"/>
              <a:t>757 Angel Network</a:t>
            </a:r>
          </a:p>
          <a:p>
            <a:r>
              <a:rPr lang="en-US" dirty="0" smtClean="0"/>
              <a:t>Request </a:t>
            </a:r>
            <a:r>
              <a:rPr lang="en-US" dirty="0"/>
              <a:t>of </a:t>
            </a:r>
            <a:r>
              <a:rPr lang="en-US" dirty="0" smtClean="0"/>
              <a:t>$240,000 to fund personnel, operations, outreach and travel</a:t>
            </a:r>
          </a:p>
          <a:p>
            <a:r>
              <a:rPr lang="en-US" dirty="0" smtClean="0"/>
              <a:t>To sustain and expand efforts to connect most promising startup and early stage companies to smart growth capital</a:t>
            </a:r>
          </a:p>
          <a:p>
            <a:r>
              <a:rPr lang="en-US" dirty="0"/>
              <a:t>757 Angels is the first centralized source of angel and seed stage capital in Hampton Roads, with 120 members and $40M deployed in Virginia companies to </a:t>
            </a:r>
            <a:r>
              <a:rPr lang="en-US" dirty="0" smtClean="0"/>
              <a:t>date </a:t>
            </a:r>
          </a:p>
          <a:p>
            <a:endParaRPr lang="en-US" dirty="0" smtClean="0"/>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5"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400" dirty="0">
                <a:solidFill>
                  <a:schemeClr val="bg1"/>
                </a:solidFill>
              </a:rPr>
              <a:t>757</a:t>
            </a:r>
            <a:r>
              <a:rPr lang="en-US" sz="3400" dirty="0" smtClean="0">
                <a:solidFill>
                  <a:schemeClr val="bg1"/>
                </a:solidFill>
              </a:rPr>
              <a:t> </a:t>
            </a:r>
            <a:r>
              <a:rPr lang="en-US" sz="4400" dirty="0">
                <a:solidFill>
                  <a:schemeClr val="bg1"/>
                </a:solidFill>
              </a:rPr>
              <a:t>angel</a:t>
            </a:r>
            <a:r>
              <a:rPr lang="en-US" sz="3400" dirty="0" smtClean="0">
                <a:solidFill>
                  <a:schemeClr val="bg1"/>
                </a:solidFill>
              </a:rPr>
              <a:t> </a:t>
            </a:r>
            <a:r>
              <a:rPr lang="en-US" sz="4400" dirty="0">
                <a:solidFill>
                  <a:schemeClr val="bg1"/>
                </a:solidFill>
              </a:rPr>
              <a:t>network</a:t>
            </a:r>
          </a:p>
        </p:txBody>
      </p:sp>
    </p:spTree>
    <p:extLst>
      <p:ext uri="{BB962C8B-B14F-4D97-AF65-F5344CB8AC3E}">
        <p14:creationId xmlns:p14="http://schemas.microsoft.com/office/powerpoint/2010/main" val="2506057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Workgroup feedback</a:t>
            </a:r>
            <a:endParaRPr lang="en-US" sz="5400" dirty="0"/>
          </a:p>
        </p:txBody>
      </p:sp>
      <p:sp>
        <p:nvSpPr>
          <p:cNvPr id="2" name="Content Placeholder 1"/>
          <p:cNvSpPr>
            <a:spLocks noGrp="1"/>
          </p:cNvSpPr>
          <p:nvPr>
            <p:ph idx="1"/>
          </p:nvPr>
        </p:nvSpPr>
        <p:spPr>
          <a:xfrm>
            <a:off x="774702" y="1694498"/>
            <a:ext cx="10502900" cy="4233862"/>
          </a:xfrm>
        </p:spPr>
        <p:txBody>
          <a:bodyPr>
            <a:noAutofit/>
          </a:bodyPr>
          <a:lstStyle/>
          <a:p>
            <a:pPr lvl="0"/>
            <a:r>
              <a:rPr lang="en-US" sz="2800" dirty="0"/>
              <a:t>Strong track record since inception in 2015</a:t>
            </a:r>
          </a:p>
          <a:p>
            <a:pPr lvl="0"/>
            <a:r>
              <a:rPr lang="en-US" sz="2800" dirty="0"/>
              <a:t>Aligns with the </a:t>
            </a:r>
            <a:r>
              <a:rPr lang="en-US" sz="2800" dirty="0" err="1"/>
              <a:t>TEConomy</a:t>
            </a:r>
            <a:r>
              <a:rPr lang="en-US" sz="2800" dirty="0"/>
              <a:t> recommendations </a:t>
            </a:r>
          </a:p>
          <a:p>
            <a:pPr lvl="0"/>
            <a:r>
              <a:rPr lang="en-US" sz="2800" dirty="0"/>
              <a:t>Supports growth in targeted clusters such as unmanned systems, water technologies, and cybersecurity</a:t>
            </a:r>
          </a:p>
          <a:p>
            <a:pPr lvl="0"/>
            <a:r>
              <a:rPr lang="en-US" sz="2800" dirty="0"/>
              <a:t>Local match includes 100% cash</a:t>
            </a:r>
          </a:p>
          <a:p>
            <a:pPr lvl="0"/>
            <a:r>
              <a:rPr lang="en-US" sz="2800" dirty="0"/>
              <a:t>The hiring of a new Program Director to support the Executive Director will enable the 757 Angels to design and implement the corporate sponsorship strategy, attract new members, and retain existing members to sustain the program long-term</a:t>
            </a:r>
          </a:p>
        </p:txBody>
      </p:sp>
      <p:sp>
        <p:nvSpPr>
          <p:cNvPr id="8" name="Title 2"/>
          <p:cNvSpPr txBox="1">
            <a:spLocks/>
          </p:cNvSpPr>
          <p:nvPr/>
        </p:nvSpPr>
        <p:spPr bwMode="auto">
          <a:xfrm rot="16200000">
            <a:off x="8268809" y="2934809"/>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400" dirty="0">
                <a:solidFill>
                  <a:schemeClr val="bg1"/>
                </a:solidFill>
              </a:rPr>
              <a:t>757</a:t>
            </a:r>
            <a:r>
              <a:rPr lang="en-US" sz="3400" dirty="0" smtClean="0">
                <a:solidFill>
                  <a:schemeClr val="bg1"/>
                </a:solidFill>
              </a:rPr>
              <a:t> </a:t>
            </a:r>
            <a:r>
              <a:rPr lang="en-US" sz="4400" dirty="0">
                <a:solidFill>
                  <a:schemeClr val="bg1"/>
                </a:solidFill>
              </a:rPr>
              <a:t>angel</a:t>
            </a:r>
            <a:r>
              <a:rPr lang="en-US" sz="3400" dirty="0" smtClean="0">
                <a:solidFill>
                  <a:schemeClr val="bg1"/>
                </a:solidFill>
              </a:rPr>
              <a:t> </a:t>
            </a:r>
            <a:r>
              <a:rPr lang="en-US" sz="4400" dirty="0">
                <a:solidFill>
                  <a:schemeClr val="bg1"/>
                </a:solidFill>
              </a:rPr>
              <a:t>network</a:t>
            </a:r>
          </a:p>
        </p:txBody>
      </p:sp>
    </p:spTree>
    <p:extLst>
      <p:ext uri="{BB962C8B-B14F-4D97-AF65-F5344CB8AC3E}">
        <p14:creationId xmlns:p14="http://schemas.microsoft.com/office/powerpoint/2010/main" val="3630779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4701" y="784675"/>
            <a:ext cx="10502900" cy="988381"/>
          </a:xfrm>
        </p:spPr>
        <p:txBody>
          <a:bodyPr/>
          <a:lstStyle/>
          <a:p>
            <a:r>
              <a:rPr lang="en-US" sz="5400" dirty="0" smtClean="0"/>
              <a:t>Recommendation</a:t>
            </a:r>
            <a:endParaRPr lang="en-US" sz="5400" dirty="0"/>
          </a:p>
        </p:txBody>
      </p:sp>
      <p:sp>
        <p:nvSpPr>
          <p:cNvPr id="2" name="Content Placeholder 1"/>
          <p:cNvSpPr>
            <a:spLocks noGrp="1"/>
          </p:cNvSpPr>
          <p:nvPr>
            <p:ph idx="1"/>
          </p:nvPr>
        </p:nvSpPr>
        <p:spPr>
          <a:xfrm>
            <a:off x="729730" y="1671013"/>
            <a:ext cx="10387974" cy="4652962"/>
          </a:xfrm>
        </p:spPr>
        <p:txBody>
          <a:bodyPr>
            <a:normAutofit/>
          </a:bodyPr>
          <a:lstStyle/>
          <a:p>
            <a:r>
              <a:rPr lang="en-US" sz="3600" dirty="0" smtClean="0"/>
              <a:t>DHCD recommends this application for approval </a:t>
            </a:r>
            <a:endParaRPr lang="en-US" sz="3600" i="1" dirty="0"/>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400" dirty="0">
                <a:solidFill>
                  <a:schemeClr val="bg1"/>
                </a:solidFill>
              </a:rPr>
              <a:t>757</a:t>
            </a:r>
            <a:r>
              <a:rPr lang="en-US" sz="3400" dirty="0">
                <a:solidFill>
                  <a:schemeClr val="bg1"/>
                </a:solidFill>
              </a:rPr>
              <a:t> </a:t>
            </a:r>
            <a:r>
              <a:rPr lang="en-US" sz="4400" dirty="0">
                <a:solidFill>
                  <a:schemeClr val="bg1"/>
                </a:solidFill>
              </a:rPr>
              <a:t>angel</a:t>
            </a:r>
            <a:r>
              <a:rPr lang="en-US" sz="3400" dirty="0">
                <a:solidFill>
                  <a:schemeClr val="bg1"/>
                </a:solidFill>
              </a:rPr>
              <a:t> </a:t>
            </a:r>
            <a:r>
              <a:rPr lang="en-US" sz="4400" dirty="0">
                <a:solidFill>
                  <a:schemeClr val="bg1"/>
                </a:solidFill>
              </a:rPr>
              <a:t>network</a:t>
            </a:r>
          </a:p>
        </p:txBody>
      </p:sp>
      <p:graphicFrame>
        <p:nvGraphicFramePr>
          <p:cNvPr id="7" name="Table 6"/>
          <p:cNvGraphicFramePr>
            <a:graphicFrameLocks noGrp="1"/>
          </p:cNvGraphicFramePr>
          <p:nvPr>
            <p:extLst>
              <p:ext uri="{D42A27DB-BD31-4B8C-83A1-F6EECF244321}">
                <p14:modId xmlns:p14="http://schemas.microsoft.com/office/powerpoint/2010/main" val="2488399343"/>
              </p:ext>
            </p:extLst>
          </p:nvPr>
        </p:nvGraphicFramePr>
        <p:xfrm>
          <a:off x="6026151" y="2659394"/>
          <a:ext cx="4919374" cy="3728428"/>
        </p:xfrm>
        <a:graphic>
          <a:graphicData uri="http://schemas.openxmlformats.org/drawingml/2006/table">
            <a:tbl>
              <a:tblPr firstRow="1" firstCol="1" bandRow="1"/>
              <a:tblGrid>
                <a:gridCol w="3862432">
                  <a:extLst>
                    <a:ext uri="{9D8B030D-6E8A-4147-A177-3AD203B41FA5}">
                      <a16:colId xmlns:a16="http://schemas.microsoft.com/office/drawing/2014/main" val="3581575363"/>
                    </a:ext>
                  </a:extLst>
                </a:gridCol>
                <a:gridCol w="1056942">
                  <a:extLst>
                    <a:ext uri="{9D8B030D-6E8A-4147-A177-3AD203B41FA5}">
                      <a16:colId xmlns:a16="http://schemas.microsoft.com/office/drawing/2014/main" val="852496958"/>
                    </a:ext>
                  </a:extLst>
                </a:gridCol>
              </a:tblGrid>
              <a:tr h="373737">
                <a:tc>
                  <a:txBody>
                    <a:bodyPr/>
                    <a:lstStyle/>
                    <a:p>
                      <a:pPr marL="0" marR="0" algn="r">
                        <a:lnSpc>
                          <a:spcPct val="115000"/>
                        </a:lnSpc>
                        <a:spcBef>
                          <a:spcPts val="0"/>
                        </a:spcBef>
                        <a:spcAft>
                          <a:spcPts val="0"/>
                        </a:spcAft>
                      </a:pPr>
                      <a:r>
                        <a:rPr lang="en-US" sz="20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20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737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Participation Requirement</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737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Out-of-State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Revenue</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Year ROI </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039377116"/>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G&amp;D Plan</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269417709"/>
                  </a:ext>
                </a:extLst>
              </a:tr>
              <a:tr h="364795">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Sustainable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after GOVA Funds</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2702836905"/>
                  </a:ext>
                </a:extLst>
              </a:tr>
            </a:tbl>
          </a:graphicData>
        </a:graphic>
      </p:graphicFrame>
    </p:spTree>
    <p:extLst>
      <p:ext uri="{BB962C8B-B14F-4D97-AF65-F5344CB8AC3E}">
        <p14:creationId xmlns:p14="http://schemas.microsoft.com/office/powerpoint/2010/main" val="2269905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a:t>
            </a:r>
            <a:r>
              <a:rPr lang="en-US" b="1" dirty="0">
                <a:solidFill>
                  <a:schemeClr val="tx1"/>
                </a:solidFill>
              </a:rPr>
              <a:t>9</a:t>
            </a:r>
            <a:r>
              <a:rPr lang="en-US" b="1" dirty="0" smtClean="0">
                <a:solidFill>
                  <a:schemeClr val="tx1"/>
                </a:solidFill>
              </a:rPr>
              <a:t/>
            </a:r>
            <a:br>
              <a:rPr lang="en-US" b="1" dirty="0" smtClean="0">
                <a:solidFill>
                  <a:schemeClr val="tx1"/>
                </a:solidFill>
              </a:rPr>
            </a:br>
            <a:r>
              <a:rPr lang="en-US" b="1" dirty="0" smtClean="0">
                <a:solidFill>
                  <a:schemeClr val="tx1"/>
                </a:solidFill>
              </a:rPr>
              <a:t>IMPLEMENTATION</a:t>
            </a:r>
            <a:endParaRPr lang="en-US" dirty="0">
              <a:solidFill>
                <a:schemeClr val="tx1"/>
              </a:solidFill>
            </a:endParaRPr>
          </a:p>
        </p:txBody>
      </p:sp>
      <p:sp>
        <p:nvSpPr>
          <p:cNvPr id="5" name="Text Placeholder 4"/>
          <p:cNvSpPr>
            <a:spLocks noGrp="1"/>
          </p:cNvSpPr>
          <p:nvPr>
            <p:ph type="body" idx="1"/>
          </p:nvPr>
        </p:nvSpPr>
        <p:spPr>
          <a:xfrm>
            <a:off x="963085" y="1758180"/>
            <a:ext cx="9974089" cy="1888178"/>
          </a:xfrm>
        </p:spPr>
        <p:txBody>
          <a:bodyPr>
            <a:normAutofit/>
          </a:bodyPr>
          <a:lstStyle/>
          <a:p>
            <a:r>
              <a:rPr lang="en-US" sz="6000" b="1" dirty="0" smtClean="0">
                <a:solidFill>
                  <a:schemeClr val="accent1"/>
                </a:solidFill>
              </a:rPr>
              <a:t>Catalyst Accelerator Program</a:t>
            </a:r>
            <a:endParaRPr lang="en-US" sz="60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sz="4800" dirty="0">
              <a:solidFill>
                <a:schemeClr val="bg1"/>
              </a:solidFill>
            </a:endParaRPr>
          </a:p>
        </p:txBody>
      </p:sp>
      <p:sp>
        <p:nvSpPr>
          <p:cNvPr id="2" name="Rectangle 1"/>
          <p:cNvSpPr/>
          <p:nvPr/>
        </p:nvSpPr>
        <p:spPr>
          <a:xfrm>
            <a:off x="963085" y="3607169"/>
            <a:ext cx="10495852" cy="2000548"/>
          </a:xfrm>
          <a:prstGeom prst="rect">
            <a:avLst/>
          </a:prstGeom>
        </p:spPr>
        <p:txBody>
          <a:bodyPr wrap="square">
            <a:spAutoFit/>
          </a:bodyPr>
          <a:lstStyle/>
          <a:p>
            <a:pPr marL="0" lvl="1"/>
            <a:r>
              <a:rPr lang="en-US" sz="3100" b="1" dirty="0" smtClean="0">
                <a:solidFill>
                  <a:schemeClr val="tx2"/>
                </a:solidFill>
              </a:rPr>
              <a:t>University of Virginia Darden School of Business</a:t>
            </a:r>
          </a:p>
          <a:p>
            <a:pPr marL="0" lvl="1"/>
            <a:r>
              <a:rPr lang="en-US" sz="3100" b="1" dirty="0" smtClean="0">
                <a:solidFill>
                  <a:schemeClr val="tx2"/>
                </a:solidFill>
              </a:rPr>
              <a:t>Batten Institute for Entrepreneurship and Innovation</a:t>
            </a:r>
          </a:p>
          <a:p>
            <a:pPr marL="0" lvl="1"/>
            <a:r>
              <a:rPr lang="en-US" sz="3100" b="1" dirty="0" smtClean="0">
                <a:solidFill>
                  <a:schemeClr val="tx2"/>
                </a:solidFill>
              </a:rPr>
              <a:t>Total </a:t>
            </a:r>
            <a:r>
              <a:rPr lang="en-US" sz="3100" b="1" dirty="0">
                <a:solidFill>
                  <a:schemeClr val="tx2"/>
                </a:solidFill>
              </a:rPr>
              <a:t>Request: </a:t>
            </a:r>
            <a:r>
              <a:rPr lang="en-US" sz="3100" b="1" dirty="0" smtClean="0">
                <a:solidFill>
                  <a:schemeClr val="tx2"/>
                </a:solidFill>
              </a:rPr>
              <a:t>$475,200</a:t>
            </a:r>
            <a:endParaRPr lang="en-US" sz="3100" b="1" dirty="0">
              <a:solidFill>
                <a:schemeClr val="tx2"/>
              </a:solidFill>
            </a:endParaRPr>
          </a:p>
          <a:p>
            <a:pPr marL="0" lvl="1"/>
            <a:r>
              <a:rPr lang="en-US" sz="3100" b="1" dirty="0" smtClean="0">
                <a:solidFill>
                  <a:schemeClr val="tx2"/>
                </a:solidFill>
              </a:rPr>
              <a:t>Total </a:t>
            </a:r>
            <a:r>
              <a:rPr lang="en-US" sz="3100" b="1" dirty="0">
                <a:solidFill>
                  <a:schemeClr val="tx2"/>
                </a:solidFill>
              </a:rPr>
              <a:t>Match: </a:t>
            </a:r>
            <a:r>
              <a:rPr lang="en-US" sz="3100" b="1" dirty="0" smtClean="0">
                <a:solidFill>
                  <a:schemeClr val="tx2"/>
                </a:solidFill>
              </a:rPr>
              <a:t>$476,000, </a:t>
            </a:r>
            <a:r>
              <a:rPr lang="en-US" sz="3100" b="1" dirty="0">
                <a:solidFill>
                  <a:schemeClr val="tx2"/>
                </a:solidFill>
              </a:rPr>
              <a:t>including </a:t>
            </a:r>
            <a:r>
              <a:rPr lang="en-US" sz="3100" b="1" dirty="0" smtClean="0">
                <a:solidFill>
                  <a:schemeClr val="tx2"/>
                </a:solidFill>
              </a:rPr>
              <a:t>$110,000 local match </a:t>
            </a:r>
            <a:endParaRPr lang="en-US" sz="3100" b="1" dirty="0">
              <a:solidFill>
                <a:schemeClr val="tx2"/>
              </a:solidFill>
            </a:endParaRPr>
          </a:p>
        </p:txBody>
      </p:sp>
    </p:spTree>
    <p:extLst>
      <p:ext uri="{BB962C8B-B14F-4D97-AF65-F5344CB8AC3E}">
        <p14:creationId xmlns:p14="http://schemas.microsoft.com/office/powerpoint/2010/main" val="293464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Region </a:t>
            </a:r>
            <a:r>
              <a:rPr lang="en-US" dirty="0"/>
              <a:t>9</a:t>
            </a:r>
            <a:r>
              <a:rPr lang="en-US" dirty="0" smtClean="0"/>
              <a:t> submitted on </a:t>
            </a:r>
            <a:r>
              <a:rPr lang="en-US" dirty="0"/>
              <a:t>behalf of </a:t>
            </a:r>
            <a:r>
              <a:rPr lang="en-US" dirty="0" smtClean="0"/>
              <a:t>UVA Darden School and Institute for Entrepreneurship and Innovation</a:t>
            </a:r>
          </a:p>
          <a:p>
            <a:r>
              <a:rPr lang="en-US" dirty="0" smtClean="0"/>
              <a:t>Request </a:t>
            </a:r>
            <a:r>
              <a:rPr lang="en-US" dirty="0"/>
              <a:t>of </a:t>
            </a:r>
            <a:r>
              <a:rPr lang="en-US" dirty="0" smtClean="0"/>
              <a:t>$475,200 for </a:t>
            </a:r>
            <a:r>
              <a:rPr lang="en-US" dirty="0"/>
              <a:t>programming, internships, personnel, office space, and </a:t>
            </a:r>
            <a:r>
              <a:rPr lang="en-US" dirty="0" smtClean="0"/>
              <a:t>travel </a:t>
            </a:r>
          </a:p>
          <a:p>
            <a:r>
              <a:rPr lang="en-US" dirty="0"/>
              <a:t>The Catalyst will offer a </a:t>
            </a:r>
            <a:r>
              <a:rPr lang="en-US" dirty="0" smtClean="0"/>
              <a:t>portfolio </a:t>
            </a:r>
            <a:r>
              <a:rPr lang="en-US" dirty="0"/>
              <a:t>of programming and network events, as well as internship and project-based learning opportunities for UVA </a:t>
            </a:r>
            <a:r>
              <a:rPr lang="en-US" dirty="0" smtClean="0"/>
              <a:t>students </a:t>
            </a:r>
          </a:p>
          <a:p>
            <a:r>
              <a:rPr lang="en-US" dirty="0" smtClean="0"/>
              <a:t>Fills an </a:t>
            </a:r>
            <a:r>
              <a:rPr lang="en-US" dirty="0"/>
              <a:t>existing gap in the local ecosystem by providing the dedicated staff, workspace, programming, mentorship, and grant funding to support up to 20 high-potential </a:t>
            </a:r>
            <a:r>
              <a:rPr lang="en-US" dirty="0" smtClean="0"/>
              <a:t>companies </a:t>
            </a:r>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5"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800" dirty="0" smtClean="0">
                <a:solidFill>
                  <a:schemeClr val="bg1"/>
                </a:solidFill>
              </a:rPr>
              <a:t>Catalyst accelerator</a:t>
            </a:r>
            <a:endParaRPr lang="en-US" sz="4800" dirty="0">
              <a:solidFill>
                <a:schemeClr val="bg1"/>
              </a:solidFill>
            </a:endParaRPr>
          </a:p>
        </p:txBody>
      </p:sp>
    </p:spTree>
    <p:extLst>
      <p:ext uri="{BB962C8B-B14F-4D97-AF65-F5344CB8AC3E}">
        <p14:creationId xmlns:p14="http://schemas.microsoft.com/office/powerpoint/2010/main" val="3225362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Workgroup feedback</a:t>
            </a:r>
            <a:endParaRPr lang="en-US" sz="5400" dirty="0"/>
          </a:p>
        </p:txBody>
      </p:sp>
      <p:sp>
        <p:nvSpPr>
          <p:cNvPr id="2" name="Content Placeholder 1"/>
          <p:cNvSpPr>
            <a:spLocks noGrp="1"/>
          </p:cNvSpPr>
          <p:nvPr>
            <p:ph idx="1"/>
          </p:nvPr>
        </p:nvSpPr>
        <p:spPr>
          <a:xfrm>
            <a:off x="774701" y="1785938"/>
            <a:ext cx="10759441" cy="4233862"/>
          </a:xfrm>
        </p:spPr>
        <p:txBody>
          <a:bodyPr>
            <a:normAutofit fontScale="62500" lnSpcReduction="20000"/>
          </a:bodyPr>
          <a:lstStyle/>
          <a:p>
            <a:pPr lvl="0"/>
            <a:r>
              <a:rPr lang="en-US" dirty="0"/>
              <a:t>Addresses an identified gap in the regional entrepreneurial ecosystem and aligns with the </a:t>
            </a:r>
            <a:r>
              <a:rPr lang="en-US" dirty="0" err="1"/>
              <a:t>TEConomy</a:t>
            </a:r>
            <a:r>
              <a:rPr lang="en-US" dirty="0"/>
              <a:t> recommendations </a:t>
            </a:r>
          </a:p>
          <a:p>
            <a:pPr lvl="0"/>
            <a:r>
              <a:rPr lang="en-US" dirty="0"/>
              <a:t>Innovation is a priority in the growth and diversification plan </a:t>
            </a:r>
          </a:p>
          <a:p>
            <a:pPr lvl="0"/>
            <a:r>
              <a:rPr lang="en-US" dirty="0"/>
              <a:t>Supports growth in targeted sectors such as biotechnology and IT</a:t>
            </a:r>
          </a:p>
          <a:p>
            <a:pPr lvl="0"/>
            <a:r>
              <a:rPr lang="en-US" dirty="0"/>
              <a:t>Significant return on investment (ROI) potential</a:t>
            </a:r>
          </a:p>
          <a:p>
            <a:pPr lvl="0"/>
            <a:r>
              <a:rPr lang="en-US" dirty="0"/>
              <a:t>Long-term sustainability through Batten Institute (non-state funds)</a:t>
            </a:r>
          </a:p>
          <a:p>
            <a:pPr lvl="0"/>
            <a:r>
              <a:rPr lang="en-US" dirty="0"/>
              <a:t>Workforce development through internships and connections to UVA alumni</a:t>
            </a:r>
          </a:p>
          <a:p>
            <a:pPr lvl="0"/>
            <a:r>
              <a:rPr lang="en-US" dirty="0"/>
              <a:t>Intensive programming ensures higher success rate for completers</a:t>
            </a:r>
          </a:p>
          <a:p>
            <a:pPr lvl="0"/>
            <a:r>
              <a:rPr lang="en-US" dirty="0"/>
              <a:t>Darden </a:t>
            </a:r>
            <a:r>
              <a:rPr lang="en-US" dirty="0" err="1"/>
              <a:t>iLab</a:t>
            </a:r>
            <a:r>
              <a:rPr lang="en-US" dirty="0"/>
              <a:t> has a robust track record of creating and retaining startups in Virginia</a:t>
            </a:r>
          </a:p>
        </p:txBody>
      </p:sp>
      <p:sp>
        <p:nvSpPr>
          <p:cNvPr id="8" name="Title 2"/>
          <p:cNvSpPr txBox="1">
            <a:spLocks/>
          </p:cNvSpPr>
          <p:nvPr/>
        </p:nvSpPr>
        <p:spPr bwMode="auto">
          <a:xfrm rot="16200000">
            <a:off x="8268809" y="2934809"/>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800" dirty="0">
                <a:solidFill>
                  <a:schemeClr val="bg1"/>
                </a:solidFill>
              </a:rPr>
              <a:t>Catalyst accelerator</a:t>
            </a:r>
          </a:p>
        </p:txBody>
      </p:sp>
    </p:spTree>
    <p:extLst>
      <p:ext uri="{BB962C8B-B14F-4D97-AF65-F5344CB8AC3E}">
        <p14:creationId xmlns:p14="http://schemas.microsoft.com/office/powerpoint/2010/main" val="4032577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4701" y="784675"/>
            <a:ext cx="10502900" cy="988381"/>
          </a:xfrm>
        </p:spPr>
        <p:txBody>
          <a:bodyPr/>
          <a:lstStyle/>
          <a:p>
            <a:r>
              <a:rPr lang="en-US" sz="5400" dirty="0" smtClean="0"/>
              <a:t>Recommendation</a:t>
            </a:r>
            <a:endParaRPr lang="en-US" sz="5400" dirty="0"/>
          </a:p>
        </p:txBody>
      </p:sp>
      <p:sp>
        <p:nvSpPr>
          <p:cNvPr id="2" name="Content Placeholder 1"/>
          <p:cNvSpPr>
            <a:spLocks noGrp="1"/>
          </p:cNvSpPr>
          <p:nvPr>
            <p:ph idx="1"/>
          </p:nvPr>
        </p:nvSpPr>
        <p:spPr>
          <a:xfrm>
            <a:off x="729730" y="1671013"/>
            <a:ext cx="10387974" cy="4652962"/>
          </a:xfrm>
        </p:spPr>
        <p:txBody>
          <a:bodyPr>
            <a:normAutofit/>
          </a:bodyPr>
          <a:lstStyle/>
          <a:p>
            <a:r>
              <a:rPr lang="en-US" sz="3600" dirty="0" smtClean="0"/>
              <a:t>DHCD recommends this application for approval </a:t>
            </a:r>
            <a:endParaRPr lang="en-US" sz="3600" i="1" dirty="0"/>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800" dirty="0">
                <a:solidFill>
                  <a:schemeClr val="bg1"/>
                </a:solidFill>
              </a:rPr>
              <a:t>Catalyst accelerator</a:t>
            </a:r>
          </a:p>
        </p:txBody>
      </p:sp>
      <p:graphicFrame>
        <p:nvGraphicFramePr>
          <p:cNvPr id="7" name="Table 6"/>
          <p:cNvGraphicFramePr>
            <a:graphicFrameLocks noGrp="1"/>
          </p:cNvGraphicFramePr>
          <p:nvPr>
            <p:extLst>
              <p:ext uri="{D42A27DB-BD31-4B8C-83A1-F6EECF244321}">
                <p14:modId xmlns:p14="http://schemas.microsoft.com/office/powerpoint/2010/main" val="2771853867"/>
              </p:ext>
            </p:extLst>
          </p:nvPr>
        </p:nvGraphicFramePr>
        <p:xfrm>
          <a:off x="6026151" y="2659394"/>
          <a:ext cx="4919374" cy="3728428"/>
        </p:xfrm>
        <a:graphic>
          <a:graphicData uri="http://schemas.openxmlformats.org/drawingml/2006/table">
            <a:tbl>
              <a:tblPr firstRow="1" firstCol="1" bandRow="1"/>
              <a:tblGrid>
                <a:gridCol w="3862432">
                  <a:extLst>
                    <a:ext uri="{9D8B030D-6E8A-4147-A177-3AD203B41FA5}">
                      <a16:colId xmlns:a16="http://schemas.microsoft.com/office/drawing/2014/main" val="3581575363"/>
                    </a:ext>
                  </a:extLst>
                </a:gridCol>
                <a:gridCol w="1056942">
                  <a:extLst>
                    <a:ext uri="{9D8B030D-6E8A-4147-A177-3AD203B41FA5}">
                      <a16:colId xmlns:a16="http://schemas.microsoft.com/office/drawing/2014/main" val="852496958"/>
                    </a:ext>
                  </a:extLst>
                </a:gridCol>
              </a:tblGrid>
              <a:tr h="373737">
                <a:tc>
                  <a:txBody>
                    <a:bodyPr/>
                    <a:lstStyle/>
                    <a:p>
                      <a:pPr marL="0" marR="0" algn="r">
                        <a:lnSpc>
                          <a:spcPct val="115000"/>
                        </a:lnSpc>
                        <a:spcBef>
                          <a:spcPts val="0"/>
                        </a:spcBef>
                        <a:spcAft>
                          <a:spcPts val="0"/>
                        </a:spcAft>
                      </a:pPr>
                      <a:r>
                        <a:rPr lang="en-US" sz="20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20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737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Participation Requirement</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737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Out-of-State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Revenue</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Year ROI </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039377116"/>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G&amp;D Plan</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269417709"/>
                  </a:ext>
                </a:extLst>
              </a:tr>
              <a:tr h="364795">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Sustainable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after GOVA Funds</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2702836905"/>
                  </a:ext>
                </a:extLst>
              </a:tr>
            </a:tbl>
          </a:graphicData>
        </a:graphic>
      </p:graphicFrame>
    </p:spTree>
    <p:extLst>
      <p:ext uri="{BB962C8B-B14F-4D97-AF65-F5344CB8AC3E}">
        <p14:creationId xmlns:p14="http://schemas.microsoft.com/office/powerpoint/2010/main" val="1486304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Enhanced Capacity Building</a:t>
            </a:r>
            <a:endParaRPr lang="en-US" dirty="0"/>
          </a:p>
        </p:txBody>
      </p:sp>
      <p:sp>
        <p:nvSpPr>
          <p:cNvPr id="3" name="Subtitle 2"/>
          <p:cNvSpPr>
            <a:spLocks noGrp="1"/>
          </p:cNvSpPr>
          <p:nvPr>
            <p:ph idx="1"/>
          </p:nvPr>
        </p:nvSpPr>
        <p:spPr>
          <a:xfrm>
            <a:off x="1539240" y="1706880"/>
            <a:ext cx="9230360" cy="4680272"/>
          </a:xfrm>
        </p:spPr>
        <p:txBody>
          <a:bodyPr>
            <a:normAutofit/>
          </a:bodyPr>
          <a:lstStyle/>
          <a:p>
            <a:r>
              <a:rPr lang="en-US" b="1" dirty="0"/>
              <a:t>4</a:t>
            </a:r>
            <a:r>
              <a:rPr lang="en-US" b="1" dirty="0" smtClean="0"/>
              <a:t> proposals administratively approved</a:t>
            </a:r>
            <a:endParaRPr lang="en-US" b="1" dirty="0"/>
          </a:p>
          <a:p>
            <a:pPr lvl="1"/>
            <a:r>
              <a:rPr lang="en-US" b="1" dirty="0"/>
              <a:t>3</a:t>
            </a:r>
            <a:r>
              <a:rPr lang="en-US" b="1" dirty="0" smtClean="0"/>
              <a:t> </a:t>
            </a:r>
            <a:r>
              <a:rPr lang="en-US" b="1" dirty="0"/>
              <a:t>out of 9 regions </a:t>
            </a:r>
            <a:r>
              <a:rPr lang="en-US" b="1" dirty="0" smtClean="0"/>
              <a:t>participated</a:t>
            </a:r>
          </a:p>
          <a:p>
            <a:pPr lvl="1"/>
            <a:r>
              <a:rPr lang="en-US" sz="3200" b="1" dirty="0" smtClean="0"/>
              <a:t>Total Request: $ 364,111</a:t>
            </a:r>
          </a:p>
          <a:p>
            <a:pPr lvl="1"/>
            <a:r>
              <a:rPr lang="en-US" sz="3200" b="1" dirty="0" smtClean="0">
                <a:solidFill>
                  <a:schemeClr val="tx1"/>
                </a:solidFill>
              </a:rPr>
              <a:t>Total Match: $605,643</a:t>
            </a:r>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sz="4800" dirty="0">
              <a:solidFill>
                <a:schemeClr val="bg1"/>
              </a:solidFill>
            </a:endParaRPr>
          </a:p>
        </p:txBody>
      </p:sp>
      <p:sp>
        <p:nvSpPr>
          <p:cNvPr id="6"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6600" dirty="0" smtClean="0">
                <a:solidFill>
                  <a:schemeClr val="bg1"/>
                </a:solidFill>
              </a:rPr>
              <a:t>ECB approvals</a:t>
            </a:r>
            <a:endParaRPr lang="en-US" sz="6600" dirty="0">
              <a:solidFill>
                <a:schemeClr val="bg1"/>
              </a:solidFill>
            </a:endParaRPr>
          </a:p>
        </p:txBody>
      </p:sp>
    </p:spTree>
    <p:extLst>
      <p:ext uri="{BB962C8B-B14F-4D97-AF65-F5344CB8AC3E}">
        <p14:creationId xmlns:p14="http://schemas.microsoft.com/office/powerpoint/2010/main" val="3280000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1</a:t>
            </a:r>
            <a:br>
              <a:rPr lang="en-US" b="1" dirty="0" smtClean="0">
                <a:solidFill>
                  <a:schemeClr val="tx1"/>
                </a:solidFill>
              </a:rPr>
            </a:br>
            <a:r>
              <a:rPr lang="en-US" b="1" dirty="0" smtClean="0">
                <a:solidFill>
                  <a:schemeClr val="tx1"/>
                </a:solidFill>
              </a:rPr>
              <a:t>IMPLEMENTATION</a:t>
            </a:r>
            <a:endParaRPr lang="en-US" dirty="0">
              <a:solidFill>
                <a:schemeClr val="tx1"/>
              </a:solidFill>
            </a:endParaRPr>
          </a:p>
        </p:txBody>
      </p:sp>
      <p:sp>
        <p:nvSpPr>
          <p:cNvPr id="5" name="Text Placeholder 4"/>
          <p:cNvSpPr>
            <a:spLocks noGrp="1"/>
          </p:cNvSpPr>
          <p:nvPr>
            <p:ph type="body" idx="1"/>
          </p:nvPr>
        </p:nvSpPr>
        <p:spPr>
          <a:xfrm>
            <a:off x="963085" y="1875747"/>
            <a:ext cx="9974089" cy="1888178"/>
          </a:xfrm>
        </p:spPr>
        <p:txBody>
          <a:bodyPr>
            <a:normAutofit fontScale="77500" lnSpcReduction="20000"/>
          </a:bodyPr>
          <a:lstStyle/>
          <a:p>
            <a:r>
              <a:rPr lang="en-US" sz="6000" b="1" dirty="0" smtClean="0">
                <a:solidFill>
                  <a:schemeClr val="accent1"/>
                </a:solidFill>
              </a:rPr>
              <a:t>Smart Farming at the Center for Workforce and Innovation of Appalachia</a:t>
            </a:r>
            <a:endParaRPr lang="en-US" sz="60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sz="4800" dirty="0">
              <a:solidFill>
                <a:schemeClr val="bg1"/>
              </a:solidFill>
            </a:endParaRPr>
          </a:p>
        </p:txBody>
      </p:sp>
      <p:sp>
        <p:nvSpPr>
          <p:cNvPr id="2" name="Rectangle 1"/>
          <p:cNvSpPr/>
          <p:nvPr/>
        </p:nvSpPr>
        <p:spPr>
          <a:xfrm>
            <a:off x="963085" y="3763925"/>
            <a:ext cx="10495852" cy="1523494"/>
          </a:xfrm>
          <a:prstGeom prst="rect">
            <a:avLst/>
          </a:prstGeom>
        </p:spPr>
        <p:txBody>
          <a:bodyPr wrap="square">
            <a:spAutoFit/>
          </a:bodyPr>
          <a:lstStyle/>
          <a:p>
            <a:pPr marL="0" lvl="1"/>
            <a:r>
              <a:rPr lang="en-US" sz="3100" b="1" dirty="0" smtClean="0">
                <a:solidFill>
                  <a:schemeClr val="tx2"/>
                </a:solidFill>
              </a:rPr>
              <a:t>Mountain Empire Community College (MECC)</a:t>
            </a:r>
          </a:p>
          <a:p>
            <a:pPr marL="0" lvl="1"/>
            <a:r>
              <a:rPr lang="en-US" sz="3100" b="1" dirty="0" smtClean="0">
                <a:solidFill>
                  <a:schemeClr val="tx2"/>
                </a:solidFill>
              </a:rPr>
              <a:t>Total </a:t>
            </a:r>
            <a:r>
              <a:rPr lang="en-US" sz="3100" b="1" dirty="0">
                <a:solidFill>
                  <a:schemeClr val="tx2"/>
                </a:solidFill>
              </a:rPr>
              <a:t>Request: </a:t>
            </a:r>
            <a:r>
              <a:rPr lang="en-US" sz="3100" b="1" dirty="0" smtClean="0">
                <a:solidFill>
                  <a:schemeClr val="tx2"/>
                </a:solidFill>
              </a:rPr>
              <a:t>$310,372</a:t>
            </a:r>
            <a:endParaRPr lang="en-US" sz="3100" b="1" dirty="0">
              <a:solidFill>
                <a:schemeClr val="tx2"/>
              </a:solidFill>
            </a:endParaRPr>
          </a:p>
          <a:p>
            <a:pPr marL="0" lvl="1"/>
            <a:r>
              <a:rPr lang="en-US" sz="3100" b="1" dirty="0" smtClean="0">
                <a:solidFill>
                  <a:schemeClr val="tx2"/>
                </a:solidFill>
              </a:rPr>
              <a:t>Total </a:t>
            </a:r>
            <a:r>
              <a:rPr lang="en-US" sz="3100" b="1" dirty="0">
                <a:solidFill>
                  <a:schemeClr val="tx2"/>
                </a:solidFill>
              </a:rPr>
              <a:t>Match: </a:t>
            </a:r>
            <a:r>
              <a:rPr lang="en-US" sz="3100" b="1" dirty="0" smtClean="0">
                <a:solidFill>
                  <a:schemeClr val="tx2"/>
                </a:solidFill>
              </a:rPr>
              <a:t>$380,500, </a:t>
            </a:r>
            <a:r>
              <a:rPr lang="en-US" sz="3100" b="1" dirty="0">
                <a:solidFill>
                  <a:schemeClr val="tx2"/>
                </a:solidFill>
              </a:rPr>
              <a:t>including </a:t>
            </a:r>
            <a:r>
              <a:rPr lang="en-US" sz="3100" b="1" dirty="0" smtClean="0">
                <a:solidFill>
                  <a:schemeClr val="tx2"/>
                </a:solidFill>
              </a:rPr>
              <a:t>$62,500 </a:t>
            </a:r>
            <a:r>
              <a:rPr lang="en-US" sz="3100" b="1" dirty="0">
                <a:solidFill>
                  <a:schemeClr val="tx2"/>
                </a:solidFill>
              </a:rPr>
              <a:t>local </a:t>
            </a:r>
            <a:r>
              <a:rPr lang="en-US" sz="3100" b="1" dirty="0" smtClean="0">
                <a:solidFill>
                  <a:schemeClr val="tx2"/>
                </a:solidFill>
              </a:rPr>
              <a:t>match </a:t>
            </a:r>
            <a:endParaRPr lang="en-US" sz="3100" b="1" dirty="0">
              <a:solidFill>
                <a:schemeClr val="tx2"/>
              </a:solidFill>
            </a:endParaRPr>
          </a:p>
        </p:txBody>
      </p:sp>
    </p:spTree>
    <p:extLst>
      <p:ext uri="{BB962C8B-B14F-4D97-AF65-F5344CB8AC3E}">
        <p14:creationId xmlns:p14="http://schemas.microsoft.com/office/powerpoint/2010/main" val="343979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Region </a:t>
            </a:r>
            <a:r>
              <a:rPr lang="en-US" dirty="0"/>
              <a:t>1</a:t>
            </a:r>
            <a:r>
              <a:rPr lang="en-US" dirty="0" smtClean="0"/>
              <a:t> submitted on </a:t>
            </a:r>
            <a:r>
              <a:rPr lang="en-US" dirty="0"/>
              <a:t>behalf of </a:t>
            </a:r>
            <a:r>
              <a:rPr lang="en-US" dirty="0" smtClean="0"/>
              <a:t>MECC</a:t>
            </a:r>
          </a:p>
          <a:p>
            <a:r>
              <a:rPr lang="en-US" dirty="0" smtClean="0"/>
              <a:t>Request </a:t>
            </a:r>
            <a:r>
              <a:rPr lang="en-US" dirty="0"/>
              <a:t>of </a:t>
            </a:r>
            <a:r>
              <a:rPr lang="en-US" dirty="0" smtClean="0"/>
              <a:t>$310,372 for equipment, lab renovations, and utilities</a:t>
            </a:r>
          </a:p>
          <a:p>
            <a:r>
              <a:rPr lang="en-US" dirty="0"/>
              <a:t>T</a:t>
            </a:r>
            <a:r>
              <a:rPr lang="en-US" dirty="0" smtClean="0"/>
              <a:t>o </a:t>
            </a:r>
            <a:r>
              <a:rPr lang="en-US" dirty="0"/>
              <a:t>expand the unmanned systems coursework with two new capstone courses on smart farming and the use of technology to improve farming techniques, increase yields, and maximize agricultural </a:t>
            </a:r>
            <a:r>
              <a:rPr lang="en-US" dirty="0" smtClean="0"/>
              <a:t>profits </a:t>
            </a:r>
          </a:p>
          <a:p>
            <a:r>
              <a:rPr lang="en-US" dirty="0"/>
              <a:t>MECC will offer students hands-on drone training and the ability to earn national credentials for FAA drone operations, agricultural inspections, and pesticide </a:t>
            </a:r>
            <a:r>
              <a:rPr lang="en-US" dirty="0" smtClean="0"/>
              <a:t>spraying</a:t>
            </a:r>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5"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800" dirty="0" smtClean="0">
                <a:solidFill>
                  <a:schemeClr val="bg1"/>
                </a:solidFill>
              </a:rPr>
              <a:t>Smart farming</a:t>
            </a:r>
            <a:endParaRPr lang="en-US" sz="4800" dirty="0">
              <a:solidFill>
                <a:schemeClr val="bg1"/>
              </a:solidFill>
            </a:endParaRPr>
          </a:p>
        </p:txBody>
      </p:sp>
    </p:spTree>
    <p:extLst>
      <p:ext uri="{BB962C8B-B14F-4D97-AF65-F5344CB8AC3E}">
        <p14:creationId xmlns:p14="http://schemas.microsoft.com/office/powerpoint/2010/main" val="1355863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Workgroup feedback</a:t>
            </a:r>
            <a:endParaRPr lang="en-US" sz="5400" dirty="0"/>
          </a:p>
        </p:txBody>
      </p:sp>
      <p:sp>
        <p:nvSpPr>
          <p:cNvPr id="2" name="Content Placeholder 1"/>
          <p:cNvSpPr>
            <a:spLocks noGrp="1"/>
          </p:cNvSpPr>
          <p:nvPr>
            <p:ph idx="1"/>
          </p:nvPr>
        </p:nvSpPr>
        <p:spPr>
          <a:xfrm>
            <a:off x="774701" y="1785938"/>
            <a:ext cx="10941270" cy="4233862"/>
          </a:xfrm>
        </p:spPr>
        <p:txBody>
          <a:bodyPr>
            <a:normAutofit fontScale="77500" lnSpcReduction="20000"/>
          </a:bodyPr>
          <a:lstStyle/>
          <a:p>
            <a:pPr lvl="0"/>
            <a:r>
              <a:rPr lang="en-US" dirty="0"/>
              <a:t>Aligns with targeted clusters of agriculture and information technology</a:t>
            </a:r>
          </a:p>
          <a:p>
            <a:pPr lvl="0"/>
            <a:r>
              <a:rPr lang="en-US" dirty="0"/>
              <a:t>Diversifies training and employment opportunities for former coal industry workers</a:t>
            </a:r>
          </a:p>
          <a:p>
            <a:pPr lvl="0"/>
            <a:r>
              <a:rPr lang="en-US" dirty="0"/>
              <a:t>Allows MECC to reallocate existing ARC workforce funding </a:t>
            </a:r>
          </a:p>
          <a:p>
            <a:pPr lvl="0"/>
            <a:r>
              <a:rPr lang="en-US" dirty="0"/>
              <a:t>Modest but obtainable return on investment (ROI)</a:t>
            </a:r>
          </a:p>
          <a:p>
            <a:pPr lvl="0"/>
            <a:r>
              <a:rPr lang="en-US" dirty="0"/>
              <a:t>VCCS has already approved these new courses</a:t>
            </a:r>
          </a:p>
          <a:p>
            <a:pPr lvl="0"/>
            <a:r>
              <a:rPr lang="en-US" dirty="0"/>
              <a:t>Skills acquired will transfer to jobs in data analytics, water technologies, mine and quarry operations, among others</a:t>
            </a:r>
          </a:p>
        </p:txBody>
      </p:sp>
      <p:sp>
        <p:nvSpPr>
          <p:cNvPr id="8" name="Title 2"/>
          <p:cNvSpPr txBox="1">
            <a:spLocks/>
          </p:cNvSpPr>
          <p:nvPr/>
        </p:nvSpPr>
        <p:spPr bwMode="auto">
          <a:xfrm rot="16200000">
            <a:off x="8268809" y="2934809"/>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800" dirty="0">
                <a:solidFill>
                  <a:schemeClr val="bg1"/>
                </a:solidFill>
              </a:rPr>
              <a:t>Smart farming</a:t>
            </a:r>
          </a:p>
        </p:txBody>
      </p:sp>
    </p:spTree>
    <p:extLst>
      <p:ext uri="{BB962C8B-B14F-4D97-AF65-F5344CB8AC3E}">
        <p14:creationId xmlns:p14="http://schemas.microsoft.com/office/powerpoint/2010/main" val="42325108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4701" y="784675"/>
            <a:ext cx="10502900" cy="988381"/>
          </a:xfrm>
        </p:spPr>
        <p:txBody>
          <a:bodyPr/>
          <a:lstStyle/>
          <a:p>
            <a:r>
              <a:rPr lang="en-US" sz="5400" dirty="0" smtClean="0"/>
              <a:t>Recommendation</a:t>
            </a:r>
            <a:endParaRPr lang="en-US" sz="5400" dirty="0"/>
          </a:p>
        </p:txBody>
      </p:sp>
      <p:sp>
        <p:nvSpPr>
          <p:cNvPr id="2" name="Content Placeholder 1"/>
          <p:cNvSpPr>
            <a:spLocks noGrp="1"/>
          </p:cNvSpPr>
          <p:nvPr>
            <p:ph idx="1"/>
          </p:nvPr>
        </p:nvSpPr>
        <p:spPr>
          <a:xfrm>
            <a:off x="729730" y="1671013"/>
            <a:ext cx="10387974" cy="4652962"/>
          </a:xfrm>
        </p:spPr>
        <p:txBody>
          <a:bodyPr>
            <a:normAutofit/>
          </a:bodyPr>
          <a:lstStyle/>
          <a:p>
            <a:r>
              <a:rPr lang="en-US" sz="3600" dirty="0" smtClean="0"/>
              <a:t>DHCD recommends this application for approval</a:t>
            </a:r>
            <a:endParaRPr lang="en-US" sz="3600" i="1" dirty="0"/>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lvl="0">
              <a:spcBef>
                <a:spcPts val="0"/>
              </a:spcBef>
            </a:pPr>
            <a:r>
              <a:rPr lang="en-US" sz="4800" dirty="0">
                <a:solidFill>
                  <a:schemeClr val="bg1"/>
                </a:solidFill>
              </a:rPr>
              <a:t>Smart</a:t>
            </a:r>
            <a:r>
              <a:rPr lang="en-US" sz="4800" b="0" cap="none" spc="0" dirty="0">
                <a:solidFill>
                  <a:srgbClr val="FFFFFF"/>
                </a:solidFill>
                <a:ea typeface="+mn-ea"/>
                <a:cs typeface="+mn-cs"/>
              </a:rPr>
              <a:t> </a:t>
            </a:r>
            <a:r>
              <a:rPr lang="en-US" sz="4800" dirty="0">
                <a:solidFill>
                  <a:schemeClr val="bg1"/>
                </a:solidFill>
              </a:rPr>
              <a:t>farming</a:t>
            </a:r>
          </a:p>
        </p:txBody>
      </p:sp>
      <p:graphicFrame>
        <p:nvGraphicFramePr>
          <p:cNvPr id="6" name="Table 5"/>
          <p:cNvGraphicFramePr>
            <a:graphicFrameLocks noGrp="1"/>
          </p:cNvGraphicFramePr>
          <p:nvPr>
            <p:extLst>
              <p:ext uri="{D42A27DB-BD31-4B8C-83A1-F6EECF244321}">
                <p14:modId xmlns:p14="http://schemas.microsoft.com/office/powerpoint/2010/main" val="1704667051"/>
              </p:ext>
            </p:extLst>
          </p:nvPr>
        </p:nvGraphicFramePr>
        <p:xfrm>
          <a:off x="6026151" y="2659394"/>
          <a:ext cx="4919374" cy="3728428"/>
        </p:xfrm>
        <a:graphic>
          <a:graphicData uri="http://schemas.openxmlformats.org/drawingml/2006/table">
            <a:tbl>
              <a:tblPr firstRow="1" firstCol="1" bandRow="1"/>
              <a:tblGrid>
                <a:gridCol w="3862432">
                  <a:extLst>
                    <a:ext uri="{9D8B030D-6E8A-4147-A177-3AD203B41FA5}">
                      <a16:colId xmlns:a16="http://schemas.microsoft.com/office/drawing/2014/main" val="3581575363"/>
                    </a:ext>
                  </a:extLst>
                </a:gridCol>
                <a:gridCol w="1056942">
                  <a:extLst>
                    <a:ext uri="{9D8B030D-6E8A-4147-A177-3AD203B41FA5}">
                      <a16:colId xmlns:a16="http://schemas.microsoft.com/office/drawing/2014/main" val="852496958"/>
                    </a:ext>
                  </a:extLst>
                </a:gridCol>
              </a:tblGrid>
              <a:tr h="373737">
                <a:tc>
                  <a:txBody>
                    <a:bodyPr/>
                    <a:lstStyle/>
                    <a:p>
                      <a:pPr marL="0" marR="0" algn="r">
                        <a:lnSpc>
                          <a:spcPct val="115000"/>
                        </a:lnSpc>
                        <a:spcBef>
                          <a:spcPts val="0"/>
                        </a:spcBef>
                        <a:spcAft>
                          <a:spcPts val="0"/>
                        </a:spcAft>
                      </a:pPr>
                      <a:r>
                        <a:rPr lang="en-US" sz="20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20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737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Participation Requirement</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737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Out-of-State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Revenue</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Year ROI </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039377116"/>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G&amp;D Plan</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269417709"/>
                  </a:ext>
                </a:extLst>
              </a:tr>
              <a:tr h="364795">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Sustainable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after GOVA Funds</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2702836905"/>
                  </a:ext>
                </a:extLst>
              </a:tr>
            </a:tbl>
          </a:graphicData>
        </a:graphic>
      </p:graphicFrame>
    </p:spTree>
    <p:extLst>
      <p:ext uri="{BB962C8B-B14F-4D97-AF65-F5344CB8AC3E}">
        <p14:creationId xmlns:p14="http://schemas.microsoft.com/office/powerpoint/2010/main" val="1058409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a:t>
            </a:r>
            <a:r>
              <a:rPr lang="en-US" b="1" dirty="0">
                <a:solidFill>
                  <a:schemeClr val="tx1"/>
                </a:solidFill>
              </a:rPr>
              <a:t>6</a:t>
            </a:r>
            <a:r>
              <a:rPr lang="en-US" b="1" dirty="0" smtClean="0">
                <a:solidFill>
                  <a:schemeClr val="tx1"/>
                </a:solidFill>
              </a:rPr>
              <a:t/>
            </a:r>
            <a:br>
              <a:rPr lang="en-US" b="1" dirty="0" smtClean="0">
                <a:solidFill>
                  <a:schemeClr val="tx1"/>
                </a:solidFill>
              </a:rPr>
            </a:br>
            <a:r>
              <a:rPr lang="en-US" b="1" dirty="0" smtClean="0">
                <a:solidFill>
                  <a:schemeClr val="tx1"/>
                </a:solidFill>
              </a:rPr>
              <a:t>IMPLEMENTATION</a:t>
            </a:r>
            <a:endParaRPr lang="en-US" dirty="0">
              <a:solidFill>
                <a:schemeClr val="tx1"/>
              </a:solidFill>
            </a:endParaRPr>
          </a:p>
        </p:txBody>
      </p:sp>
      <p:sp>
        <p:nvSpPr>
          <p:cNvPr id="5" name="Text Placeholder 4"/>
          <p:cNvSpPr>
            <a:spLocks noGrp="1"/>
          </p:cNvSpPr>
          <p:nvPr>
            <p:ph type="body" idx="1"/>
          </p:nvPr>
        </p:nvSpPr>
        <p:spPr>
          <a:xfrm>
            <a:off x="963085" y="1875747"/>
            <a:ext cx="9974089" cy="1888178"/>
          </a:xfrm>
        </p:spPr>
        <p:txBody>
          <a:bodyPr>
            <a:normAutofit lnSpcReduction="10000"/>
          </a:bodyPr>
          <a:lstStyle/>
          <a:p>
            <a:r>
              <a:rPr lang="en-US" sz="6000" b="1" dirty="0" smtClean="0">
                <a:solidFill>
                  <a:schemeClr val="accent1"/>
                </a:solidFill>
              </a:rPr>
              <a:t>Cybersecurity Certification Program</a:t>
            </a:r>
            <a:endParaRPr lang="en-US" sz="60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sz="4800" dirty="0">
              <a:solidFill>
                <a:schemeClr val="bg1"/>
              </a:solidFill>
            </a:endParaRPr>
          </a:p>
        </p:txBody>
      </p:sp>
      <p:sp>
        <p:nvSpPr>
          <p:cNvPr id="2" name="Rectangle 1"/>
          <p:cNvSpPr/>
          <p:nvPr/>
        </p:nvSpPr>
        <p:spPr>
          <a:xfrm>
            <a:off x="963085" y="3763925"/>
            <a:ext cx="10495852" cy="1523494"/>
          </a:xfrm>
          <a:prstGeom prst="rect">
            <a:avLst/>
          </a:prstGeom>
        </p:spPr>
        <p:txBody>
          <a:bodyPr wrap="square">
            <a:spAutoFit/>
          </a:bodyPr>
          <a:lstStyle/>
          <a:p>
            <a:pPr marL="0" lvl="1"/>
            <a:r>
              <a:rPr lang="en-US" sz="3100" b="1" dirty="0" smtClean="0">
                <a:solidFill>
                  <a:schemeClr val="tx2"/>
                </a:solidFill>
              </a:rPr>
              <a:t>University of Mary Washington (UMW)</a:t>
            </a:r>
          </a:p>
          <a:p>
            <a:pPr marL="0" lvl="1"/>
            <a:r>
              <a:rPr lang="en-US" sz="3100" b="1" dirty="0" smtClean="0">
                <a:solidFill>
                  <a:schemeClr val="tx2"/>
                </a:solidFill>
              </a:rPr>
              <a:t>Total </a:t>
            </a:r>
            <a:r>
              <a:rPr lang="en-US" sz="3100" b="1" dirty="0">
                <a:solidFill>
                  <a:schemeClr val="tx2"/>
                </a:solidFill>
              </a:rPr>
              <a:t>Request: </a:t>
            </a:r>
            <a:r>
              <a:rPr lang="en-US" sz="3100" b="1" dirty="0" smtClean="0">
                <a:solidFill>
                  <a:schemeClr val="tx2"/>
                </a:solidFill>
              </a:rPr>
              <a:t>$110,000</a:t>
            </a:r>
            <a:endParaRPr lang="en-US" sz="3100" b="1" dirty="0">
              <a:solidFill>
                <a:schemeClr val="tx2"/>
              </a:solidFill>
            </a:endParaRPr>
          </a:p>
          <a:p>
            <a:pPr marL="0" lvl="1"/>
            <a:r>
              <a:rPr lang="en-US" sz="3100" b="1" dirty="0" smtClean="0">
                <a:solidFill>
                  <a:schemeClr val="tx2"/>
                </a:solidFill>
              </a:rPr>
              <a:t>Total </a:t>
            </a:r>
            <a:r>
              <a:rPr lang="en-US" sz="3100" b="1" dirty="0">
                <a:solidFill>
                  <a:schemeClr val="tx2"/>
                </a:solidFill>
              </a:rPr>
              <a:t>Match: </a:t>
            </a:r>
            <a:r>
              <a:rPr lang="en-US" sz="3100" b="1" dirty="0" smtClean="0">
                <a:solidFill>
                  <a:schemeClr val="tx2"/>
                </a:solidFill>
              </a:rPr>
              <a:t>$110,000, </a:t>
            </a:r>
            <a:r>
              <a:rPr lang="en-US" sz="3100" b="1" dirty="0">
                <a:solidFill>
                  <a:schemeClr val="tx2"/>
                </a:solidFill>
              </a:rPr>
              <a:t>including </a:t>
            </a:r>
            <a:r>
              <a:rPr lang="en-US" sz="3100" b="1" dirty="0" smtClean="0">
                <a:solidFill>
                  <a:schemeClr val="tx2"/>
                </a:solidFill>
              </a:rPr>
              <a:t>$50,000 </a:t>
            </a:r>
            <a:r>
              <a:rPr lang="en-US" sz="3100" b="1" dirty="0">
                <a:solidFill>
                  <a:schemeClr val="tx2"/>
                </a:solidFill>
              </a:rPr>
              <a:t>local </a:t>
            </a:r>
            <a:r>
              <a:rPr lang="en-US" sz="3100" b="1" dirty="0" smtClean="0">
                <a:solidFill>
                  <a:schemeClr val="tx2"/>
                </a:solidFill>
              </a:rPr>
              <a:t>match </a:t>
            </a:r>
            <a:endParaRPr lang="en-US" sz="3100" b="1" dirty="0">
              <a:solidFill>
                <a:schemeClr val="tx2"/>
              </a:solidFill>
            </a:endParaRPr>
          </a:p>
        </p:txBody>
      </p:sp>
    </p:spTree>
    <p:extLst>
      <p:ext uri="{BB962C8B-B14F-4D97-AF65-F5344CB8AC3E}">
        <p14:creationId xmlns:p14="http://schemas.microsoft.com/office/powerpoint/2010/main" val="2168799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Region </a:t>
            </a:r>
            <a:r>
              <a:rPr lang="en-US" dirty="0"/>
              <a:t>6</a:t>
            </a:r>
            <a:r>
              <a:rPr lang="en-US" dirty="0" smtClean="0"/>
              <a:t> submitted on </a:t>
            </a:r>
            <a:r>
              <a:rPr lang="en-US" dirty="0"/>
              <a:t>behalf of </a:t>
            </a:r>
            <a:r>
              <a:rPr lang="en-US" dirty="0" smtClean="0"/>
              <a:t>UMW</a:t>
            </a:r>
          </a:p>
          <a:p>
            <a:r>
              <a:rPr lang="en-US" dirty="0" smtClean="0"/>
              <a:t>Request </a:t>
            </a:r>
            <a:r>
              <a:rPr lang="en-US" dirty="0"/>
              <a:t>of </a:t>
            </a:r>
            <a:r>
              <a:rPr lang="en-US" dirty="0" smtClean="0"/>
              <a:t>$110,000 for personnel</a:t>
            </a:r>
            <a:r>
              <a:rPr lang="en-US" dirty="0"/>
              <a:t>, rent, curriculum, and program </a:t>
            </a:r>
            <a:r>
              <a:rPr lang="en-US" dirty="0" smtClean="0"/>
              <a:t>operations </a:t>
            </a:r>
          </a:p>
          <a:p>
            <a:r>
              <a:rPr lang="en-US" dirty="0" smtClean="0"/>
              <a:t>To establish </a:t>
            </a:r>
            <a:r>
              <a:rPr lang="en-US" dirty="0"/>
              <a:t>a cybersecurity preparatory program to train Certified Information Systems Security Professionals (</a:t>
            </a:r>
            <a:r>
              <a:rPr lang="en-US" dirty="0" smtClean="0"/>
              <a:t>CISSP) </a:t>
            </a:r>
          </a:p>
          <a:p>
            <a:r>
              <a:rPr lang="en-US" dirty="0"/>
              <a:t>By contributing to the critical mass of certified cyber professionals, UMW will help businesses in the region fill current openings that are difficult to fill due to the inadequate supply of certified </a:t>
            </a:r>
            <a:r>
              <a:rPr lang="en-US" dirty="0" smtClean="0"/>
              <a:t>professionals </a:t>
            </a:r>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5"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3200" dirty="0" smtClean="0">
                <a:solidFill>
                  <a:schemeClr val="bg1"/>
                </a:solidFill>
              </a:rPr>
              <a:t>Cybersecurity certification program</a:t>
            </a:r>
            <a:endParaRPr lang="en-US" sz="3200" dirty="0">
              <a:solidFill>
                <a:schemeClr val="bg1"/>
              </a:solidFill>
            </a:endParaRPr>
          </a:p>
        </p:txBody>
      </p:sp>
    </p:spTree>
    <p:extLst>
      <p:ext uri="{BB962C8B-B14F-4D97-AF65-F5344CB8AC3E}">
        <p14:creationId xmlns:p14="http://schemas.microsoft.com/office/powerpoint/2010/main" val="2749604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Workgroup feedback</a:t>
            </a:r>
            <a:endParaRPr lang="en-US" sz="5400" dirty="0"/>
          </a:p>
        </p:txBody>
      </p:sp>
      <p:sp>
        <p:nvSpPr>
          <p:cNvPr id="2" name="Content Placeholder 1"/>
          <p:cNvSpPr>
            <a:spLocks noGrp="1"/>
          </p:cNvSpPr>
          <p:nvPr>
            <p:ph idx="1"/>
          </p:nvPr>
        </p:nvSpPr>
        <p:spPr>
          <a:xfrm>
            <a:off x="774701" y="1782265"/>
            <a:ext cx="10941270" cy="4233862"/>
          </a:xfrm>
        </p:spPr>
        <p:txBody>
          <a:bodyPr>
            <a:normAutofit/>
          </a:bodyPr>
          <a:lstStyle/>
          <a:p>
            <a:pPr lvl="0"/>
            <a:r>
              <a:rPr lang="en-US" sz="2400" dirty="0"/>
              <a:t>Addresses an identified workforce gap in the region and statewide</a:t>
            </a:r>
          </a:p>
          <a:p>
            <a:pPr lvl="0"/>
            <a:r>
              <a:rPr lang="en-US" sz="2400" dirty="0"/>
              <a:t>Aligns with targeted clusters of information technology and professional services</a:t>
            </a:r>
          </a:p>
          <a:p>
            <a:pPr lvl="0"/>
            <a:r>
              <a:rPr lang="en-US" sz="2400" dirty="0"/>
              <a:t>Significant return on investment (ROI) </a:t>
            </a:r>
            <a:r>
              <a:rPr lang="en-US" sz="2400" dirty="0" smtClean="0"/>
              <a:t>potential - Credentials </a:t>
            </a:r>
            <a:r>
              <a:rPr lang="en-US" sz="2400" dirty="0"/>
              <a:t>earning $</a:t>
            </a:r>
            <a:r>
              <a:rPr lang="en-US" sz="2400" dirty="0" smtClean="0"/>
              <a:t>90,000</a:t>
            </a:r>
          </a:p>
          <a:p>
            <a:pPr lvl="0"/>
            <a:r>
              <a:rPr lang="en-US" sz="2400" dirty="0" smtClean="0"/>
              <a:t>New </a:t>
            </a:r>
            <a:r>
              <a:rPr lang="en-US" sz="2400" dirty="0"/>
              <a:t>partnerships with regional higher education institutions</a:t>
            </a:r>
          </a:p>
          <a:p>
            <a:pPr lvl="0"/>
            <a:r>
              <a:rPr lang="en-US" sz="2400" dirty="0"/>
              <a:t>Central location allows UMW to serve several regions</a:t>
            </a:r>
          </a:p>
          <a:p>
            <a:pPr lvl="0"/>
            <a:r>
              <a:rPr lang="en-US" sz="2400" dirty="0"/>
              <a:t>Demonstrated demand for credentials from regional businesses</a:t>
            </a:r>
          </a:p>
          <a:p>
            <a:pPr lvl="0"/>
            <a:r>
              <a:rPr lang="en-US" sz="2400" dirty="0"/>
              <a:t>70 jobs – includes upskilled workers</a:t>
            </a:r>
          </a:p>
          <a:p>
            <a:pPr lvl="0"/>
            <a:r>
              <a:rPr lang="en-US" sz="2400" dirty="0"/>
              <a:t>Unallowable use of WIOA matching funds (approximately $32,000) – </a:t>
            </a:r>
            <a:r>
              <a:rPr lang="en-US" sz="2400" u="sng" dirty="0"/>
              <a:t>will need to identify another funding source</a:t>
            </a:r>
          </a:p>
        </p:txBody>
      </p:sp>
      <p:sp>
        <p:nvSpPr>
          <p:cNvPr id="5"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3200" dirty="0" smtClean="0">
                <a:solidFill>
                  <a:schemeClr val="bg1"/>
                </a:solidFill>
              </a:rPr>
              <a:t>Cybersecurity certification program</a:t>
            </a:r>
            <a:endParaRPr lang="en-US" sz="3200" dirty="0">
              <a:solidFill>
                <a:schemeClr val="bg1"/>
              </a:solidFill>
            </a:endParaRPr>
          </a:p>
        </p:txBody>
      </p:sp>
    </p:spTree>
    <p:extLst>
      <p:ext uri="{BB962C8B-B14F-4D97-AF65-F5344CB8AC3E}">
        <p14:creationId xmlns:p14="http://schemas.microsoft.com/office/powerpoint/2010/main" val="6391073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4701" y="784675"/>
            <a:ext cx="10502900" cy="988381"/>
          </a:xfrm>
        </p:spPr>
        <p:txBody>
          <a:bodyPr/>
          <a:lstStyle/>
          <a:p>
            <a:r>
              <a:rPr lang="en-US" sz="5400" dirty="0" smtClean="0"/>
              <a:t>Recommendation</a:t>
            </a:r>
            <a:endParaRPr lang="en-US" sz="5400" dirty="0"/>
          </a:p>
        </p:txBody>
      </p:sp>
      <p:sp>
        <p:nvSpPr>
          <p:cNvPr id="2" name="Content Placeholder 1"/>
          <p:cNvSpPr>
            <a:spLocks noGrp="1"/>
          </p:cNvSpPr>
          <p:nvPr>
            <p:ph idx="1"/>
          </p:nvPr>
        </p:nvSpPr>
        <p:spPr>
          <a:xfrm>
            <a:off x="729730" y="1671013"/>
            <a:ext cx="10387974" cy="4652962"/>
          </a:xfrm>
        </p:spPr>
        <p:txBody>
          <a:bodyPr>
            <a:normAutofit/>
          </a:bodyPr>
          <a:lstStyle/>
          <a:p>
            <a:r>
              <a:rPr lang="en-US" sz="3200" dirty="0"/>
              <a:t>DHCD staff recommend this application for approval </a:t>
            </a:r>
            <a:r>
              <a:rPr lang="en-US" sz="3200" u="sng" dirty="0"/>
              <a:t>CONTINGENT</a:t>
            </a:r>
            <a:r>
              <a:rPr lang="en-US" sz="3200" dirty="0"/>
              <a:t> upon the applicant replacing ineligible match funding with another source of eligible </a:t>
            </a:r>
            <a:r>
              <a:rPr lang="en-US" sz="3200" dirty="0" smtClean="0"/>
              <a:t>match </a:t>
            </a:r>
            <a:endParaRPr lang="en-US" sz="3200" dirty="0">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835989545"/>
              </p:ext>
            </p:extLst>
          </p:nvPr>
        </p:nvGraphicFramePr>
        <p:xfrm>
          <a:off x="4480560" y="3278775"/>
          <a:ext cx="6464965" cy="3316098"/>
        </p:xfrm>
        <a:graphic>
          <a:graphicData uri="http://schemas.openxmlformats.org/drawingml/2006/table">
            <a:tbl>
              <a:tblPr firstRow="1" firstCol="1" bandRow="1"/>
              <a:tblGrid>
                <a:gridCol w="5075949">
                  <a:extLst>
                    <a:ext uri="{9D8B030D-6E8A-4147-A177-3AD203B41FA5}">
                      <a16:colId xmlns:a16="http://schemas.microsoft.com/office/drawing/2014/main" val="3581575363"/>
                    </a:ext>
                  </a:extLst>
                </a:gridCol>
                <a:gridCol w="1389016">
                  <a:extLst>
                    <a:ext uri="{9D8B030D-6E8A-4147-A177-3AD203B41FA5}">
                      <a16:colId xmlns:a16="http://schemas.microsoft.com/office/drawing/2014/main" val="852496958"/>
                    </a:ext>
                  </a:extLst>
                </a:gridCol>
              </a:tblGrid>
              <a:tr h="326572">
                <a:tc>
                  <a:txBody>
                    <a:bodyPr/>
                    <a:lstStyle/>
                    <a:p>
                      <a:pPr marL="0" marR="0" algn="r">
                        <a:lnSpc>
                          <a:spcPct val="115000"/>
                        </a:lnSpc>
                        <a:spcBef>
                          <a:spcPts val="0"/>
                        </a:spcBef>
                        <a:spcAft>
                          <a:spcPts val="0"/>
                        </a:spcAft>
                      </a:pPr>
                      <a:r>
                        <a:rPr lang="en-US" sz="20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20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26572">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26572">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265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Participation Requirement</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265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Out-of-State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Revenue</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26572">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26572">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Year ROI </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039377116"/>
                  </a:ext>
                </a:extLst>
              </a:tr>
              <a:tr h="326572">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G&amp;D Plan</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r h="326572">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269417709"/>
                  </a:ext>
                </a:extLst>
              </a:tr>
              <a:tr h="326572">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Sustainable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after GOVA Funds</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2702836905"/>
                  </a:ext>
                </a:extLst>
              </a:tr>
            </a:tbl>
          </a:graphicData>
        </a:graphic>
      </p:graphicFrame>
      <p:sp>
        <p:nvSpPr>
          <p:cNvPr id="7"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3200" dirty="0" smtClean="0">
                <a:solidFill>
                  <a:schemeClr val="bg1"/>
                </a:solidFill>
              </a:rPr>
              <a:t>Cybersecurity certification program</a:t>
            </a:r>
            <a:endParaRPr lang="en-US" sz="3200" dirty="0">
              <a:solidFill>
                <a:schemeClr val="bg1"/>
              </a:solidFill>
            </a:endParaRPr>
          </a:p>
        </p:txBody>
      </p:sp>
    </p:spTree>
    <p:extLst>
      <p:ext uri="{BB962C8B-B14F-4D97-AF65-F5344CB8AC3E}">
        <p14:creationId xmlns:p14="http://schemas.microsoft.com/office/powerpoint/2010/main" val="13813527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a:t>
            </a:r>
            <a:r>
              <a:rPr lang="en-US" b="1" dirty="0">
                <a:solidFill>
                  <a:schemeClr val="tx1"/>
                </a:solidFill>
              </a:rPr>
              <a:t>8</a:t>
            </a:r>
            <a:r>
              <a:rPr lang="en-US" b="1" dirty="0" smtClean="0">
                <a:solidFill>
                  <a:schemeClr val="tx1"/>
                </a:solidFill>
              </a:rPr>
              <a:t/>
            </a:r>
            <a:br>
              <a:rPr lang="en-US" b="1" dirty="0" smtClean="0">
                <a:solidFill>
                  <a:schemeClr val="tx1"/>
                </a:solidFill>
              </a:rPr>
            </a:br>
            <a:r>
              <a:rPr lang="en-US" b="1" dirty="0" smtClean="0">
                <a:solidFill>
                  <a:schemeClr val="tx1"/>
                </a:solidFill>
              </a:rPr>
              <a:t>IMPLEMENTATION</a:t>
            </a:r>
            <a:endParaRPr lang="en-US" dirty="0">
              <a:solidFill>
                <a:schemeClr val="tx1"/>
              </a:solidFill>
            </a:endParaRPr>
          </a:p>
        </p:txBody>
      </p:sp>
      <p:sp>
        <p:nvSpPr>
          <p:cNvPr id="5" name="Text Placeholder 4"/>
          <p:cNvSpPr>
            <a:spLocks noGrp="1"/>
          </p:cNvSpPr>
          <p:nvPr>
            <p:ph type="body" idx="1"/>
          </p:nvPr>
        </p:nvSpPr>
        <p:spPr>
          <a:xfrm>
            <a:off x="963085" y="1875747"/>
            <a:ext cx="9974089" cy="1888178"/>
          </a:xfrm>
        </p:spPr>
        <p:txBody>
          <a:bodyPr>
            <a:normAutofit fontScale="92500"/>
          </a:bodyPr>
          <a:lstStyle/>
          <a:p>
            <a:r>
              <a:rPr lang="en-US" sz="6000" b="1" dirty="0" err="1" smtClean="0">
                <a:solidFill>
                  <a:schemeClr val="accent1"/>
                </a:solidFill>
              </a:rPr>
              <a:t>Shihadeh</a:t>
            </a:r>
            <a:r>
              <a:rPr lang="en-US" sz="6000" b="1" dirty="0" smtClean="0">
                <a:solidFill>
                  <a:schemeClr val="accent1"/>
                </a:solidFill>
              </a:rPr>
              <a:t> Innovation Center for Career and Technical Education</a:t>
            </a:r>
            <a:endParaRPr lang="en-US" sz="60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sz="4800" dirty="0">
              <a:solidFill>
                <a:schemeClr val="bg1"/>
              </a:solidFill>
            </a:endParaRPr>
          </a:p>
        </p:txBody>
      </p:sp>
      <p:sp>
        <p:nvSpPr>
          <p:cNvPr id="2" name="Rectangle 1"/>
          <p:cNvSpPr/>
          <p:nvPr/>
        </p:nvSpPr>
        <p:spPr>
          <a:xfrm>
            <a:off x="963085" y="3763925"/>
            <a:ext cx="10495852" cy="1523494"/>
          </a:xfrm>
          <a:prstGeom prst="rect">
            <a:avLst/>
          </a:prstGeom>
        </p:spPr>
        <p:txBody>
          <a:bodyPr wrap="square">
            <a:spAutoFit/>
          </a:bodyPr>
          <a:lstStyle/>
          <a:p>
            <a:pPr marL="0" lvl="1"/>
            <a:r>
              <a:rPr lang="en-US" sz="3100" b="1" dirty="0" smtClean="0">
                <a:solidFill>
                  <a:schemeClr val="tx2"/>
                </a:solidFill>
              </a:rPr>
              <a:t>Winchester Public Schools</a:t>
            </a:r>
          </a:p>
          <a:p>
            <a:pPr marL="0" lvl="1"/>
            <a:r>
              <a:rPr lang="en-US" sz="3100" b="1" dirty="0" smtClean="0">
                <a:solidFill>
                  <a:schemeClr val="tx2"/>
                </a:solidFill>
              </a:rPr>
              <a:t>Total </a:t>
            </a:r>
            <a:r>
              <a:rPr lang="en-US" sz="3100" b="1" dirty="0">
                <a:solidFill>
                  <a:schemeClr val="tx2"/>
                </a:solidFill>
              </a:rPr>
              <a:t>Request: </a:t>
            </a:r>
            <a:r>
              <a:rPr lang="en-US" sz="3100" b="1" dirty="0" smtClean="0">
                <a:solidFill>
                  <a:schemeClr val="tx2"/>
                </a:solidFill>
              </a:rPr>
              <a:t>$540,000</a:t>
            </a:r>
            <a:endParaRPr lang="en-US" sz="3100" b="1" dirty="0">
              <a:solidFill>
                <a:schemeClr val="tx2"/>
              </a:solidFill>
            </a:endParaRPr>
          </a:p>
          <a:p>
            <a:pPr marL="0" lvl="1"/>
            <a:r>
              <a:rPr lang="en-US" sz="3100" b="1" dirty="0" smtClean="0">
                <a:solidFill>
                  <a:schemeClr val="tx2"/>
                </a:solidFill>
              </a:rPr>
              <a:t>Total </a:t>
            </a:r>
            <a:r>
              <a:rPr lang="en-US" sz="3100" b="1" dirty="0">
                <a:solidFill>
                  <a:schemeClr val="tx2"/>
                </a:solidFill>
              </a:rPr>
              <a:t>Match: </a:t>
            </a:r>
            <a:r>
              <a:rPr lang="en-US" sz="3100" b="1" dirty="0" smtClean="0">
                <a:solidFill>
                  <a:schemeClr val="tx2"/>
                </a:solidFill>
              </a:rPr>
              <a:t>$540,000, </a:t>
            </a:r>
            <a:r>
              <a:rPr lang="en-US" sz="3100" b="1" dirty="0">
                <a:solidFill>
                  <a:schemeClr val="tx2"/>
                </a:solidFill>
              </a:rPr>
              <a:t>including </a:t>
            </a:r>
            <a:r>
              <a:rPr lang="en-US" sz="3100" b="1" dirty="0" smtClean="0">
                <a:solidFill>
                  <a:schemeClr val="tx2"/>
                </a:solidFill>
              </a:rPr>
              <a:t>$108,000 </a:t>
            </a:r>
            <a:r>
              <a:rPr lang="en-US" sz="3100" b="1" dirty="0">
                <a:solidFill>
                  <a:schemeClr val="tx2"/>
                </a:solidFill>
              </a:rPr>
              <a:t>local </a:t>
            </a:r>
            <a:r>
              <a:rPr lang="en-US" sz="3100" b="1" dirty="0" smtClean="0">
                <a:solidFill>
                  <a:schemeClr val="tx2"/>
                </a:solidFill>
              </a:rPr>
              <a:t>match </a:t>
            </a:r>
            <a:endParaRPr lang="en-US" sz="3100" b="1" dirty="0">
              <a:solidFill>
                <a:schemeClr val="tx2"/>
              </a:solidFill>
            </a:endParaRPr>
          </a:p>
        </p:txBody>
      </p:sp>
    </p:spTree>
    <p:extLst>
      <p:ext uri="{BB962C8B-B14F-4D97-AF65-F5344CB8AC3E}">
        <p14:creationId xmlns:p14="http://schemas.microsoft.com/office/powerpoint/2010/main" val="289816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smtClean="0"/>
              <a:t>Region </a:t>
            </a:r>
            <a:r>
              <a:rPr lang="en-US" dirty="0"/>
              <a:t>8</a:t>
            </a:r>
            <a:r>
              <a:rPr lang="en-US" dirty="0" smtClean="0"/>
              <a:t> submitted on </a:t>
            </a:r>
            <a:r>
              <a:rPr lang="en-US" dirty="0"/>
              <a:t>behalf of </a:t>
            </a:r>
            <a:r>
              <a:rPr lang="en-US" dirty="0" smtClean="0"/>
              <a:t>Winchester Public Schools</a:t>
            </a:r>
          </a:p>
          <a:p>
            <a:r>
              <a:rPr lang="en-US" dirty="0" smtClean="0"/>
              <a:t>Request </a:t>
            </a:r>
            <a:r>
              <a:rPr lang="en-US" dirty="0"/>
              <a:t>of </a:t>
            </a:r>
            <a:r>
              <a:rPr lang="en-US" dirty="0" smtClean="0"/>
              <a:t>$540,000 for equipment and installation costs</a:t>
            </a:r>
          </a:p>
          <a:p>
            <a:r>
              <a:rPr lang="en-US" dirty="0"/>
              <a:t>T</a:t>
            </a:r>
            <a:r>
              <a:rPr lang="en-US" dirty="0" smtClean="0"/>
              <a:t>o renovate </a:t>
            </a:r>
            <a:r>
              <a:rPr lang="en-US" dirty="0"/>
              <a:t>the former John Kerr Elementary School </a:t>
            </a:r>
            <a:r>
              <a:rPr lang="en-US" dirty="0" smtClean="0"/>
              <a:t>in partnership </a:t>
            </a:r>
            <a:r>
              <a:rPr lang="en-US" dirty="0"/>
              <a:t>with Lord Fairfax Community College (LFCC</a:t>
            </a:r>
            <a:r>
              <a:rPr lang="en-US" dirty="0" smtClean="0"/>
              <a:t>) </a:t>
            </a:r>
          </a:p>
          <a:p>
            <a:r>
              <a:rPr lang="en-US" dirty="0" smtClean="0"/>
              <a:t>Curriculum </a:t>
            </a:r>
            <a:r>
              <a:rPr lang="en-US" dirty="0"/>
              <a:t>at the new facility will be offered through a Professional Skills Academy, a Health Sciences Academy, and an Information Technology </a:t>
            </a:r>
            <a:r>
              <a:rPr lang="en-US" dirty="0" smtClean="0"/>
              <a:t>Academy </a:t>
            </a:r>
          </a:p>
          <a:p>
            <a:r>
              <a:rPr lang="en-US" dirty="0" smtClean="0"/>
              <a:t>These </a:t>
            </a:r>
            <a:r>
              <a:rPr lang="en-US" dirty="0"/>
              <a:t>academies will be supported by an expanded Work-Based Learning (WBL) program to connect students to regional businesses filling high-wage jobs in the targeted </a:t>
            </a:r>
            <a:r>
              <a:rPr lang="en-US" dirty="0" smtClean="0"/>
              <a:t>clusters</a:t>
            </a:r>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5"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000" dirty="0" err="1" smtClean="0">
                <a:solidFill>
                  <a:schemeClr val="bg1"/>
                </a:solidFill>
              </a:rPr>
              <a:t>Shihadeh</a:t>
            </a:r>
            <a:r>
              <a:rPr lang="en-US" sz="4000" dirty="0" smtClean="0">
                <a:solidFill>
                  <a:schemeClr val="bg1"/>
                </a:solidFill>
              </a:rPr>
              <a:t> innovation center</a:t>
            </a:r>
            <a:endParaRPr lang="en-US" sz="4000" dirty="0">
              <a:solidFill>
                <a:schemeClr val="bg1"/>
              </a:solidFill>
            </a:endParaRPr>
          </a:p>
        </p:txBody>
      </p:sp>
    </p:spTree>
    <p:extLst>
      <p:ext uri="{BB962C8B-B14F-4D97-AF65-F5344CB8AC3E}">
        <p14:creationId xmlns:p14="http://schemas.microsoft.com/office/powerpoint/2010/main" val="4166319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2</a:t>
            </a:r>
            <a:br>
              <a:rPr lang="en-US" b="1" dirty="0" smtClean="0">
                <a:solidFill>
                  <a:schemeClr val="tx1"/>
                </a:solidFill>
              </a:rPr>
            </a:br>
            <a:r>
              <a:rPr lang="en-US" b="1" dirty="0" smtClean="0">
                <a:solidFill>
                  <a:schemeClr val="tx1"/>
                </a:solidFill>
              </a:rPr>
              <a:t>Enhanced Capacity Building</a:t>
            </a:r>
            <a:br>
              <a:rPr lang="en-US" b="1" dirty="0" smtClean="0">
                <a:solidFill>
                  <a:schemeClr val="tx1"/>
                </a:solidFill>
              </a:rPr>
            </a:br>
            <a:endParaRPr lang="en-US" dirty="0">
              <a:solidFill>
                <a:schemeClr val="tx1"/>
              </a:solidFill>
            </a:endParaRPr>
          </a:p>
        </p:txBody>
      </p:sp>
      <p:sp>
        <p:nvSpPr>
          <p:cNvPr id="5" name="Text Placeholder 4"/>
          <p:cNvSpPr>
            <a:spLocks noGrp="1"/>
          </p:cNvSpPr>
          <p:nvPr>
            <p:ph type="body" idx="1"/>
          </p:nvPr>
        </p:nvSpPr>
        <p:spPr>
          <a:xfrm>
            <a:off x="963085" y="2035642"/>
            <a:ext cx="9974089" cy="1888178"/>
          </a:xfrm>
        </p:spPr>
        <p:txBody>
          <a:bodyPr>
            <a:normAutofit/>
          </a:bodyPr>
          <a:lstStyle/>
          <a:p>
            <a:r>
              <a:rPr lang="en-US" sz="5800" b="1" dirty="0" smtClean="0">
                <a:solidFill>
                  <a:schemeClr val="accent1"/>
                </a:solidFill>
              </a:rPr>
              <a:t>Ignite Internship Program Expansion</a:t>
            </a:r>
            <a:endParaRPr lang="en-US" sz="58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sz="4800" dirty="0">
              <a:solidFill>
                <a:schemeClr val="bg1"/>
              </a:solidFill>
            </a:endParaRPr>
          </a:p>
        </p:txBody>
      </p:sp>
      <p:sp>
        <p:nvSpPr>
          <p:cNvPr id="2" name="Rectangle 1"/>
          <p:cNvSpPr/>
          <p:nvPr/>
        </p:nvSpPr>
        <p:spPr>
          <a:xfrm>
            <a:off x="963084" y="3923820"/>
            <a:ext cx="9974089" cy="1569660"/>
          </a:xfrm>
          <a:prstGeom prst="rect">
            <a:avLst/>
          </a:prstGeom>
        </p:spPr>
        <p:txBody>
          <a:bodyPr wrap="square">
            <a:spAutoFit/>
          </a:bodyPr>
          <a:lstStyle/>
          <a:p>
            <a:pPr marL="0" lvl="1"/>
            <a:r>
              <a:rPr lang="en-US" sz="3200" b="1" dirty="0" smtClean="0">
                <a:solidFill>
                  <a:schemeClr val="tx2"/>
                </a:solidFill>
              </a:rPr>
              <a:t>United Way of Southwest Virginia (UWSWVA)</a:t>
            </a:r>
            <a:endParaRPr lang="en-US" sz="3200" b="1" dirty="0"/>
          </a:p>
          <a:p>
            <a:pPr marL="0" lvl="1"/>
            <a:r>
              <a:rPr lang="en-US" sz="3200" b="1" dirty="0" smtClean="0">
                <a:solidFill>
                  <a:schemeClr val="tx2"/>
                </a:solidFill>
              </a:rPr>
              <a:t>Total Request: $99,406</a:t>
            </a:r>
          </a:p>
          <a:p>
            <a:pPr marL="0" lvl="1"/>
            <a:r>
              <a:rPr lang="en-US" sz="3200" b="1" dirty="0" smtClean="0">
                <a:solidFill>
                  <a:schemeClr val="tx2"/>
                </a:solidFill>
              </a:rPr>
              <a:t>Total Match: $102,886</a:t>
            </a:r>
            <a:endParaRPr lang="en-US" sz="3200" b="1" dirty="0"/>
          </a:p>
        </p:txBody>
      </p:sp>
      <p:sp>
        <p:nvSpPr>
          <p:cNvPr id="8" name="Title 2"/>
          <p:cNvSpPr txBox="1">
            <a:spLocks/>
          </p:cNvSpPr>
          <p:nvPr/>
        </p:nvSpPr>
        <p:spPr bwMode="auto">
          <a:xfrm rot="16200000">
            <a:off x="8124595"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dirty="0" smtClean="0">
                <a:solidFill>
                  <a:schemeClr val="bg1"/>
                </a:solidFill>
              </a:rPr>
              <a:t>Ignite Internship</a:t>
            </a:r>
            <a:r>
              <a:rPr lang="en-US" dirty="0">
                <a:solidFill>
                  <a:schemeClr val="bg1"/>
                </a:solidFill>
              </a:rPr>
              <a:t>s</a:t>
            </a:r>
            <a:endParaRPr lang="en-US" sz="3600" dirty="0">
              <a:solidFill>
                <a:schemeClr val="bg1"/>
              </a:solidFill>
            </a:endParaRPr>
          </a:p>
        </p:txBody>
      </p:sp>
    </p:spTree>
    <p:extLst>
      <p:ext uri="{BB962C8B-B14F-4D97-AF65-F5344CB8AC3E}">
        <p14:creationId xmlns:p14="http://schemas.microsoft.com/office/powerpoint/2010/main" val="139366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Workgroup feedback</a:t>
            </a:r>
            <a:endParaRPr lang="en-US" sz="5400" dirty="0"/>
          </a:p>
        </p:txBody>
      </p:sp>
      <p:sp>
        <p:nvSpPr>
          <p:cNvPr id="2" name="Content Placeholder 1"/>
          <p:cNvSpPr>
            <a:spLocks noGrp="1"/>
          </p:cNvSpPr>
          <p:nvPr>
            <p:ph idx="1"/>
          </p:nvPr>
        </p:nvSpPr>
        <p:spPr>
          <a:xfrm>
            <a:off x="774701" y="1785938"/>
            <a:ext cx="10941270" cy="4233862"/>
          </a:xfrm>
        </p:spPr>
        <p:txBody>
          <a:bodyPr>
            <a:normAutofit fontScale="55000" lnSpcReduction="20000"/>
          </a:bodyPr>
          <a:lstStyle/>
          <a:p>
            <a:pPr lvl="0"/>
            <a:r>
              <a:rPr lang="en-US" dirty="0"/>
              <a:t>Strong local and private support for the project</a:t>
            </a:r>
          </a:p>
          <a:p>
            <a:pPr lvl="0"/>
            <a:r>
              <a:rPr lang="en-US" dirty="0"/>
              <a:t>Project procurement process will move forward with </a:t>
            </a:r>
            <a:r>
              <a:rPr lang="en-US" u="sng" dirty="0"/>
              <a:t>Construction Manager At Risk approach </a:t>
            </a:r>
            <a:r>
              <a:rPr lang="en-US" dirty="0"/>
              <a:t>– successful model used with Loudoun and Frederick County Public Schools</a:t>
            </a:r>
          </a:p>
          <a:p>
            <a:pPr lvl="0"/>
            <a:r>
              <a:rPr lang="en-US" dirty="0"/>
              <a:t>Project still on track to begin </a:t>
            </a:r>
            <a:r>
              <a:rPr lang="en-US" u="sng" dirty="0"/>
              <a:t>renovations in September 2019</a:t>
            </a:r>
          </a:p>
          <a:p>
            <a:pPr lvl="0"/>
            <a:r>
              <a:rPr lang="en-US" dirty="0"/>
              <a:t>Addresses workforce gap in target industries of advanced manufacturing and IT</a:t>
            </a:r>
          </a:p>
          <a:p>
            <a:pPr lvl="0"/>
            <a:r>
              <a:rPr lang="en-US" dirty="0"/>
              <a:t>Diversifies employment opportunities for students directly entering workforce</a:t>
            </a:r>
          </a:p>
          <a:p>
            <a:pPr lvl="0"/>
            <a:r>
              <a:rPr lang="en-US" dirty="0"/>
              <a:t>Pipeline of demand demonstrated through private industry support and partners such as Perry Engineering, Barrett Machine, </a:t>
            </a:r>
            <a:r>
              <a:rPr lang="en-US" dirty="0" err="1"/>
              <a:t>Fabritek</a:t>
            </a:r>
            <a:r>
              <a:rPr lang="en-US" dirty="0"/>
              <a:t> Company, Tech Team Solutions, Winchester Metals, Pillar Enterprise, and Valley </a:t>
            </a:r>
            <a:r>
              <a:rPr lang="en-US" dirty="0" smtClean="0"/>
              <a:t>Health – </a:t>
            </a:r>
            <a:r>
              <a:rPr lang="en-US" u="sng" dirty="0" smtClean="0"/>
              <a:t>70 Internships from 15 Companies</a:t>
            </a:r>
            <a:endParaRPr lang="en-US" u="sng" dirty="0"/>
          </a:p>
          <a:p>
            <a:pPr lvl="0"/>
            <a:r>
              <a:rPr lang="en-US" dirty="0"/>
              <a:t>Significantly overleveraged with private and local funding</a:t>
            </a:r>
          </a:p>
          <a:p>
            <a:pPr lvl="0"/>
            <a:r>
              <a:rPr lang="en-US" dirty="0"/>
              <a:t>Outcomes during project period, with expanding impact in later phases</a:t>
            </a:r>
          </a:p>
        </p:txBody>
      </p:sp>
      <p:sp>
        <p:nvSpPr>
          <p:cNvPr id="8" name="Title 2"/>
          <p:cNvSpPr txBox="1">
            <a:spLocks/>
          </p:cNvSpPr>
          <p:nvPr/>
        </p:nvSpPr>
        <p:spPr bwMode="auto">
          <a:xfrm rot="16200000">
            <a:off x="8268809" y="2934809"/>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000" dirty="0" err="1" smtClean="0">
                <a:solidFill>
                  <a:schemeClr val="bg1"/>
                </a:solidFill>
              </a:rPr>
              <a:t>Shihadeh</a:t>
            </a:r>
            <a:r>
              <a:rPr lang="en-US" sz="4000" dirty="0" smtClean="0">
                <a:solidFill>
                  <a:schemeClr val="bg1"/>
                </a:solidFill>
              </a:rPr>
              <a:t> innovation center</a:t>
            </a:r>
            <a:endParaRPr lang="en-US" sz="4000" dirty="0">
              <a:solidFill>
                <a:schemeClr val="bg1"/>
              </a:solidFill>
            </a:endParaRPr>
          </a:p>
        </p:txBody>
      </p:sp>
    </p:spTree>
    <p:extLst>
      <p:ext uri="{BB962C8B-B14F-4D97-AF65-F5344CB8AC3E}">
        <p14:creationId xmlns:p14="http://schemas.microsoft.com/office/powerpoint/2010/main" val="32024157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4701" y="784675"/>
            <a:ext cx="10502900" cy="988381"/>
          </a:xfrm>
        </p:spPr>
        <p:txBody>
          <a:bodyPr/>
          <a:lstStyle/>
          <a:p>
            <a:r>
              <a:rPr lang="en-US" sz="5400" dirty="0" smtClean="0"/>
              <a:t>Recommendation</a:t>
            </a:r>
            <a:endParaRPr lang="en-US" sz="5400" dirty="0"/>
          </a:p>
        </p:txBody>
      </p:sp>
      <p:sp>
        <p:nvSpPr>
          <p:cNvPr id="2" name="Content Placeholder 1"/>
          <p:cNvSpPr>
            <a:spLocks noGrp="1"/>
          </p:cNvSpPr>
          <p:nvPr>
            <p:ph idx="1"/>
          </p:nvPr>
        </p:nvSpPr>
        <p:spPr>
          <a:xfrm>
            <a:off x="729730" y="1671013"/>
            <a:ext cx="10387974" cy="4652962"/>
          </a:xfrm>
        </p:spPr>
        <p:txBody>
          <a:bodyPr>
            <a:normAutofit/>
          </a:bodyPr>
          <a:lstStyle/>
          <a:p>
            <a:r>
              <a:rPr lang="en-US" sz="3600" dirty="0" smtClean="0"/>
              <a:t>DHCD recommends this application for approval</a:t>
            </a:r>
            <a:endParaRPr lang="en-US" sz="3600" i="1" dirty="0"/>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000" dirty="0" err="1">
                <a:solidFill>
                  <a:schemeClr val="bg1"/>
                </a:solidFill>
              </a:rPr>
              <a:t>Shihadeh</a:t>
            </a:r>
            <a:r>
              <a:rPr lang="en-US" sz="4000" dirty="0">
                <a:solidFill>
                  <a:schemeClr val="bg1"/>
                </a:solidFill>
              </a:rPr>
              <a:t> innovation center</a:t>
            </a:r>
          </a:p>
        </p:txBody>
      </p:sp>
      <p:graphicFrame>
        <p:nvGraphicFramePr>
          <p:cNvPr id="6" name="Table 5"/>
          <p:cNvGraphicFramePr>
            <a:graphicFrameLocks noGrp="1"/>
          </p:cNvGraphicFramePr>
          <p:nvPr>
            <p:extLst>
              <p:ext uri="{D42A27DB-BD31-4B8C-83A1-F6EECF244321}">
                <p14:modId xmlns:p14="http://schemas.microsoft.com/office/powerpoint/2010/main" val="1704667051"/>
              </p:ext>
            </p:extLst>
          </p:nvPr>
        </p:nvGraphicFramePr>
        <p:xfrm>
          <a:off x="6026151" y="2659394"/>
          <a:ext cx="4919374" cy="3728428"/>
        </p:xfrm>
        <a:graphic>
          <a:graphicData uri="http://schemas.openxmlformats.org/drawingml/2006/table">
            <a:tbl>
              <a:tblPr firstRow="1" firstCol="1" bandRow="1"/>
              <a:tblGrid>
                <a:gridCol w="3862432">
                  <a:extLst>
                    <a:ext uri="{9D8B030D-6E8A-4147-A177-3AD203B41FA5}">
                      <a16:colId xmlns:a16="http://schemas.microsoft.com/office/drawing/2014/main" val="3581575363"/>
                    </a:ext>
                  </a:extLst>
                </a:gridCol>
                <a:gridCol w="1056942">
                  <a:extLst>
                    <a:ext uri="{9D8B030D-6E8A-4147-A177-3AD203B41FA5}">
                      <a16:colId xmlns:a16="http://schemas.microsoft.com/office/drawing/2014/main" val="852496958"/>
                    </a:ext>
                  </a:extLst>
                </a:gridCol>
              </a:tblGrid>
              <a:tr h="373737">
                <a:tc>
                  <a:txBody>
                    <a:bodyPr/>
                    <a:lstStyle/>
                    <a:p>
                      <a:pPr marL="0" marR="0" algn="r">
                        <a:lnSpc>
                          <a:spcPct val="115000"/>
                        </a:lnSpc>
                        <a:spcBef>
                          <a:spcPts val="0"/>
                        </a:spcBef>
                        <a:spcAft>
                          <a:spcPts val="0"/>
                        </a:spcAft>
                      </a:pPr>
                      <a:r>
                        <a:rPr lang="en-US" sz="20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20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737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Participation Requirement</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737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Out-of-State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Revenue</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Year ROI </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039377116"/>
                  </a:ext>
                </a:extLst>
              </a:tr>
              <a:tr h="373737">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G&amp;D Plan</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r h="373737">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269417709"/>
                  </a:ext>
                </a:extLst>
              </a:tr>
              <a:tr h="364795">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Sustainable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after GOVA Funds</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2702836905"/>
                  </a:ext>
                </a:extLst>
              </a:tr>
            </a:tbl>
          </a:graphicData>
        </a:graphic>
      </p:graphicFrame>
    </p:spTree>
    <p:extLst>
      <p:ext uri="{BB962C8B-B14F-4D97-AF65-F5344CB8AC3E}">
        <p14:creationId xmlns:p14="http://schemas.microsoft.com/office/powerpoint/2010/main" val="3743751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6600" dirty="0" smtClean="0">
                <a:solidFill>
                  <a:schemeClr val="bg1"/>
                </a:solidFill>
              </a:rPr>
              <a:t>Competitive </a:t>
            </a:r>
            <a:r>
              <a:rPr lang="en-US" sz="6600" dirty="0" smtClean="0">
                <a:solidFill>
                  <a:schemeClr val="bg1"/>
                </a:solidFill>
              </a:rPr>
              <a:t>app</a:t>
            </a:r>
            <a:endParaRPr lang="en-US" sz="6600" dirty="0">
              <a:solidFill>
                <a:schemeClr val="bg1"/>
              </a:solidFill>
            </a:endParaRPr>
          </a:p>
        </p:txBody>
      </p:sp>
    </p:spTree>
    <p:extLst>
      <p:ext uri="{BB962C8B-B14F-4D97-AF65-F5344CB8AC3E}">
        <p14:creationId xmlns:p14="http://schemas.microsoft.com/office/powerpoint/2010/main" val="1567206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Competitive Funding</a:t>
            </a:r>
            <a:endParaRPr lang="en-US" dirty="0"/>
          </a:p>
        </p:txBody>
      </p:sp>
      <p:sp>
        <p:nvSpPr>
          <p:cNvPr id="3" name="Subtitle 2"/>
          <p:cNvSpPr>
            <a:spLocks noGrp="1"/>
          </p:cNvSpPr>
          <p:nvPr>
            <p:ph idx="1"/>
          </p:nvPr>
        </p:nvSpPr>
        <p:spPr>
          <a:xfrm>
            <a:off x="1524000" y="1433015"/>
            <a:ext cx="9245600" cy="4954137"/>
          </a:xfrm>
        </p:spPr>
        <p:txBody>
          <a:bodyPr>
            <a:normAutofit/>
          </a:bodyPr>
          <a:lstStyle/>
          <a:p>
            <a:r>
              <a:rPr lang="en-US" sz="4800" b="1" dirty="0" smtClean="0"/>
              <a:t> 1 proposal </a:t>
            </a:r>
            <a:r>
              <a:rPr lang="en-US" sz="4800" b="1" dirty="0"/>
              <a:t>submitted</a:t>
            </a:r>
          </a:p>
          <a:p>
            <a:pPr lvl="1"/>
            <a:r>
              <a:rPr lang="en-US" sz="4800" b="1" dirty="0"/>
              <a:t>2</a:t>
            </a:r>
            <a:r>
              <a:rPr lang="en-US" sz="4800" b="1" dirty="0" smtClean="0"/>
              <a:t> </a:t>
            </a:r>
            <a:r>
              <a:rPr lang="en-US" sz="4800" b="1" dirty="0"/>
              <a:t>out of 9 regions </a:t>
            </a:r>
            <a:r>
              <a:rPr lang="en-US" sz="4800" b="1" dirty="0" smtClean="0"/>
              <a:t>participated</a:t>
            </a:r>
          </a:p>
          <a:p>
            <a:pPr marL="2292350" lvl="2"/>
            <a:r>
              <a:rPr lang="en-US" sz="3200" b="1" dirty="0" smtClean="0"/>
              <a:t> Workforce</a:t>
            </a:r>
          </a:p>
          <a:p>
            <a:pPr lvl="1"/>
            <a:r>
              <a:rPr lang="en-US" b="1" dirty="0" smtClean="0"/>
              <a:t>Total Request: $4,896,528</a:t>
            </a:r>
          </a:p>
          <a:p>
            <a:pPr lvl="1"/>
            <a:r>
              <a:rPr lang="en-US" b="1" dirty="0" smtClean="0">
                <a:solidFill>
                  <a:schemeClr val="tx1"/>
                </a:solidFill>
              </a:rPr>
              <a:t>Total Match: $4,915,962</a:t>
            </a:r>
          </a:p>
          <a:p>
            <a:pPr lvl="1"/>
            <a:r>
              <a:rPr lang="en-US" sz="3200" b="1" dirty="0" smtClean="0"/>
              <a:t>Includes $2,945,981 Local Match</a:t>
            </a:r>
            <a:endParaRPr lang="en-US" sz="3200" b="1" dirty="0"/>
          </a:p>
          <a:p>
            <a:pPr marL="114300" indent="0">
              <a:buNone/>
            </a:pPr>
            <a:endParaRPr lang="en-US" sz="2800" b="1" dirty="0">
              <a:solidFill>
                <a:schemeClr val="tx1"/>
              </a:solidFill>
            </a:endParaRPr>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800" dirty="0">
                <a:solidFill>
                  <a:schemeClr val="bg1"/>
                </a:solidFill>
              </a:rPr>
              <a:t>Competitive </a:t>
            </a:r>
            <a:r>
              <a:rPr lang="en-US" sz="4800" dirty="0" smtClean="0">
                <a:solidFill>
                  <a:schemeClr val="bg1"/>
                </a:solidFill>
              </a:rPr>
              <a:t>app</a:t>
            </a:r>
            <a:endParaRPr lang="en-US" sz="4800" dirty="0">
              <a:solidFill>
                <a:schemeClr val="bg1"/>
              </a:solidFill>
            </a:endParaRPr>
          </a:p>
        </p:txBody>
      </p:sp>
    </p:spTree>
    <p:extLst>
      <p:ext uri="{BB962C8B-B14F-4D97-AF65-F5344CB8AC3E}">
        <p14:creationId xmlns:p14="http://schemas.microsoft.com/office/powerpoint/2010/main" val="3861283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3 &amp; 1</a:t>
            </a:r>
            <a:br>
              <a:rPr lang="en-US" b="1" dirty="0" smtClean="0">
                <a:solidFill>
                  <a:schemeClr val="tx1"/>
                </a:solidFill>
              </a:rPr>
            </a:br>
            <a:r>
              <a:rPr lang="en-US" b="1" dirty="0" smtClean="0">
                <a:solidFill>
                  <a:schemeClr val="tx1"/>
                </a:solidFill>
              </a:rPr>
              <a:t>IMPLEMENTATION</a:t>
            </a:r>
            <a:endParaRPr lang="en-US" dirty="0">
              <a:solidFill>
                <a:schemeClr val="tx1"/>
              </a:solidFill>
            </a:endParaRPr>
          </a:p>
        </p:txBody>
      </p:sp>
      <p:sp>
        <p:nvSpPr>
          <p:cNvPr id="5" name="Text Placeholder 4"/>
          <p:cNvSpPr>
            <a:spLocks noGrp="1"/>
          </p:cNvSpPr>
          <p:nvPr>
            <p:ph type="body" idx="1"/>
          </p:nvPr>
        </p:nvSpPr>
        <p:spPr>
          <a:xfrm>
            <a:off x="963085" y="1875747"/>
            <a:ext cx="9974089" cy="1888178"/>
          </a:xfrm>
        </p:spPr>
        <p:txBody>
          <a:bodyPr>
            <a:normAutofit fontScale="77500" lnSpcReduction="20000"/>
          </a:bodyPr>
          <a:lstStyle/>
          <a:p>
            <a:r>
              <a:rPr lang="en-US" sz="6000" b="1" dirty="0" smtClean="0">
                <a:solidFill>
                  <a:schemeClr val="accent1"/>
                </a:solidFill>
              </a:rPr>
              <a:t>Great Opportunities in Technology and Engineering Course (GO-TEC) Phase 2</a:t>
            </a:r>
            <a:endParaRPr lang="en-US" sz="60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sz="4800" dirty="0">
              <a:solidFill>
                <a:schemeClr val="bg1"/>
              </a:solidFill>
            </a:endParaRPr>
          </a:p>
        </p:txBody>
      </p:sp>
      <p:sp>
        <p:nvSpPr>
          <p:cNvPr id="2" name="Rectangle 1"/>
          <p:cNvSpPr/>
          <p:nvPr/>
        </p:nvSpPr>
        <p:spPr>
          <a:xfrm>
            <a:off x="963085" y="3763925"/>
            <a:ext cx="10495852" cy="1523494"/>
          </a:xfrm>
          <a:prstGeom prst="rect">
            <a:avLst/>
          </a:prstGeom>
        </p:spPr>
        <p:txBody>
          <a:bodyPr wrap="square">
            <a:spAutoFit/>
          </a:bodyPr>
          <a:lstStyle/>
          <a:p>
            <a:pPr marL="0" lvl="1"/>
            <a:r>
              <a:rPr lang="en-US" sz="3100" b="1" dirty="0" smtClean="0">
                <a:solidFill>
                  <a:schemeClr val="tx2"/>
                </a:solidFill>
              </a:rPr>
              <a:t>Danville Community College (DCC)</a:t>
            </a:r>
          </a:p>
          <a:p>
            <a:pPr marL="0" lvl="1"/>
            <a:r>
              <a:rPr lang="en-US" sz="3100" b="1" dirty="0" smtClean="0">
                <a:solidFill>
                  <a:schemeClr val="tx2"/>
                </a:solidFill>
              </a:rPr>
              <a:t>Total </a:t>
            </a:r>
            <a:r>
              <a:rPr lang="en-US" sz="3100" b="1" dirty="0">
                <a:solidFill>
                  <a:schemeClr val="tx2"/>
                </a:solidFill>
              </a:rPr>
              <a:t>Request: </a:t>
            </a:r>
            <a:r>
              <a:rPr lang="en-US" sz="3100" b="1" dirty="0" smtClean="0">
                <a:solidFill>
                  <a:schemeClr val="tx2"/>
                </a:solidFill>
              </a:rPr>
              <a:t>$4,896,528</a:t>
            </a:r>
            <a:endParaRPr lang="en-US" sz="3100" b="1" dirty="0">
              <a:solidFill>
                <a:schemeClr val="tx2"/>
              </a:solidFill>
            </a:endParaRPr>
          </a:p>
          <a:p>
            <a:pPr marL="0" lvl="1"/>
            <a:r>
              <a:rPr lang="en-US" sz="3100" b="1" dirty="0" smtClean="0">
                <a:solidFill>
                  <a:schemeClr val="tx2"/>
                </a:solidFill>
              </a:rPr>
              <a:t>Total </a:t>
            </a:r>
            <a:r>
              <a:rPr lang="en-US" sz="3100" b="1" dirty="0">
                <a:solidFill>
                  <a:schemeClr val="tx2"/>
                </a:solidFill>
              </a:rPr>
              <a:t>Match: </a:t>
            </a:r>
            <a:r>
              <a:rPr lang="en-US" sz="3100" b="1" dirty="0" smtClean="0">
                <a:solidFill>
                  <a:schemeClr val="tx2"/>
                </a:solidFill>
              </a:rPr>
              <a:t>$4,915,962, </a:t>
            </a:r>
            <a:r>
              <a:rPr lang="en-US" sz="3100" b="1" dirty="0">
                <a:solidFill>
                  <a:schemeClr val="tx2"/>
                </a:solidFill>
              </a:rPr>
              <a:t>including </a:t>
            </a:r>
            <a:r>
              <a:rPr lang="en-US" sz="3100" b="1" dirty="0" smtClean="0">
                <a:solidFill>
                  <a:schemeClr val="tx2"/>
                </a:solidFill>
              </a:rPr>
              <a:t>$2,945,981 </a:t>
            </a:r>
            <a:r>
              <a:rPr lang="en-US" sz="3100" b="1" dirty="0">
                <a:solidFill>
                  <a:schemeClr val="tx2"/>
                </a:solidFill>
              </a:rPr>
              <a:t>local </a:t>
            </a:r>
            <a:r>
              <a:rPr lang="en-US" sz="3100" b="1" dirty="0" smtClean="0">
                <a:solidFill>
                  <a:schemeClr val="tx2"/>
                </a:solidFill>
              </a:rPr>
              <a:t>match </a:t>
            </a:r>
            <a:endParaRPr lang="en-US" sz="3100" b="1" dirty="0">
              <a:solidFill>
                <a:schemeClr val="tx2"/>
              </a:solidFill>
            </a:endParaRPr>
          </a:p>
        </p:txBody>
      </p:sp>
    </p:spTree>
    <p:extLst>
      <p:ext uri="{BB962C8B-B14F-4D97-AF65-F5344CB8AC3E}">
        <p14:creationId xmlns:p14="http://schemas.microsoft.com/office/powerpoint/2010/main" val="3757381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dirty="0" smtClean="0"/>
              <a:t>Regions 3 &amp; 1 submitted on </a:t>
            </a:r>
            <a:r>
              <a:rPr lang="en-US" dirty="0"/>
              <a:t>behalf of </a:t>
            </a:r>
            <a:r>
              <a:rPr lang="en-US" dirty="0" smtClean="0"/>
              <a:t>DCC</a:t>
            </a:r>
          </a:p>
          <a:p>
            <a:r>
              <a:rPr lang="en-US" dirty="0" smtClean="0"/>
              <a:t>Request </a:t>
            </a:r>
            <a:r>
              <a:rPr lang="en-US" dirty="0"/>
              <a:t>of </a:t>
            </a:r>
            <a:r>
              <a:rPr lang="en-US" dirty="0" smtClean="0"/>
              <a:t>$4,896,528 for personnel, instructor training, program outreach, equipment, build-out of </a:t>
            </a:r>
            <a:r>
              <a:rPr lang="en-US" b="1" dirty="0" smtClean="0"/>
              <a:t>14 middle-school career connection labs</a:t>
            </a:r>
            <a:r>
              <a:rPr lang="en-US" dirty="0" smtClean="0"/>
              <a:t>, program materials</a:t>
            </a:r>
          </a:p>
          <a:p>
            <a:r>
              <a:rPr lang="en-US" dirty="0" smtClean="0"/>
              <a:t>Working with </a:t>
            </a:r>
            <a:r>
              <a:rPr lang="en-US" dirty="0"/>
              <a:t>regional school and higher-education partners to build a regional training system of scale for careers in IT and focused areas of advanced </a:t>
            </a:r>
            <a:r>
              <a:rPr lang="en-US" dirty="0" smtClean="0"/>
              <a:t>manufacturing </a:t>
            </a:r>
          </a:p>
          <a:p>
            <a:r>
              <a:rPr lang="en-US" dirty="0" smtClean="0"/>
              <a:t>To build a pipeline of talent beginning with middle school students, in order to increase the number of students entering the five regional training areas of need: precision machining, welding, IT/cybersecurity, </a:t>
            </a:r>
            <a:r>
              <a:rPr lang="en-US" dirty="0"/>
              <a:t>robotics/mechatronics/automation, and advanced </a:t>
            </a:r>
            <a:r>
              <a:rPr lang="en-US" dirty="0" smtClean="0"/>
              <a:t>materials</a:t>
            </a:r>
          </a:p>
          <a:p>
            <a:endParaRPr lang="en-US" dirty="0" smtClean="0"/>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5"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800" dirty="0" err="1" smtClean="0">
                <a:solidFill>
                  <a:schemeClr val="bg1"/>
                </a:solidFill>
              </a:rPr>
              <a:t>Gotec</a:t>
            </a:r>
            <a:r>
              <a:rPr lang="en-US" sz="4800" dirty="0" smtClean="0">
                <a:solidFill>
                  <a:schemeClr val="bg1"/>
                </a:solidFill>
              </a:rPr>
              <a:t> phase 2</a:t>
            </a:r>
            <a:endParaRPr lang="en-US" sz="4800" dirty="0">
              <a:solidFill>
                <a:schemeClr val="bg1"/>
              </a:solidFill>
            </a:endParaRPr>
          </a:p>
        </p:txBody>
      </p:sp>
    </p:spTree>
    <p:extLst>
      <p:ext uri="{BB962C8B-B14F-4D97-AF65-F5344CB8AC3E}">
        <p14:creationId xmlns:p14="http://schemas.microsoft.com/office/powerpoint/2010/main" val="16646398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Workgroup feedback</a:t>
            </a:r>
            <a:endParaRPr lang="en-US" sz="5400" dirty="0"/>
          </a:p>
        </p:txBody>
      </p:sp>
      <p:sp>
        <p:nvSpPr>
          <p:cNvPr id="2" name="Content Placeholder 1"/>
          <p:cNvSpPr>
            <a:spLocks noGrp="1"/>
          </p:cNvSpPr>
          <p:nvPr>
            <p:ph idx="1"/>
          </p:nvPr>
        </p:nvSpPr>
        <p:spPr>
          <a:xfrm>
            <a:off x="774701" y="1785938"/>
            <a:ext cx="10181963" cy="3469173"/>
          </a:xfrm>
        </p:spPr>
        <p:txBody>
          <a:bodyPr>
            <a:normAutofit fontScale="85000" lnSpcReduction="20000"/>
          </a:bodyPr>
          <a:lstStyle/>
          <a:p>
            <a:pPr lvl="0"/>
            <a:r>
              <a:rPr lang="en-US" dirty="0"/>
              <a:t>Replicable across regions</a:t>
            </a:r>
          </a:p>
          <a:p>
            <a:pPr lvl="0"/>
            <a:r>
              <a:rPr lang="en-US" dirty="0"/>
              <a:t>Significant local support and match from across the region</a:t>
            </a:r>
          </a:p>
          <a:p>
            <a:pPr lvl="0"/>
            <a:r>
              <a:rPr lang="en-US" dirty="0"/>
              <a:t>Diversifies employment opportunities for students directly entering workforce</a:t>
            </a:r>
          </a:p>
          <a:p>
            <a:pPr lvl="0"/>
            <a:r>
              <a:rPr lang="en-US" dirty="0" smtClean="0"/>
              <a:t>Need more time to </a:t>
            </a:r>
            <a:r>
              <a:rPr lang="en-US" u="sng" dirty="0" smtClean="0"/>
              <a:t>validate outcomes from Phase 1 </a:t>
            </a:r>
            <a:r>
              <a:rPr lang="en-US" dirty="0" smtClean="0"/>
              <a:t>before such a large scale-up</a:t>
            </a:r>
            <a:endParaRPr lang="en-US" dirty="0"/>
          </a:p>
        </p:txBody>
      </p:sp>
      <p:sp>
        <p:nvSpPr>
          <p:cNvPr id="8" name="Title 2"/>
          <p:cNvSpPr txBox="1">
            <a:spLocks/>
          </p:cNvSpPr>
          <p:nvPr/>
        </p:nvSpPr>
        <p:spPr bwMode="auto">
          <a:xfrm rot="16200000">
            <a:off x="8268809" y="2934809"/>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800" dirty="0" err="1" smtClean="0">
                <a:solidFill>
                  <a:schemeClr val="bg1"/>
                </a:solidFill>
              </a:rPr>
              <a:t>Gotec</a:t>
            </a:r>
            <a:r>
              <a:rPr lang="en-US" sz="4800" dirty="0" smtClean="0">
                <a:solidFill>
                  <a:schemeClr val="bg1"/>
                </a:solidFill>
              </a:rPr>
              <a:t> phase 2</a:t>
            </a:r>
            <a:endParaRPr lang="en-US" sz="4800" dirty="0">
              <a:solidFill>
                <a:schemeClr val="bg1"/>
              </a:solidFill>
            </a:endParaRPr>
          </a:p>
        </p:txBody>
      </p:sp>
    </p:spTree>
    <p:extLst>
      <p:ext uri="{BB962C8B-B14F-4D97-AF65-F5344CB8AC3E}">
        <p14:creationId xmlns:p14="http://schemas.microsoft.com/office/powerpoint/2010/main" val="16187742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4701" y="784675"/>
            <a:ext cx="10502900" cy="988381"/>
          </a:xfrm>
        </p:spPr>
        <p:txBody>
          <a:bodyPr/>
          <a:lstStyle/>
          <a:p>
            <a:r>
              <a:rPr lang="en-US" sz="5400" dirty="0" smtClean="0"/>
              <a:t>Scaled Project update</a:t>
            </a:r>
            <a:endParaRPr lang="en-US" sz="5400" dirty="0"/>
          </a:p>
        </p:txBody>
      </p:sp>
      <p:sp>
        <p:nvSpPr>
          <p:cNvPr id="2" name="Content Placeholder 1"/>
          <p:cNvSpPr>
            <a:spLocks noGrp="1"/>
          </p:cNvSpPr>
          <p:nvPr>
            <p:ph idx="1"/>
          </p:nvPr>
        </p:nvSpPr>
        <p:spPr>
          <a:xfrm>
            <a:off x="774701" y="1671013"/>
            <a:ext cx="10387974" cy="1416335"/>
          </a:xfrm>
        </p:spPr>
        <p:txBody>
          <a:bodyPr>
            <a:normAutofit lnSpcReduction="10000"/>
          </a:bodyPr>
          <a:lstStyle/>
          <a:p>
            <a:pPr marL="0" lvl="1"/>
            <a:r>
              <a:rPr lang="en-US" sz="3200" dirty="0"/>
              <a:t>Request </a:t>
            </a:r>
            <a:r>
              <a:rPr lang="en-US" sz="3200" dirty="0" smtClean="0"/>
              <a:t>of $</a:t>
            </a:r>
            <a:r>
              <a:rPr lang="en-US" sz="3200" b="1" dirty="0" smtClean="0">
                <a:solidFill>
                  <a:schemeClr val="tx2"/>
                </a:solidFill>
              </a:rPr>
              <a:t>1,320,787 </a:t>
            </a:r>
            <a:r>
              <a:rPr lang="en-US" sz="3200" dirty="0" smtClean="0"/>
              <a:t>for </a:t>
            </a:r>
            <a:r>
              <a:rPr lang="en-US" sz="3200" dirty="0"/>
              <a:t>personnel, instructor training, program outreach, equipment, build-out of </a:t>
            </a:r>
            <a:r>
              <a:rPr lang="en-US" sz="3200" u="sng" dirty="0" smtClean="0"/>
              <a:t>4 middle-school </a:t>
            </a:r>
            <a:r>
              <a:rPr lang="en-US" sz="3200" u="sng" dirty="0"/>
              <a:t>career connection labs</a:t>
            </a:r>
            <a:r>
              <a:rPr lang="en-US" sz="3200" dirty="0"/>
              <a:t>, program </a:t>
            </a:r>
            <a:r>
              <a:rPr lang="en-US" sz="3200" dirty="0" smtClean="0"/>
              <a:t>materials</a:t>
            </a:r>
            <a:endParaRPr lang="en-US" sz="3100" b="1" dirty="0" smtClean="0">
              <a:solidFill>
                <a:schemeClr val="tx2"/>
              </a:solidFill>
            </a:endParaRPr>
          </a:p>
          <a:p>
            <a:endParaRPr lang="en-US" sz="3600" i="1" dirty="0"/>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lvl="0">
              <a:spcBef>
                <a:spcPts val="0"/>
              </a:spcBef>
            </a:pPr>
            <a:r>
              <a:rPr lang="en-US" sz="4800" dirty="0" err="1" smtClean="0">
                <a:solidFill>
                  <a:schemeClr val="bg1"/>
                </a:solidFill>
              </a:rPr>
              <a:t>Gotec</a:t>
            </a:r>
            <a:r>
              <a:rPr lang="en-US" sz="4800" dirty="0" smtClean="0">
                <a:solidFill>
                  <a:schemeClr val="bg1"/>
                </a:solidFill>
              </a:rPr>
              <a:t> phase 2</a:t>
            </a:r>
            <a:endParaRPr lang="en-US" sz="48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366043220"/>
              </p:ext>
            </p:extLst>
          </p:nvPr>
        </p:nvGraphicFramePr>
        <p:xfrm>
          <a:off x="4519749" y="3087348"/>
          <a:ext cx="6464965" cy="3316098"/>
        </p:xfrm>
        <a:graphic>
          <a:graphicData uri="http://schemas.openxmlformats.org/drawingml/2006/table">
            <a:tbl>
              <a:tblPr firstRow="1" firstCol="1" bandRow="1"/>
              <a:tblGrid>
                <a:gridCol w="5075949">
                  <a:extLst>
                    <a:ext uri="{9D8B030D-6E8A-4147-A177-3AD203B41FA5}">
                      <a16:colId xmlns:a16="http://schemas.microsoft.com/office/drawing/2014/main" val="3581575363"/>
                    </a:ext>
                  </a:extLst>
                </a:gridCol>
                <a:gridCol w="1389016">
                  <a:extLst>
                    <a:ext uri="{9D8B030D-6E8A-4147-A177-3AD203B41FA5}">
                      <a16:colId xmlns:a16="http://schemas.microsoft.com/office/drawing/2014/main" val="852496958"/>
                    </a:ext>
                  </a:extLst>
                </a:gridCol>
              </a:tblGrid>
              <a:tr h="326572">
                <a:tc>
                  <a:txBody>
                    <a:bodyPr/>
                    <a:lstStyle/>
                    <a:p>
                      <a:pPr marL="0" marR="0" algn="r">
                        <a:lnSpc>
                          <a:spcPct val="115000"/>
                        </a:lnSpc>
                        <a:spcBef>
                          <a:spcPts val="0"/>
                        </a:spcBef>
                        <a:spcAft>
                          <a:spcPts val="0"/>
                        </a:spcAft>
                      </a:pPr>
                      <a:r>
                        <a:rPr lang="en-US" sz="20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20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26572">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26572">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265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Participation Requirement</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265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Out-of-State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Revenue</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26572">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MAYBE</a:t>
                      </a:r>
                      <a:endParaRPr lang="en-US" sz="2000" b="1"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26572">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Year ROI </a:t>
                      </a: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039377116"/>
                  </a:ext>
                </a:extLst>
              </a:tr>
              <a:tr h="326572">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G&amp;D Plan</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r h="326572">
                <a:tc>
                  <a:txBody>
                    <a:bodyPr/>
                    <a:lstStyle/>
                    <a:p>
                      <a:pPr marL="0" marR="0" algn="r">
                        <a:lnSpc>
                          <a:spcPct val="115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269417709"/>
                  </a:ext>
                </a:extLst>
              </a:tr>
              <a:tr h="326572">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Sustainable</a:t>
                      </a:r>
                      <a:r>
                        <a:rPr lang="en-US" sz="20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after GOVA Funds</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MAYBE</a:t>
                      </a:r>
                      <a:endParaRPr lang="en-US" sz="2000" b="1"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2702836905"/>
                  </a:ext>
                </a:extLst>
              </a:tr>
            </a:tbl>
          </a:graphicData>
        </a:graphic>
      </p:graphicFrame>
    </p:spTree>
    <p:extLst>
      <p:ext uri="{BB962C8B-B14F-4D97-AF65-F5344CB8AC3E}">
        <p14:creationId xmlns:p14="http://schemas.microsoft.com/office/powerpoint/2010/main" val="19101740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4701" y="784675"/>
            <a:ext cx="10502900" cy="988381"/>
          </a:xfrm>
        </p:spPr>
        <p:txBody>
          <a:bodyPr/>
          <a:lstStyle/>
          <a:p>
            <a:r>
              <a:rPr lang="en-US" sz="5400" dirty="0" smtClean="0"/>
              <a:t>Recommendation</a:t>
            </a:r>
            <a:endParaRPr lang="en-US" sz="5400" dirty="0"/>
          </a:p>
        </p:txBody>
      </p:sp>
      <p:sp>
        <p:nvSpPr>
          <p:cNvPr id="2" name="Content Placeholder 1"/>
          <p:cNvSpPr>
            <a:spLocks noGrp="1"/>
          </p:cNvSpPr>
          <p:nvPr>
            <p:ph idx="1"/>
          </p:nvPr>
        </p:nvSpPr>
        <p:spPr>
          <a:xfrm>
            <a:off x="774701" y="1671012"/>
            <a:ext cx="10387974" cy="3917585"/>
          </a:xfrm>
        </p:spPr>
        <p:txBody>
          <a:bodyPr>
            <a:normAutofit lnSpcReduction="10000"/>
          </a:bodyPr>
          <a:lstStyle/>
          <a:p>
            <a:r>
              <a:rPr lang="en-US" sz="3200" dirty="0" smtClean="0"/>
              <a:t>DHCD recommends approval of the 12 month funding request of Phase 2 for $1,320,787</a:t>
            </a:r>
          </a:p>
          <a:p>
            <a:r>
              <a:rPr lang="en-US" sz="3200" dirty="0" smtClean="0"/>
              <a:t>DHCD also recommends the Board reserve the full $4,896,528 and require the applicant to demonstrate project results and validation of this model to DHCD and the Board before contract negotiation is allowed to proceed on the remaining $3,575,741 of the requested grant</a:t>
            </a:r>
            <a:endParaRPr lang="en-US" sz="3200" dirty="0"/>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lvl="0">
              <a:spcBef>
                <a:spcPts val="0"/>
              </a:spcBef>
            </a:pPr>
            <a:r>
              <a:rPr lang="en-US" sz="4800" dirty="0" err="1" smtClean="0">
                <a:solidFill>
                  <a:schemeClr val="bg1"/>
                </a:solidFill>
              </a:rPr>
              <a:t>Gotec</a:t>
            </a:r>
            <a:r>
              <a:rPr lang="en-US" sz="4800" dirty="0" smtClean="0">
                <a:solidFill>
                  <a:schemeClr val="bg1"/>
                </a:solidFill>
              </a:rPr>
              <a:t> phase 2</a:t>
            </a:r>
            <a:endParaRPr lang="en-US" sz="4800" dirty="0">
              <a:solidFill>
                <a:schemeClr val="bg1"/>
              </a:solidFill>
            </a:endParaRPr>
          </a:p>
        </p:txBody>
      </p:sp>
    </p:spTree>
    <p:extLst>
      <p:ext uri="{BB962C8B-B14F-4D97-AF65-F5344CB8AC3E}">
        <p14:creationId xmlns:p14="http://schemas.microsoft.com/office/powerpoint/2010/main" val="16082323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dirty="0" smtClean="0">
                <a:solidFill>
                  <a:schemeClr val="bg1"/>
                </a:solidFill>
              </a:rPr>
              <a:t>FY20 ALLOCATIONS</a:t>
            </a:r>
            <a:endParaRPr lang="en-US" dirty="0">
              <a:solidFill>
                <a:schemeClr val="bg1"/>
              </a:solidFill>
            </a:endParaRPr>
          </a:p>
        </p:txBody>
      </p:sp>
    </p:spTree>
    <p:extLst>
      <p:ext uri="{BB962C8B-B14F-4D97-AF65-F5344CB8AC3E}">
        <p14:creationId xmlns:p14="http://schemas.microsoft.com/office/powerpoint/2010/main" val="3216784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Region 2</a:t>
            </a:r>
            <a:r>
              <a:rPr lang="en-US" dirty="0" smtClean="0"/>
              <a:t> </a:t>
            </a:r>
            <a:r>
              <a:rPr lang="en-US" dirty="0"/>
              <a:t>submitted on behalf </a:t>
            </a:r>
            <a:r>
              <a:rPr lang="en-US" dirty="0" smtClean="0"/>
              <a:t>of UWSWVA</a:t>
            </a:r>
            <a:endParaRPr lang="en-US" dirty="0"/>
          </a:p>
          <a:p>
            <a:r>
              <a:rPr lang="en-US" dirty="0"/>
              <a:t>Request of </a:t>
            </a:r>
            <a:r>
              <a:rPr lang="en-US" dirty="0" smtClean="0"/>
              <a:t>$99,406 for personnel</a:t>
            </a:r>
          </a:p>
          <a:p>
            <a:r>
              <a:rPr lang="en-US" dirty="0" smtClean="0"/>
              <a:t>To expand Ignite Internship program into Giles and Pulaski counties and the City of Radford</a:t>
            </a:r>
          </a:p>
          <a:p>
            <a:r>
              <a:rPr lang="en-US" dirty="0" smtClean="0"/>
              <a:t>Builds off previously funded Region 1 per capita project ($250,000) that created 1)a web-based platform to deliver post-secondary education awareness and streamlined workforce credentialing, 2) work-based learning opportunities, and 3) local employment matching for graduates</a:t>
            </a:r>
          </a:p>
          <a:p>
            <a:endParaRPr lang="en-US" dirty="0" smtClean="0"/>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5" name="Title 2"/>
          <p:cNvSpPr txBox="1">
            <a:spLocks/>
          </p:cNvSpPr>
          <p:nvPr/>
        </p:nvSpPr>
        <p:spPr bwMode="auto">
          <a:xfrm rot="16200000">
            <a:off x="8124595"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dirty="0" smtClean="0">
                <a:solidFill>
                  <a:schemeClr val="bg1"/>
                </a:solidFill>
              </a:rPr>
              <a:t>Ignite Internship</a:t>
            </a:r>
            <a:r>
              <a:rPr lang="en-US" dirty="0">
                <a:solidFill>
                  <a:schemeClr val="bg1"/>
                </a:solidFill>
              </a:rPr>
              <a:t>s</a:t>
            </a:r>
            <a:endParaRPr lang="en-US" sz="3600" dirty="0">
              <a:solidFill>
                <a:schemeClr val="bg1"/>
              </a:solidFill>
            </a:endParaRPr>
          </a:p>
        </p:txBody>
      </p:sp>
    </p:spTree>
    <p:extLst>
      <p:ext uri="{BB962C8B-B14F-4D97-AF65-F5344CB8AC3E}">
        <p14:creationId xmlns:p14="http://schemas.microsoft.com/office/powerpoint/2010/main" val="309331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4701" y="1668371"/>
            <a:ext cx="3759647" cy="4233862"/>
          </a:xfrm>
        </p:spPr>
        <p:txBody>
          <a:bodyPr>
            <a:normAutofit/>
          </a:bodyPr>
          <a:lstStyle/>
          <a:p>
            <a:r>
              <a:rPr lang="en-US" sz="2400" dirty="0" smtClean="0"/>
              <a:t>DHCD </a:t>
            </a:r>
            <a:r>
              <a:rPr lang="en-US" sz="2400" dirty="0"/>
              <a:t>recommends that the Board move to waive the requirement for $1:1 matching funds for the $2,250,000 allocated ($250,000 per region) for FY ’20 capacity building </a:t>
            </a:r>
            <a:r>
              <a:rPr lang="en-US" sz="2400" dirty="0" smtClean="0"/>
              <a:t>funds</a:t>
            </a:r>
          </a:p>
        </p:txBody>
      </p:sp>
      <p:sp>
        <p:nvSpPr>
          <p:cNvPr id="3" name="Title 2"/>
          <p:cNvSpPr>
            <a:spLocks noGrp="1"/>
          </p:cNvSpPr>
          <p:nvPr>
            <p:ph type="title"/>
          </p:nvPr>
        </p:nvSpPr>
        <p:spPr/>
        <p:txBody>
          <a:bodyPr/>
          <a:lstStyle/>
          <a:p>
            <a:r>
              <a:rPr lang="en-US" dirty="0" smtClean="0"/>
              <a:t>FY20 </a:t>
            </a:r>
            <a:r>
              <a:rPr lang="en-US" sz="5400" dirty="0" smtClean="0"/>
              <a:t>CAPACITY BUILDING</a:t>
            </a:r>
            <a:endParaRPr lang="en-US" sz="5400" dirty="0"/>
          </a:p>
        </p:txBody>
      </p:sp>
      <p:sp>
        <p:nvSpPr>
          <p:cNvPr id="5"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800" dirty="0" smtClean="0">
                <a:solidFill>
                  <a:schemeClr val="bg1"/>
                </a:solidFill>
              </a:rPr>
              <a:t>FY20 ALLOCATIONS</a:t>
            </a:r>
            <a:endParaRPr lang="en-US" sz="48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627788515"/>
              </p:ext>
            </p:extLst>
          </p:nvPr>
        </p:nvGraphicFramePr>
        <p:xfrm>
          <a:off x="4738744" y="1857442"/>
          <a:ext cx="6441913" cy="3629406"/>
        </p:xfrm>
        <a:graphic>
          <a:graphicData uri="http://schemas.openxmlformats.org/drawingml/2006/table">
            <a:tbl>
              <a:tblPr firstRow="1" firstCol="1" bandRow="1"/>
              <a:tblGrid>
                <a:gridCol w="3459450">
                  <a:extLst>
                    <a:ext uri="{9D8B030D-6E8A-4147-A177-3AD203B41FA5}">
                      <a16:colId xmlns:a16="http://schemas.microsoft.com/office/drawing/2014/main" val="3581575363"/>
                    </a:ext>
                  </a:extLst>
                </a:gridCol>
                <a:gridCol w="2982463">
                  <a:extLst>
                    <a:ext uri="{9D8B030D-6E8A-4147-A177-3AD203B41FA5}">
                      <a16:colId xmlns:a16="http://schemas.microsoft.com/office/drawing/2014/main" val="852496958"/>
                    </a:ext>
                  </a:extLst>
                </a:gridCol>
              </a:tblGrid>
              <a:tr h="326572">
                <a:tc>
                  <a:txBody>
                    <a:bodyPr/>
                    <a:lstStyle/>
                    <a:p>
                      <a:pPr marL="0" marR="0" algn="ctr" defTabSz="914400" rtl="0" eaLnBrk="1" latinLnBrk="0" hangingPunct="1">
                        <a:lnSpc>
                          <a:spcPct val="115000"/>
                        </a:lnSpc>
                        <a:spcBef>
                          <a:spcPts val="0"/>
                        </a:spcBef>
                        <a:spcAft>
                          <a:spcPts val="0"/>
                        </a:spcAft>
                      </a:pPr>
                      <a:r>
                        <a:rPr lang="en-US" sz="2000" b="1" kern="120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REGION</a:t>
                      </a:r>
                      <a:endParaRPr lang="en-US" sz="2000" b="1"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15000"/>
                        </a:lnSpc>
                        <a:spcBef>
                          <a:spcPts val="0"/>
                        </a:spcBef>
                        <a:spcAft>
                          <a:spcPts val="0"/>
                        </a:spcAft>
                      </a:pPr>
                      <a:r>
                        <a:rPr lang="en-US" sz="2000" b="1" kern="120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FY20 CB</a:t>
                      </a:r>
                      <a:r>
                        <a:rPr lang="en-US" sz="2000" b="1" kern="1200" baseline="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ALLOCATIONS</a:t>
                      </a:r>
                      <a:endParaRPr lang="en-US" sz="2000" b="1"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26572">
                <a:tc>
                  <a:txBody>
                    <a:bodyPr/>
                    <a:lstStyle/>
                    <a:p>
                      <a:pPr marL="0" marR="0" algn="ctr" defTabSz="914400" rtl="0" eaLnBrk="1" latinLnBrk="0" hangingPunct="1">
                        <a:lnSpc>
                          <a:spcPct val="115000"/>
                        </a:lnSpc>
                        <a:spcBef>
                          <a:spcPts val="0"/>
                        </a:spcBef>
                        <a:spcAft>
                          <a:spcPts val="0"/>
                        </a:spcAft>
                      </a:pPr>
                      <a:r>
                        <a:rPr lang="en-US" sz="2000" b="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2000" b="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$250,000</a:t>
                      </a:r>
                      <a:endParaRPr lang="en-US"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26572">
                <a:tc>
                  <a:txBody>
                    <a:bodyPr/>
                    <a:lstStyle/>
                    <a:p>
                      <a:pPr marL="0" marR="0" algn="ctr" defTabSz="914400" rtl="0" eaLnBrk="1" latinLnBrk="0" hangingPunct="1">
                        <a:lnSpc>
                          <a:spcPct val="115000"/>
                        </a:lnSpc>
                        <a:spcBef>
                          <a:spcPts val="0"/>
                        </a:spcBef>
                        <a:spcAft>
                          <a:spcPts val="0"/>
                        </a:spcAft>
                      </a:pPr>
                      <a:r>
                        <a:rPr lang="en-US" sz="2000" b="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$250,000</a:t>
                      </a:r>
                      <a:endParaRPr kumimoji="0" lang="en-US" sz="2000" b="0" i="0" u="none" strike="noStrike" kern="1200" cap="none" spc="0" normalizeH="0" baseline="0" noProof="0" dirty="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26572">
                <a:tc>
                  <a:txBody>
                    <a:bodyPr/>
                    <a:lstStyle/>
                    <a:p>
                      <a:pPr marL="0" marR="0" algn="ctr" defTabSz="914400" rtl="0" eaLnBrk="1" latinLnBrk="0" hangingPunct="1">
                        <a:lnSpc>
                          <a:spcPct val="115000"/>
                        </a:lnSpc>
                        <a:spcBef>
                          <a:spcPts val="0"/>
                        </a:spcBef>
                        <a:spcAft>
                          <a:spcPts val="0"/>
                        </a:spcAft>
                      </a:pPr>
                      <a:r>
                        <a:rPr lang="en-US" sz="2000" b="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$250,000</a:t>
                      </a:r>
                      <a:endParaRPr kumimoji="0" lang="en-US" sz="2000" b="0" i="0" u="none" strike="noStrike" kern="1200" cap="none" spc="0" normalizeH="0" baseline="0" noProof="0" dirty="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26572">
                <a:tc>
                  <a:txBody>
                    <a:bodyPr/>
                    <a:lstStyle/>
                    <a:p>
                      <a:pPr marL="0" marR="0" algn="ctr" defTabSz="914400" rtl="0" eaLnBrk="1" latinLnBrk="0" hangingPunct="1">
                        <a:lnSpc>
                          <a:spcPct val="115000"/>
                        </a:lnSpc>
                        <a:spcBef>
                          <a:spcPts val="0"/>
                        </a:spcBef>
                        <a:spcAft>
                          <a:spcPts val="0"/>
                        </a:spcAft>
                      </a:pPr>
                      <a:r>
                        <a:rPr lang="en-US" sz="2000" b="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$250,000</a:t>
                      </a:r>
                      <a:endParaRPr kumimoji="0" lang="en-US" sz="2000" b="0" i="0" u="none" strike="noStrike" kern="1200" cap="none" spc="0" normalizeH="0" baseline="0" noProof="0" dirty="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26572">
                <a:tc>
                  <a:txBody>
                    <a:bodyPr/>
                    <a:lstStyle/>
                    <a:p>
                      <a:pPr marL="0" marR="0" algn="ctr" defTabSz="914400" rtl="0" eaLnBrk="1" latinLnBrk="0" hangingPunct="1">
                        <a:lnSpc>
                          <a:spcPct val="115000"/>
                        </a:lnSpc>
                        <a:spcBef>
                          <a:spcPts val="0"/>
                        </a:spcBef>
                        <a:spcAft>
                          <a:spcPts val="0"/>
                        </a:spcAft>
                      </a:pPr>
                      <a:r>
                        <a:rPr lang="en-US" sz="2000" b="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$250,000</a:t>
                      </a:r>
                      <a:endParaRPr kumimoji="0" lang="en-US" sz="2000" b="0" i="0" u="none" strike="noStrike" kern="1200" cap="none" spc="0" normalizeH="0" baseline="0" noProof="0" dirty="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26572">
                <a:tc>
                  <a:txBody>
                    <a:bodyPr/>
                    <a:lstStyle/>
                    <a:p>
                      <a:pPr marL="0" marR="0" algn="ctr" defTabSz="914400" rtl="0" eaLnBrk="1" latinLnBrk="0" hangingPunct="1">
                        <a:lnSpc>
                          <a:spcPct val="115000"/>
                        </a:lnSpc>
                        <a:spcBef>
                          <a:spcPts val="0"/>
                        </a:spcBef>
                        <a:spcAft>
                          <a:spcPts val="0"/>
                        </a:spcAft>
                      </a:pPr>
                      <a:r>
                        <a:rPr lang="en-US" sz="2000" b="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$250,000</a:t>
                      </a:r>
                      <a:endParaRPr kumimoji="0" lang="en-US" sz="2000" b="0" i="0" u="none" strike="noStrike" kern="1200" cap="none" spc="0" normalizeH="0" baseline="0" noProof="0" dirty="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039377116"/>
                  </a:ext>
                </a:extLst>
              </a:tr>
              <a:tr h="326572">
                <a:tc>
                  <a:txBody>
                    <a:bodyPr/>
                    <a:lstStyle/>
                    <a:p>
                      <a:pPr marL="0" marR="0" algn="ctr" defTabSz="914400" rtl="0" eaLnBrk="1" latinLnBrk="0" hangingPunct="1">
                        <a:lnSpc>
                          <a:spcPct val="115000"/>
                        </a:lnSpc>
                        <a:spcBef>
                          <a:spcPts val="0"/>
                        </a:spcBef>
                        <a:spcAft>
                          <a:spcPts val="0"/>
                        </a:spcAft>
                      </a:pPr>
                      <a:r>
                        <a:rPr lang="en-US" sz="2000" b="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n-US"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$250,000</a:t>
                      </a:r>
                      <a:endParaRPr kumimoji="0" lang="en-US" sz="2000" b="0" i="0" u="none" strike="noStrike" kern="1200" cap="none" spc="0" normalizeH="0" baseline="0" noProof="0" dirty="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r h="326572">
                <a:tc>
                  <a:txBody>
                    <a:bodyPr/>
                    <a:lstStyle/>
                    <a:p>
                      <a:pPr marL="0" marR="0" algn="ctr" defTabSz="914400" rtl="0" eaLnBrk="1" latinLnBrk="0" hangingPunct="1">
                        <a:lnSpc>
                          <a:spcPct val="115000"/>
                        </a:lnSpc>
                        <a:spcBef>
                          <a:spcPts val="0"/>
                        </a:spcBef>
                        <a:spcAft>
                          <a:spcPts val="0"/>
                        </a:spcAft>
                      </a:pPr>
                      <a:r>
                        <a:rPr lang="en-US" sz="2000" b="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$250,000</a:t>
                      </a:r>
                      <a:endParaRPr kumimoji="0" lang="en-US" sz="2000" b="0" i="0" u="none" strike="noStrike" kern="1200" cap="none" spc="0" normalizeH="0" baseline="0" noProof="0" dirty="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269417709"/>
                  </a:ext>
                </a:extLst>
              </a:tr>
              <a:tr h="326572">
                <a:tc>
                  <a:txBody>
                    <a:bodyPr/>
                    <a:lstStyle/>
                    <a:p>
                      <a:pPr marL="0" marR="0" algn="ctr" defTabSz="914400" rtl="0" eaLnBrk="1" latinLnBrk="0" hangingPunct="1">
                        <a:lnSpc>
                          <a:spcPct val="115000"/>
                        </a:lnSpc>
                        <a:spcBef>
                          <a:spcPts val="0"/>
                        </a:spcBef>
                        <a:spcAft>
                          <a:spcPts val="0"/>
                        </a:spcAft>
                      </a:pPr>
                      <a:r>
                        <a:rPr lang="en-US" sz="2000" b="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n-US"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$250,000</a:t>
                      </a:r>
                      <a:endParaRPr kumimoji="0" lang="en-US" sz="2000" b="0" i="0" u="none" strike="noStrike" kern="1200" cap="none" spc="0" normalizeH="0" baseline="0" noProof="0" dirty="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2702836905"/>
                  </a:ext>
                </a:extLst>
              </a:tr>
              <a:tr h="326572">
                <a:tc>
                  <a:txBody>
                    <a:bodyPr/>
                    <a:lstStyle/>
                    <a:p>
                      <a:pPr marL="0" marR="0" algn="ctr" defTabSz="914400" rtl="0" eaLnBrk="1" latinLnBrk="0" hangingPunct="1">
                        <a:lnSpc>
                          <a:spcPct val="115000"/>
                        </a:lnSpc>
                        <a:spcBef>
                          <a:spcPts val="0"/>
                        </a:spcBef>
                        <a:spcAft>
                          <a:spcPts val="0"/>
                        </a:spcAft>
                      </a:pPr>
                      <a:r>
                        <a:rPr lang="en-US" sz="20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en-US" sz="20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rPr>
                        <a:t>$2,250,000</a:t>
                      </a:r>
                      <a:endParaRPr kumimoji="0" lang="en-US" sz="2000" b="1" i="0" u="none" strike="noStrike" kern="1200" cap="none" spc="0" normalizeH="0" baseline="0" noProof="0" dirty="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2581906067"/>
                  </a:ext>
                </a:extLst>
              </a:tr>
            </a:tbl>
          </a:graphicData>
        </a:graphic>
      </p:graphicFrame>
    </p:spTree>
    <p:extLst>
      <p:ext uri="{BB962C8B-B14F-4D97-AF65-F5344CB8AC3E}">
        <p14:creationId xmlns:p14="http://schemas.microsoft.com/office/powerpoint/2010/main" val="42210703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9322" y="1642245"/>
            <a:ext cx="3055172" cy="3360829"/>
          </a:xfrm>
        </p:spPr>
        <p:txBody>
          <a:bodyPr>
            <a:noAutofit/>
          </a:bodyPr>
          <a:lstStyle/>
          <a:p>
            <a:r>
              <a:rPr lang="en-US" sz="2400" dirty="0" smtClean="0"/>
              <a:t>DHCD </a:t>
            </a:r>
            <a:r>
              <a:rPr lang="en-US" sz="2400" dirty="0"/>
              <a:t>recommends that the Board </a:t>
            </a:r>
            <a:r>
              <a:rPr lang="en-US" sz="2400" dirty="0" smtClean="0"/>
              <a:t>move </a:t>
            </a:r>
            <a:r>
              <a:rPr lang="en-US" sz="2400" dirty="0"/>
              <a:t>to create a floor of $1,000,000 for </a:t>
            </a:r>
            <a:r>
              <a:rPr lang="en-US" sz="2400" dirty="0" smtClean="0"/>
              <a:t>three regions by </a:t>
            </a:r>
            <a:r>
              <a:rPr lang="en-US" sz="2400" dirty="0"/>
              <a:t>reallocating $643,764 from the competitive pool to per </a:t>
            </a:r>
            <a:r>
              <a:rPr lang="en-US" sz="2400" dirty="0" smtClean="0"/>
              <a:t>capita</a:t>
            </a:r>
          </a:p>
        </p:txBody>
      </p:sp>
      <p:sp>
        <p:nvSpPr>
          <p:cNvPr id="3" name="Title 2"/>
          <p:cNvSpPr>
            <a:spLocks noGrp="1"/>
          </p:cNvSpPr>
          <p:nvPr>
            <p:ph type="title"/>
          </p:nvPr>
        </p:nvSpPr>
        <p:spPr/>
        <p:txBody>
          <a:bodyPr/>
          <a:lstStyle/>
          <a:p>
            <a:r>
              <a:rPr lang="en-US" dirty="0" smtClean="0"/>
              <a:t>FY20 </a:t>
            </a:r>
            <a:r>
              <a:rPr lang="en-US" sz="5400" dirty="0" smtClean="0"/>
              <a:t>PER CAPITA</a:t>
            </a:r>
            <a:endParaRPr lang="en-US" sz="5400" dirty="0"/>
          </a:p>
        </p:txBody>
      </p:sp>
      <p:sp>
        <p:nvSpPr>
          <p:cNvPr id="5"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4800" dirty="0" smtClean="0">
                <a:solidFill>
                  <a:schemeClr val="bg1"/>
                </a:solidFill>
              </a:rPr>
              <a:t>FY20 ALLOCATIONS</a:t>
            </a:r>
            <a:endParaRPr lang="en-US" sz="48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422024364"/>
              </p:ext>
            </p:extLst>
          </p:nvPr>
        </p:nvGraphicFramePr>
        <p:xfrm>
          <a:off x="3747458" y="1785938"/>
          <a:ext cx="7248737" cy="4370874"/>
        </p:xfrm>
        <a:graphic>
          <a:graphicData uri="http://schemas.openxmlformats.org/drawingml/2006/table">
            <a:tbl>
              <a:tblPr firstRow="1" firstCol="1" bandRow="1"/>
              <a:tblGrid>
                <a:gridCol w="1876880">
                  <a:extLst>
                    <a:ext uri="{9D8B030D-6E8A-4147-A177-3AD203B41FA5}">
                      <a16:colId xmlns:a16="http://schemas.microsoft.com/office/drawing/2014/main" val="3581575363"/>
                    </a:ext>
                  </a:extLst>
                </a:gridCol>
                <a:gridCol w="1876880">
                  <a:extLst>
                    <a:ext uri="{9D8B030D-6E8A-4147-A177-3AD203B41FA5}">
                      <a16:colId xmlns:a16="http://schemas.microsoft.com/office/drawing/2014/main" val="1369522288"/>
                    </a:ext>
                  </a:extLst>
                </a:gridCol>
                <a:gridCol w="1876880">
                  <a:extLst>
                    <a:ext uri="{9D8B030D-6E8A-4147-A177-3AD203B41FA5}">
                      <a16:colId xmlns:a16="http://schemas.microsoft.com/office/drawing/2014/main" val="1320729148"/>
                    </a:ext>
                  </a:extLst>
                </a:gridCol>
                <a:gridCol w="1618097">
                  <a:extLst>
                    <a:ext uri="{9D8B030D-6E8A-4147-A177-3AD203B41FA5}">
                      <a16:colId xmlns:a16="http://schemas.microsoft.com/office/drawing/2014/main" val="852496958"/>
                    </a:ext>
                  </a:extLst>
                </a:gridCol>
              </a:tblGrid>
              <a:tr h="326572">
                <a:tc>
                  <a:txBody>
                    <a:bodyPr/>
                    <a:lstStyle/>
                    <a:p>
                      <a:pPr marL="0" marR="0" algn="ctr" defTabSz="914400" rtl="0" eaLnBrk="1" latinLnBrk="0" hangingPunct="1">
                        <a:lnSpc>
                          <a:spcPct val="115000"/>
                        </a:lnSpc>
                        <a:spcBef>
                          <a:spcPts val="0"/>
                        </a:spcBef>
                        <a:spcAft>
                          <a:spcPts val="0"/>
                        </a:spcAft>
                      </a:pPr>
                      <a:r>
                        <a:rPr lang="en-US" sz="1600" b="1" kern="120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REGION</a:t>
                      </a:r>
                      <a:endParaRPr lang="en-US" sz="1600" b="1"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15000"/>
                        </a:lnSpc>
                        <a:spcBef>
                          <a:spcPts val="0"/>
                        </a:spcBef>
                        <a:spcAft>
                          <a:spcPts val="0"/>
                        </a:spcAft>
                      </a:pPr>
                      <a:r>
                        <a:rPr lang="en-US" sz="1600" b="1" kern="120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FY19</a:t>
                      </a:r>
                      <a:r>
                        <a:rPr lang="en-US" sz="1600" b="1" kern="1200" baseline="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Per Capita Allocation with $1M Floor</a:t>
                      </a:r>
                      <a:endParaRPr lang="en-US" sz="1600" b="1"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15000"/>
                        </a:lnSpc>
                        <a:spcBef>
                          <a:spcPts val="0"/>
                        </a:spcBef>
                        <a:spcAft>
                          <a:spcPts val="0"/>
                        </a:spcAft>
                      </a:pPr>
                      <a:r>
                        <a:rPr lang="en-US" sz="1600" b="1" kern="120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FY20 Per Capita Formula Allocation</a:t>
                      </a:r>
                      <a:endParaRPr lang="en-US" sz="1600" b="1"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15000"/>
                        </a:lnSpc>
                        <a:spcBef>
                          <a:spcPts val="0"/>
                        </a:spcBef>
                        <a:spcAft>
                          <a:spcPts val="0"/>
                        </a:spcAft>
                      </a:pPr>
                      <a:r>
                        <a:rPr lang="en-US" sz="1600" b="1" kern="120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Recommended FY20 Per Capita Allocation with $1M Floor</a:t>
                      </a:r>
                      <a:endParaRPr lang="en-US" sz="1600" b="1"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26572">
                <a:tc>
                  <a:txBody>
                    <a:bodyPr/>
                    <a:lstStyle/>
                    <a:p>
                      <a:pPr marL="0" marR="0" algn="ctr" defTabSz="914400" rtl="0" eaLnBrk="1" latinLnBrk="0" hangingPunct="1">
                        <a:lnSpc>
                          <a:spcPct val="115000"/>
                        </a:lnSpc>
                        <a:spcBef>
                          <a:spcPts val="0"/>
                        </a:spcBef>
                        <a:spcAft>
                          <a:spcPts val="0"/>
                        </a:spcAft>
                      </a:pPr>
                      <a:r>
                        <a:rPr lang="en-US" sz="1800" b="1" kern="120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$1,000,000</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$755,564</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$1,000,000</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26572">
                <a:tc>
                  <a:txBody>
                    <a:bodyPr/>
                    <a:lstStyle/>
                    <a:p>
                      <a:pPr marL="0" marR="0" algn="ctr" defTabSz="914400" rtl="0" eaLnBrk="1" latinLnBrk="0" hangingPunct="1">
                        <a:lnSpc>
                          <a:spcPct val="115000"/>
                        </a:lnSpc>
                        <a:spcBef>
                          <a:spcPts val="0"/>
                        </a:spcBef>
                        <a:spcAft>
                          <a:spcPts val="0"/>
                        </a:spcAft>
                      </a:pPr>
                      <a:r>
                        <a:rPr lang="en-US" sz="1800" b="1" kern="120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$1,279,626</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$1,550,032</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$1,550,032</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26572">
                <a:tc>
                  <a:txBody>
                    <a:bodyPr/>
                    <a:lstStyle/>
                    <a:p>
                      <a:pPr marL="0" marR="0" algn="ctr" defTabSz="914400" rtl="0" eaLnBrk="1" latinLnBrk="0" hangingPunct="1">
                        <a:lnSpc>
                          <a:spcPct val="115000"/>
                        </a:lnSpc>
                        <a:spcBef>
                          <a:spcPts val="0"/>
                        </a:spcBef>
                        <a:spcAft>
                          <a:spcPts val="0"/>
                        </a:spcAft>
                      </a:pPr>
                      <a:r>
                        <a:rPr lang="en-US" sz="1800" b="1" kern="120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$1,000,000 </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$742,141</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$1,000,000</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26572">
                <a:tc>
                  <a:txBody>
                    <a:bodyPr/>
                    <a:lstStyle/>
                    <a:p>
                      <a:pPr marL="0" marR="0" algn="ctr" defTabSz="914400" rtl="0" eaLnBrk="1" latinLnBrk="0" hangingPunct="1">
                        <a:lnSpc>
                          <a:spcPct val="115000"/>
                        </a:lnSpc>
                        <a:spcBef>
                          <a:spcPts val="0"/>
                        </a:spcBef>
                        <a:spcAft>
                          <a:spcPts val="0"/>
                        </a:spcAft>
                      </a:pPr>
                      <a:r>
                        <a:rPr lang="en-US" sz="1800" b="1" kern="120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$2,047,135</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$2,503,884 </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$2,503,884 </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26572">
                <a:tc>
                  <a:txBody>
                    <a:bodyPr/>
                    <a:lstStyle/>
                    <a:p>
                      <a:pPr marL="0" marR="0" algn="ctr" defTabSz="914400" rtl="0" eaLnBrk="1" latinLnBrk="0" hangingPunct="1">
                        <a:lnSpc>
                          <a:spcPct val="115000"/>
                        </a:lnSpc>
                        <a:spcBef>
                          <a:spcPts val="0"/>
                        </a:spcBef>
                        <a:spcAft>
                          <a:spcPts val="0"/>
                        </a:spcAft>
                      </a:pPr>
                      <a:r>
                        <a:rPr lang="en-US" sz="1800" b="1" kern="120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$2,839,932 </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$3,426,243</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$3,426,243</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26572">
                <a:tc>
                  <a:txBody>
                    <a:bodyPr/>
                    <a:lstStyle/>
                    <a:p>
                      <a:pPr marL="0" marR="0" algn="ctr" defTabSz="914400" rtl="0" eaLnBrk="1" latinLnBrk="0" hangingPunct="1">
                        <a:lnSpc>
                          <a:spcPct val="115000"/>
                        </a:lnSpc>
                        <a:spcBef>
                          <a:spcPts val="0"/>
                        </a:spcBef>
                        <a:spcAft>
                          <a:spcPts val="0"/>
                        </a:spcAft>
                      </a:pPr>
                      <a:r>
                        <a:rPr lang="en-US" sz="1800" b="1" kern="120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$1,000,000</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$1,008,621</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$1,008,621</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039377116"/>
                  </a:ext>
                </a:extLst>
              </a:tr>
              <a:tr h="326572">
                <a:tc>
                  <a:txBody>
                    <a:bodyPr/>
                    <a:lstStyle/>
                    <a:p>
                      <a:pPr marL="0" marR="0" algn="ctr" defTabSz="914400" rtl="0" eaLnBrk="1" latinLnBrk="0" hangingPunct="1">
                        <a:lnSpc>
                          <a:spcPct val="115000"/>
                        </a:lnSpc>
                        <a:spcBef>
                          <a:spcPts val="0"/>
                        </a:spcBef>
                        <a:spcAft>
                          <a:spcPts val="0"/>
                        </a:spcAft>
                      </a:pPr>
                      <a:r>
                        <a:rPr lang="en-US" sz="1800" b="1" kern="120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$4,088,427 </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$4,987,427</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$4,987,427</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r h="326572">
                <a:tc>
                  <a:txBody>
                    <a:bodyPr/>
                    <a:lstStyle/>
                    <a:p>
                      <a:pPr marL="0" marR="0" algn="ctr" defTabSz="914400" rtl="0" eaLnBrk="1" latinLnBrk="0" hangingPunct="1">
                        <a:lnSpc>
                          <a:spcPct val="115000"/>
                        </a:lnSpc>
                        <a:spcBef>
                          <a:spcPts val="0"/>
                        </a:spcBef>
                        <a:spcAft>
                          <a:spcPts val="0"/>
                        </a:spcAft>
                      </a:pPr>
                      <a:r>
                        <a:rPr lang="en-US" sz="18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$1,000,000 </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$1,067,557</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$1,067,557</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269417709"/>
                  </a:ext>
                </a:extLst>
              </a:tr>
              <a:tr h="326572">
                <a:tc>
                  <a:txBody>
                    <a:bodyPr/>
                    <a:lstStyle/>
                    <a:p>
                      <a:pPr marL="0" marR="0" algn="ctr" defTabSz="914400" rtl="0" eaLnBrk="1" latinLnBrk="0" hangingPunct="1">
                        <a:lnSpc>
                          <a:spcPct val="115000"/>
                        </a:lnSpc>
                        <a:spcBef>
                          <a:spcPts val="0"/>
                        </a:spcBef>
                        <a:spcAft>
                          <a:spcPts val="0"/>
                        </a:spcAft>
                      </a:pPr>
                      <a:r>
                        <a:rPr lang="en-US" sz="18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$1,000,000</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$858,531 </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dirty="0" smtClean="0"/>
                        <a:t>$1,000,000</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2702836905"/>
                  </a:ext>
                </a:extLst>
              </a:tr>
              <a:tr h="326572">
                <a:tc>
                  <a:txBody>
                    <a:bodyPr/>
                    <a:lstStyle/>
                    <a:p>
                      <a:pPr marL="0" marR="0" algn="ctr" defTabSz="914400" rtl="0" eaLnBrk="1" latinLnBrk="0" hangingPunct="1">
                        <a:lnSpc>
                          <a:spcPct val="115000"/>
                        </a:lnSpc>
                        <a:spcBef>
                          <a:spcPts val="0"/>
                        </a:spcBef>
                        <a:spcAft>
                          <a:spcPts val="0"/>
                        </a:spcAft>
                      </a:pPr>
                      <a:r>
                        <a:rPr lang="en-US" sz="18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b="1" dirty="0" smtClean="0"/>
                        <a:t>$15,255,120 </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b="1" dirty="0" smtClean="0"/>
                        <a:t>$16,900,000</a:t>
                      </a:r>
                      <a:endParaRPr lang="en-US" sz="18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rPr>
                        <a:t>$17,543,764</a:t>
                      </a:r>
                      <a:endParaRPr kumimoji="0" lang="en-US" sz="1800" b="1" i="0" u="none" strike="noStrike" kern="1200" cap="none" spc="0" normalizeH="0" baseline="0" noProof="0" dirty="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318678719"/>
                  </a:ext>
                </a:extLst>
              </a:tr>
            </a:tbl>
          </a:graphicData>
        </a:graphic>
      </p:graphicFrame>
    </p:spTree>
    <p:extLst>
      <p:ext uri="{BB962C8B-B14F-4D97-AF65-F5344CB8AC3E}">
        <p14:creationId xmlns:p14="http://schemas.microsoft.com/office/powerpoint/2010/main" val="24344983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dirty="0" err="1" smtClean="0">
                <a:solidFill>
                  <a:schemeClr val="bg1"/>
                </a:solidFill>
              </a:rPr>
              <a:t>vbrsp</a:t>
            </a:r>
            <a:endParaRPr lang="en-US" dirty="0">
              <a:solidFill>
                <a:schemeClr val="bg1"/>
              </a:solidFill>
            </a:endParaRPr>
          </a:p>
        </p:txBody>
      </p:sp>
    </p:spTree>
    <p:extLst>
      <p:ext uri="{BB962C8B-B14F-4D97-AF65-F5344CB8AC3E}">
        <p14:creationId xmlns:p14="http://schemas.microsoft.com/office/powerpoint/2010/main" val="9036738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2"/>
          </p:nvPr>
        </p:nvSpPr>
        <p:spPr/>
        <p:txBody>
          <a:bodyPr>
            <a:normAutofit/>
          </a:bodyPr>
          <a:lstStyle/>
          <a:p>
            <a:r>
              <a:rPr lang="en-US" dirty="0" smtClean="0"/>
              <a:t>ENHANCED SITE CHARACTERIZATION PLAN</a:t>
            </a:r>
            <a:endParaRPr lang="en-US" dirty="0"/>
          </a:p>
        </p:txBody>
      </p:sp>
      <p:sp>
        <p:nvSpPr>
          <p:cNvPr id="3" name="Text Placeholder 2"/>
          <p:cNvSpPr>
            <a:spLocks noGrp="1"/>
          </p:cNvSpPr>
          <p:nvPr>
            <p:ph type="body" sz="quarter" idx="23"/>
          </p:nvPr>
        </p:nvSpPr>
        <p:spPr>
          <a:xfrm>
            <a:off x="1800924" y="6126557"/>
            <a:ext cx="4040187" cy="291497"/>
          </a:xfrm>
        </p:spPr>
        <p:txBody>
          <a:bodyPr/>
          <a:lstStyle/>
          <a:p>
            <a:r>
              <a:rPr lang="en-US" dirty="0" smtClean="0"/>
              <a:t>March 12, 2019</a:t>
            </a:r>
            <a:endParaRPr lang="en-US" dirty="0"/>
          </a:p>
        </p:txBody>
      </p:sp>
    </p:spTree>
    <p:extLst>
      <p:ext uri="{BB962C8B-B14F-4D97-AF65-F5344CB8AC3E}">
        <p14:creationId xmlns:p14="http://schemas.microsoft.com/office/powerpoint/2010/main" val="10843975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219" name="think-cell Slide" r:id="rId6" imgW="360" imgH="360" progId="TCLayout.ActiveDocument.1">
                  <p:embed/>
                </p:oleObj>
              </mc:Choice>
              <mc:Fallback>
                <p:oleObj name="think-cell Slide" r:id="rId6" imgW="360" imgH="360" progId="TCLayout.ActiveDocument.1">
                  <p:embed/>
                  <p:pic>
                    <p:nvPicPr>
                      <p:cNvPr id="4" name="Object 3" hidden="1"/>
                      <p:cNvPicPr/>
                      <p:nvPr/>
                    </p:nvPicPr>
                    <p:blipFill>
                      <a:blip r:embed="rId7"/>
                      <a:stretch>
                        <a:fillRect/>
                      </a:stretch>
                    </p:blipFill>
                    <p:spPr>
                      <a:xfrm>
                        <a:off x="1525589" y="1589"/>
                        <a:ext cx="1587" cy="1587"/>
                      </a:xfrm>
                      <a:prstGeom prst="rect">
                        <a:avLst/>
                      </a:prstGeom>
                    </p:spPr>
                  </p:pic>
                </p:oleObj>
              </mc:Fallback>
            </mc:AlternateContent>
          </a:graphicData>
        </a:graphic>
      </p:graphicFrame>
      <p:sp>
        <p:nvSpPr>
          <p:cNvPr id="8" name="Rectangle 7" hidden="1"/>
          <p:cNvSpPr/>
          <p:nvPr>
            <p:custDataLst>
              <p:tags r:id="rId3"/>
            </p:custDataLst>
          </p:nvPr>
        </p:nvSpPr>
        <p:spPr>
          <a:xfrm>
            <a:off x="1524000" y="0"/>
            <a:ext cx="158750" cy="158750"/>
          </a:xfrm>
          <a:prstGeom prst="rect">
            <a:avLst/>
          </a:prstGeom>
          <a:no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1" name="Text Placeholder 5"/>
          <p:cNvSpPr txBox="1">
            <a:spLocks/>
          </p:cNvSpPr>
          <p:nvPr/>
        </p:nvSpPr>
        <p:spPr>
          <a:xfrm>
            <a:off x="684415" y="1067851"/>
            <a:ext cx="10515600" cy="4396315"/>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Wingdings" charset="2"/>
              <a:buChar char="§"/>
              <a:tabLst/>
              <a:defRPr sz="1600" b="0" i="0" kern="1200">
                <a:solidFill>
                  <a:schemeClr val="tx1"/>
                </a:solidFill>
                <a:latin typeface="Arial" charset="0"/>
                <a:ea typeface="Arial" charset="0"/>
                <a:cs typeface="Arial" charset="0"/>
              </a:defRPr>
            </a:lvl1pPr>
            <a:lvl2pPr marL="685800" marR="0" indent="-228600" algn="l" defTabSz="914400" rtl="0" eaLnBrk="1" fontAlgn="auto" latinLnBrk="0" hangingPunct="1">
              <a:lnSpc>
                <a:spcPct val="90000"/>
              </a:lnSpc>
              <a:spcBef>
                <a:spcPts val="1000"/>
              </a:spcBef>
              <a:spcAft>
                <a:spcPts val="0"/>
              </a:spcAft>
              <a:buClrTx/>
              <a:buSzTx/>
              <a:buFont typeface="Wingdings" charset="2"/>
              <a:buChar char="§"/>
              <a:tabLst/>
              <a:defRPr sz="16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BRSP (2015) created to Identify and Assess Readiness of Sites</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VEDP: Virginia’s inventory of large, shovel ready sites is low</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Projects lost: Caterpillar and Continental Tire</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VEDP estimates a total of 47 projects, worth more than $6.5 B in capital investment were lost between 2005 and 2014</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Since the last analysis, VEDP is aware of major projects lost due to a lack of prepared sites, such as Toyota-Mazda which was a $1.6 B project with 4,000 manufacturing jobs</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BRSP Working Group Formed (2016):</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Multi-Disciplinary Team</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Developed Program Standards and Guidelines</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Site Characterization</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Site Development</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Initial Funding</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FY 17 - $750,000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FY 18 - $562,000</a:t>
            </a:r>
          </a:p>
          <a:p>
            <a:pPr marL="137160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Current Funding </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FY 19 - $3.1 million ($2 million for bulk characterization)</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FY 20 - $1.1 million</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charset="2"/>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Placeholder 4"/>
          <p:cNvSpPr>
            <a:spLocks noGrp="1"/>
          </p:cNvSpPr>
          <p:nvPr>
            <p:ph type="body" sz="quarter" idx="15"/>
          </p:nvPr>
        </p:nvSpPr>
        <p:spPr>
          <a:xfrm>
            <a:off x="1041861" y="745588"/>
            <a:ext cx="10515600" cy="322263"/>
          </a:xfrm>
        </p:spPr>
        <p:txBody>
          <a:bodyPr/>
          <a:lstStyle/>
          <a:p>
            <a:r>
              <a:rPr lang="en-US" dirty="0" smtClean="0"/>
              <a:t>Overview from start of program to present</a:t>
            </a:r>
            <a:endParaRPr lang="en-US" dirty="0"/>
          </a:p>
        </p:txBody>
      </p:sp>
      <p:sp>
        <p:nvSpPr>
          <p:cNvPr id="33" name="Title 1"/>
          <p:cNvSpPr txBox="1">
            <a:spLocks/>
          </p:cNvSpPr>
          <p:nvPr/>
        </p:nvSpPr>
        <p:spPr>
          <a:xfrm>
            <a:off x="875607" y="211168"/>
            <a:ext cx="10515600" cy="609234"/>
          </a:xfrm>
          <a:prstGeom prst="rect">
            <a:avLst/>
          </a:prstGeom>
        </p:spPr>
        <p:txBody>
          <a:bodyPr>
            <a:noAutofit/>
          </a:bodyPr>
          <a:lstStyle>
            <a:lvl1pPr algn="l" defTabSz="914400" rtl="0" eaLnBrk="1" latinLnBrk="0" hangingPunct="1">
              <a:lnSpc>
                <a:spcPct val="90000"/>
              </a:lnSpc>
              <a:spcBef>
                <a:spcPct val="0"/>
              </a:spcBef>
              <a:buNone/>
              <a:defRPr sz="1900" b="1" i="0" kern="1200" cap="all" baseline="0">
                <a:solidFill>
                  <a:srgbClr val="003764"/>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0" normalizeH="0" baseline="0" noProof="0" dirty="0" smtClean="0">
                <a:ln>
                  <a:noFill/>
                </a:ln>
                <a:solidFill>
                  <a:srgbClr val="003764"/>
                </a:solidFill>
                <a:effectLst/>
                <a:uLnTx/>
                <a:uFillTx/>
                <a:latin typeface="Arial" charset="0"/>
                <a:cs typeface="Arial" charset="0"/>
              </a:rPr>
              <a:t>Virginia Business Ready Sites Program overview</a:t>
            </a:r>
            <a:endParaRPr kumimoji="0" lang="en-US" sz="2400" b="1" i="0" u="none" strike="noStrike" kern="1200" cap="all" spc="0" normalizeH="0" baseline="0" noProof="0" dirty="0">
              <a:ln>
                <a:noFill/>
              </a:ln>
              <a:solidFill>
                <a:srgbClr val="003764"/>
              </a:solidFill>
              <a:effectLst/>
              <a:uLnTx/>
              <a:uFillTx/>
              <a:latin typeface="Arial" charset="0"/>
              <a:cs typeface="Arial" charset="0"/>
            </a:endParaRPr>
          </a:p>
        </p:txBody>
      </p:sp>
    </p:spTree>
    <p:extLst>
      <p:ext uri="{BB962C8B-B14F-4D97-AF65-F5344CB8AC3E}">
        <p14:creationId xmlns:p14="http://schemas.microsoft.com/office/powerpoint/2010/main" val="14252757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243" name="think-cell Slide" r:id="rId6" imgW="360" imgH="360" progId="TCLayout.ActiveDocument.1">
                  <p:embed/>
                </p:oleObj>
              </mc:Choice>
              <mc:Fallback>
                <p:oleObj name="think-cell Slide" r:id="rId6" imgW="360" imgH="360" progId="TCLayout.ActiveDocument.1">
                  <p:embed/>
                  <p:pic>
                    <p:nvPicPr>
                      <p:cNvPr id="4" name="Object 3" hidden="1"/>
                      <p:cNvPicPr/>
                      <p:nvPr/>
                    </p:nvPicPr>
                    <p:blipFill>
                      <a:blip r:embed="rId7"/>
                      <a:stretch>
                        <a:fillRect/>
                      </a:stretch>
                    </p:blipFill>
                    <p:spPr>
                      <a:xfrm>
                        <a:off x="1525589" y="1589"/>
                        <a:ext cx="1587" cy="1587"/>
                      </a:xfrm>
                      <a:prstGeom prst="rect">
                        <a:avLst/>
                      </a:prstGeom>
                    </p:spPr>
                  </p:pic>
                </p:oleObj>
              </mc:Fallback>
            </mc:AlternateContent>
          </a:graphicData>
        </a:graphic>
      </p:graphicFrame>
      <p:sp>
        <p:nvSpPr>
          <p:cNvPr id="8" name="Rectangle 7" hidden="1"/>
          <p:cNvSpPr/>
          <p:nvPr>
            <p:custDataLst>
              <p:tags r:id="rId3"/>
            </p:custDataLst>
          </p:nvPr>
        </p:nvSpPr>
        <p:spPr>
          <a:xfrm>
            <a:off x="1524000" y="0"/>
            <a:ext cx="158750" cy="158750"/>
          </a:xfrm>
          <a:prstGeom prst="rect">
            <a:avLst/>
          </a:prstGeom>
          <a:no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itle 6"/>
          <p:cNvSpPr>
            <a:spLocks noGrp="1"/>
          </p:cNvSpPr>
          <p:nvPr>
            <p:ph type="title"/>
          </p:nvPr>
        </p:nvSpPr>
        <p:spPr>
          <a:xfrm>
            <a:off x="1981200" y="365127"/>
            <a:ext cx="8077200" cy="609234"/>
          </a:xfrm>
        </p:spPr>
        <p:txBody>
          <a:bodyPr/>
          <a:lstStyle/>
          <a:p>
            <a:r>
              <a:rPr lang="en-US" dirty="0" smtClean="0"/>
              <a:t>VBRSP IS THE PRIMARY PROGRAM TO GATHER INFORMATION VIA CHARACTERIZATIONS AND TO DEVELOP SELECT SITES</a:t>
            </a:r>
            <a:endParaRPr lang="en-US" dirty="0"/>
          </a:p>
        </p:txBody>
      </p:sp>
      <p:grpSp>
        <p:nvGrpSpPr>
          <p:cNvPr id="15" name="Group 3"/>
          <p:cNvGrpSpPr>
            <a:grpSpLocks/>
          </p:cNvGrpSpPr>
          <p:nvPr/>
        </p:nvGrpSpPr>
        <p:grpSpPr bwMode="auto">
          <a:xfrm>
            <a:off x="4017203" y="1938274"/>
            <a:ext cx="3954642" cy="3516312"/>
            <a:chOff x="1379" y="719"/>
            <a:chExt cx="2860" cy="2543"/>
          </a:xfrm>
        </p:grpSpPr>
        <p:grpSp>
          <p:nvGrpSpPr>
            <p:cNvPr id="16" name="Group 4"/>
            <p:cNvGrpSpPr>
              <a:grpSpLocks/>
            </p:cNvGrpSpPr>
            <p:nvPr/>
          </p:nvGrpSpPr>
          <p:grpSpPr bwMode="auto">
            <a:xfrm>
              <a:off x="1379" y="719"/>
              <a:ext cx="2860" cy="2543"/>
              <a:chOff x="2234" y="1940"/>
              <a:chExt cx="1860" cy="1700"/>
            </a:xfrm>
          </p:grpSpPr>
          <p:sp>
            <p:nvSpPr>
              <p:cNvPr id="19" name="Freeform 5"/>
              <p:cNvSpPr>
                <a:spLocks/>
              </p:cNvSpPr>
              <p:nvPr/>
            </p:nvSpPr>
            <p:spPr bwMode="auto">
              <a:xfrm>
                <a:off x="2377" y="1940"/>
                <a:ext cx="1717" cy="887"/>
              </a:xfrm>
              <a:custGeom>
                <a:avLst/>
                <a:gdLst>
                  <a:gd name="T0" fmla="*/ 1591 w 1717"/>
                  <a:gd name="T1" fmla="*/ 589 h 887"/>
                  <a:gd name="T2" fmla="*/ 1551 w 1717"/>
                  <a:gd name="T3" fmla="*/ 480 h 887"/>
                  <a:gd name="T4" fmla="*/ 1495 w 1717"/>
                  <a:gd name="T5" fmla="*/ 378 h 887"/>
                  <a:gd name="T6" fmla="*/ 1426 w 1717"/>
                  <a:gd name="T7" fmla="*/ 284 h 887"/>
                  <a:gd name="T8" fmla="*/ 1344 w 1717"/>
                  <a:gd name="T9" fmla="*/ 201 h 887"/>
                  <a:gd name="T10" fmla="*/ 1251 w 1717"/>
                  <a:gd name="T11" fmla="*/ 131 h 887"/>
                  <a:gd name="T12" fmla="*/ 1149 w 1717"/>
                  <a:gd name="T13" fmla="*/ 75 h 887"/>
                  <a:gd name="T14" fmla="*/ 1039 w 1717"/>
                  <a:gd name="T15" fmla="*/ 34 h 887"/>
                  <a:gd name="T16" fmla="*/ 926 w 1717"/>
                  <a:gd name="T17" fmla="*/ 9 h 887"/>
                  <a:gd name="T18" fmla="*/ 809 w 1717"/>
                  <a:gd name="T19" fmla="*/ 0 h 887"/>
                  <a:gd name="T20" fmla="*/ 694 w 1717"/>
                  <a:gd name="T21" fmla="*/ 9 h 887"/>
                  <a:gd name="T22" fmla="*/ 579 w 1717"/>
                  <a:gd name="T23" fmla="*/ 33 h 887"/>
                  <a:gd name="T24" fmla="*/ 470 w 1717"/>
                  <a:gd name="T25" fmla="*/ 74 h 887"/>
                  <a:gd name="T26" fmla="*/ 367 w 1717"/>
                  <a:gd name="T27" fmla="*/ 130 h 887"/>
                  <a:gd name="T28" fmla="*/ 275 w 1717"/>
                  <a:gd name="T29" fmla="*/ 199 h 887"/>
                  <a:gd name="T30" fmla="*/ 192 w 1717"/>
                  <a:gd name="T31" fmla="*/ 282 h 887"/>
                  <a:gd name="T32" fmla="*/ 122 w 1717"/>
                  <a:gd name="T33" fmla="*/ 374 h 887"/>
                  <a:gd name="T34" fmla="*/ 66 w 1717"/>
                  <a:gd name="T35" fmla="*/ 477 h 887"/>
                  <a:gd name="T36" fmla="*/ 25 w 1717"/>
                  <a:gd name="T37" fmla="*/ 586 h 887"/>
                  <a:gd name="T38" fmla="*/ 0 w 1717"/>
                  <a:gd name="T39" fmla="*/ 699 h 887"/>
                  <a:gd name="T40" fmla="*/ 237 w 1717"/>
                  <a:gd name="T41" fmla="*/ 543 h 887"/>
                  <a:gd name="T42" fmla="*/ 442 w 1717"/>
                  <a:gd name="T43" fmla="*/ 660 h 887"/>
                  <a:gd name="T44" fmla="*/ 484 w 1717"/>
                  <a:gd name="T45" fmla="*/ 591 h 887"/>
                  <a:gd name="T46" fmla="*/ 540 w 1717"/>
                  <a:gd name="T47" fmla="*/ 531 h 887"/>
                  <a:gd name="T48" fmla="*/ 605 w 1717"/>
                  <a:gd name="T49" fmla="*/ 485 h 887"/>
                  <a:gd name="T50" fmla="*/ 679 w 1717"/>
                  <a:gd name="T51" fmla="*/ 451 h 887"/>
                  <a:gd name="T52" fmla="*/ 758 w 1717"/>
                  <a:gd name="T53" fmla="*/ 432 h 887"/>
                  <a:gd name="T54" fmla="*/ 839 w 1717"/>
                  <a:gd name="T55" fmla="*/ 430 h 887"/>
                  <a:gd name="T56" fmla="*/ 919 w 1717"/>
                  <a:gd name="T57" fmla="*/ 444 h 887"/>
                  <a:gd name="T58" fmla="*/ 995 w 1717"/>
                  <a:gd name="T59" fmla="*/ 473 h 887"/>
                  <a:gd name="T60" fmla="*/ 1063 w 1717"/>
                  <a:gd name="T61" fmla="*/ 516 h 887"/>
                  <a:gd name="T62" fmla="*/ 1121 w 1717"/>
                  <a:gd name="T63" fmla="*/ 573 h 887"/>
                  <a:gd name="T64" fmla="*/ 1168 w 1717"/>
                  <a:gd name="T65" fmla="*/ 640 h 887"/>
                  <a:gd name="T66" fmla="*/ 1041 w 1717"/>
                  <a:gd name="T67" fmla="*/ 646 h 887"/>
                  <a:gd name="T68" fmla="*/ 1716 w 1717"/>
                  <a:gd name="T69" fmla="*/ 646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7" h="887">
                    <a:moveTo>
                      <a:pt x="1606" y="646"/>
                    </a:moveTo>
                    <a:lnTo>
                      <a:pt x="1591" y="589"/>
                    </a:lnTo>
                    <a:lnTo>
                      <a:pt x="1573" y="534"/>
                    </a:lnTo>
                    <a:lnTo>
                      <a:pt x="1551" y="480"/>
                    </a:lnTo>
                    <a:lnTo>
                      <a:pt x="1525" y="428"/>
                    </a:lnTo>
                    <a:lnTo>
                      <a:pt x="1495" y="378"/>
                    </a:lnTo>
                    <a:lnTo>
                      <a:pt x="1463" y="330"/>
                    </a:lnTo>
                    <a:lnTo>
                      <a:pt x="1426" y="284"/>
                    </a:lnTo>
                    <a:lnTo>
                      <a:pt x="1386" y="241"/>
                    </a:lnTo>
                    <a:lnTo>
                      <a:pt x="1344" y="201"/>
                    </a:lnTo>
                    <a:lnTo>
                      <a:pt x="1298" y="165"/>
                    </a:lnTo>
                    <a:lnTo>
                      <a:pt x="1251" y="131"/>
                    </a:lnTo>
                    <a:lnTo>
                      <a:pt x="1201" y="102"/>
                    </a:lnTo>
                    <a:lnTo>
                      <a:pt x="1149" y="75"/>
                    </a:lnTo>
                    <a:lnTo>
                      <a:pt x="1095" y="52"/>
                    </a:lnTo>
                    <a:lnTo>
                      <a:pt x="1039" y="34"/>
                    </a:lnTo>
                    <a:lnTo>
                      <a:pt x="983" y="20"/>
                    </a:lnTo>
                    <a:lnTo>
                      <a:pt x="926" y="9"/>
                    </a:lnTo>
                    <a:lnTo>
                      <a:pt x="867" y="2"/>
                    </a:lnTo>
                    <a:lnTo>
                      <a:pt x="809" y="0"/>
                    </a:lnTo>
                    <a:lnTo>
                      <a:pt x="752" y="2"/>
                    </a:lnTo>
                    <a:lnTo>
                      <a:pt x="694" y="9"/>
                    </a:lnTo>
                    <a:lnTo>
                      <a:pt x="636" y="19"/>
                    </a:lnTo>
                    <a:lnTo>
                      <a:pt x="579" y="33"/>
                    </a:lnTo>
                    <a:lnTo>
                      <a:pt x="523" y="51"/>
                    </a:lnTo>
                    <a:lnTo>
                      <a:pt x="470" y="74"/>
                    </a:lnTo>
                    <a:lnTo>
                      <a:pt x="418" y="99"/>
                    </a:lnTo>
                    <a:lnTo>
                      <a:pt x="367" y="130"/>
                    </a:lnTo>
                    <a:lnTo>
                      <a:pt x="320" y="163"/>
                    </a:lnTo>
                    <a:lnTo>
                      <a:pt x="275" y="199"/>
                    </a:lnTo>
                    <a:lnTo>
                      <a:pt x="231" y="239"/>
                    </a:lnTo>
                    <a:lnTo>
                      <a:pt x="192" y="282"/>
                    </a:lnTo>
                    <a:lnTo>
                      <a:pt x="155" y="326"/>
                    </a:lnTo>
                    <a:lnTo>
                      <a:pt x="122" y="374"/>
                    </a:lnTo>
                    <a:lnTo>
                      <a:pt x="93" y="425"/>
                    </a:lnTo>
                    <a:lnTo>
                      <a:pt x="66" y="477"/>
                    </a:lnTo>
                    <a:lnTo>
                      <a:pt x="44" y="530"/>
                    </a:lnTo>
                    <a:lnTo>
                      <a:pt x="25" y="586"/>
                    </a:lnTo>
                    <a:lnTo>
                      <a:pt x="11" y="643"/>
                    </a:lnTo>
                    <a:lnTo>
                      <a:pt x="0" y="699"/>
                    </a:lnTo>
                    <a:lnTo>
                      <a:pt x="120" y="623"/>
                    </a:lnTo>
                    <a:lnTo>
                      <a:pt x="237" y="543"/>
                    </a:lnTo>
                    <a:lnTo>
                      <a:pt x="426" y="697"/>
                    </a:lnTo>
                    <a:lnTo>
                      <a:pt x="442" y="660"/>
                    </a:lnTo>
                    <a:lnTo>
                      <a:pt x="461" y="624"/>
                    </a:lnTo>
                    <a:lnTo>
                      <a:pt x="484" y="591"/>
                    </a:lnTo>
                    <a:lnTo>
                      <a:pt x="510" y="560"/>
                    </a:lnTo>
                    <a:lnTo>
                      <a:pt x="540" y="531"/>
                    </a:lnTo>
                    <a:lnTo>
                      <a:pt x="572" y="506"/>
                    </a:lnTo>
                    <a:lnTo>
                      <a:pt x="605" y="485"/>
                    </a:lnTo>
                    <a:lnTo>
                      <a:pt x="641" y="466"/>
                    </a:lnTo>
                    <a:lnTo>
                      <a:pt x="679" y="451"/>
                    </a:lnTo>
                    <a:lnTo>
                      <a:pt x="718" y="440"/>
                    </a:lnTo>
                    <a:lnTo>
                      <a:pt x="758" y="432"/>
                    </a:lnTo>
                    <a:lnTo>
                      <a:pt x="798" y="429"/>
                    </a:lnTo>
                    <a:lnTo>
                      <a:pt x="839" y="430"/>
                    </a:lnTo>
                    <a:lnTo>
                      <a:pt x="879" y="435"/>
                    </a:lnTo>
                    <a:lnTo>
                      <a:pt x="919" y="444"/>
                    </a:lnTo>
                    <a:lnTo>
                      <a:pt x="958" y="456"/>
                    </a:lnTo>
                    <a:lnTo>
                      <a:pt x="995" y="473"/>
                    </a:lnTo>
                    <a:lnTo>
                      <a:pt x="1030" y="493"/>
                    </a:lnTo>
                    <a:lnTo>
                      <a:pt x="1063" y="516"/>
                    </a:lnTo>
                    <a:lnTo>
                      <a:pt x="1094" y="543"/>
                    </a:lnTo>
                    <a:lnTo>
                      <a:pt x="1121" y="573"/>
                    </a:lnTo>
                    <a:lnTo>
                      <a:pt x="1146" y="605"/>
                    </a:lnTo>
                    <a:lnTo>
                      <a:pt x="1168" y="640"/>
                    </a:lnTo>
                    <a:lnTo>
                      <a:pt x="1171" y="646"/>
                    </a:lnTo>
                    <a:lnTo>
                      <a:pt x="1041" y="646"/>
                    </a:lnTo>
                    <a:lnTo>
                      <a:pt x="1382" y="886"/>
                    </a:lnTo>
                    <a:lnTo>
                      <a:pt x="1716" y="646"/>
                    </a:lnTo>
                    <a:lnTo>
                      <a:pt x="1606" y="646"/>
                    </a:lnTo>
                  </a:path>
                </a:pathLst>
              </a:custGeom>
              <a:solidFill>
                <a:srgbClr val="003765"/>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6"/>
              <p:cNvSpPr>
                <a:spLocks/>
              </p:cNvSpPr>
              <p:nvPr/>
            </p:nvSpPr>
            <p:spPr bwMode="auto">
              <a:xfrm>
                <a:off x="2234" y="2545"/>
                <a:ext cx="1776" cy="1095"/>
              </a:xfrm>
              <a:custGeom>
                <a:avLst/>
                <a:gdLst>
                  <a:gd name="T0" fmla="*/ 1365 w 1776"/>
                  <a:gd name="T1" fmla="*/ 265 h 1095"/>
                  <a:gd name="T2" fmla="*/ 1360 w 1776"/>
                  <a:gd name="T3" fmla="*/ 349 h 1095"/>
                  <a:gd name="T4" fmla="*/ 1337 w 1776"/>
                  <a:gd name="T5" fmla="*/ 429 h 1095"/>
                  <a:gd name="T6" fmla="*/ 1299 w 1776"/>
                  <a:gd name="T7" fmla="*/ 504 h 1095"/>
                  <a:gd name="T8" fmla="*/ 1247 w 1776"/>
                  <a:gd name="T9" fmla="*/ 569 h 1095"/>
                  <a:gd name="T10" fmla="*/ 1183 w 1776"/>
                  <a:gd name="T11" fmla="*/ 624 h 1095"/>
                  <a:gd name="T12" fmla="*/ 1108 w 1776"/>
                  <a:gd name="T13" fmla="*/ 663 h 1095"/>
                  <a:gd name="T14" fmla="*/ 1028 w 1776"/>
                  <a:gd name="T15" fmla="*/ 686 h 1095"/>
                  <a:gd name="T16" fmla="*/ 945 w 1776"/>
                  <a:gd name="T17" fmla="*/ 692 h 1095"/>
                  <a:gd name="T18" fmla="*/ 861 w 1776"/>
                  <a:gd name="T19" fmla="*/ 682 h 1095"/>
                  <a:gd name="T20" fmla="*/ 782 w 1776"/>
                  <a:gd name="T21" fmla="*/ 655 h 1095"/>
                  <a:gd name="T22" fmla="*/ 709 w 1776"/>
                  <a:gd name="T23" fmla="*/ 613 h 1095"/>
                  <a:gd name="T24" fmla="*/ 647 w 1776"/>
                  <a:gd name="T25" fmla="*/ 556 h 1095"/>
                  <a:gd name="T26" fmla="*/ 598 w 1776"/>
                  <a:gd name="T27" fmla="*/ 488 h 1095"/>
                  <a:gd name="T28" fmla="*/ 563 w 1776"/>
                  <a:gd name="T29" fmla="*/ 412 h 1095"/>
                  <a:gd name="T30" fmla="*/ 544 w 1776"/>
                  <a:gd name="T31" fmla="*/ 330 h 1095"/>
                  <a:gd name="T32" fmla="*/ 543 w 1776"/>
                  <a:gd name="T33" fmla="*/ 246 h 1095"/>
                  <a:gd name="T34" fmla="*/ 379 w 1776"/>
                  <a:gd name="T35" fmla="*/ 0 h 1095"/>
                  <a:gd name="T36" fmla="*/ 134 w 1776"/>
                  <a:gd name="T37" fmla="*/ 238 h 1095"/>
                  <a:gd name="T38" fmla="*/ 138 w 1776"/>
                  <a:gd name="T39" fmla="*/ 357 h 1095"/>
                  <a:gd name="T40" fmla="*/ 158 w 1776"/>
                  <a:gd name="T41" fmla="*/ 473 h 1095"/>
                  <a:gd name="T42" fmla="*/ 195 w 1776"/>
                  <a:gd name="T43" fmla="*/ 585 h 1095"/>
                  <a:gd name="T44" fmla="*/ 248 w 1776"/>
                  <a:gd name="T45" fmla="*/ 691 h 1095"/>
                  <a:gd name="T46" fmla="*/ 315 w 1776"/>
                  <a:gd name="T47" fmla="*/ 788 h 1095"/>
                  <a:gd name="T48" fmla="*/ 396 w 1776"/>
                  <a:gd name="T49" fmla="*/ 875 h 1095"/>
                  <a:gd name="T50" fmla="*/ 489 w 1776"/>
                  <a:gd name="T51" fmla="*/ 949 h 1095"/>
                  <a:gd name="T52" fmla="*/ 590 w 1776"/>
                  <a:gd name="T53" fmla="*/ 1009 h 1095"/>
                  <a:gd name="T54" fmla="*/ 699 w 1776"/>
                  <a:gd name="T55" fmla="*/ 1053 h 1095"/>
                  <a:gd name="T56" fmla="*/ 815 w 1776"/>
                  <a:gd name="T57" fmla="*/ 1082 h 1095"/>
                  <a:gd name="T58" fmla="*/ 932 w 1776"/>
                  <a:gd name="T59" fmla="*/ 1094 h 1095"/>
                  <a:gd name="T60" fmla="*/ 1051 w 1776"/>
                  <a:gd name="T61" fmla="*/ 1088 h 1095"/>
                  <a:gd name="T62" fmla="*/ 1166 w 1776"/>
                  <a:gd name="T63" fmla="*/ 1067 h 1095"/>
                  <a:gd name="T64" fmla="*/ 1279 w 1776"/>
                  <a:gd name="T65" fmla="*/ 1027 h 1095"/>
                  <a:gd name="T66" fmla="*/ 1383 w 1776"/>
                  <a:gd name="T67" fmla="*/ 973 h 1095"/>
                  <a:gd name="T68" fmla="*/ 1479 w 1776"/>
                  <a:gd name="T69" fmla="*/ 904 h 1095"/>
                  <a:gd name="T70" fmla="*/ 1564 w 1776"/>
                  <a:gd name="T71" fmla="*/ 822 h 1095"/>
                  <a:gd name="T72" fmla="*/ 1636 w 1776"/>
                  <a:gd name="T73" fmla="*/ 728 h 1095"/>
                  <a:gd name="T74" fmla="*/ 1695 w 1776"/>
                  <a:gd name="T75" fmla="*/ 626 h 1095"/>
                  <a:gd name="T76" fmla="*/ 1738 w 1776"/>
                  <a:gd name="T77" fmla="*/ 516 h 1095"/>
                  <a:gd name="T78" fmla="*/ 1765 w 1776"/>
                  <a:gd name="T79" fmla="*/ 400 h 1095"/>
                  <a:gd name="T80" fmla="*/ 1775 w 1776"/>
                  <a:gd name="T81" fmla="*/ 282 h 1095"/>
                  <a:gd name="T82" fmla="*/ 1767 w 1776"/>
                  <a:gd name="T83" fmla="*/ 164 h 1095"/>
                  <a:gd name="T84" fmla="*/ 1361 w 1776"/>
                  <a:gd name="T85" fmla="*/ 222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76" h="1095">
                    <a:moveTo>
                      <a:pt x="1361" y="222"/>
                    </a:moveTo>
                    <a:lnTo>
                      <a:pt x="1365" y="265"/>
                    </a:lnTo>
                    <a:lnTo>
                      <a:pt x="1365" y="306"/>
                    </a:lnTo>
                    <a:lnTo>
                      <a:pt x="1360" y="349"/>
                    </a:lnTo>
                    <a:lnTo>
                      <a:pt x="1351" y="389"/>
                    </a:lnTo>
                    <a:lnTo>
                      <a:pt x="1337" y="429"/>
                    </a:lnTo>
                    <a:lnTo>
                      <a:pt x="1321" y="468"/>
                    </a:lnTo>
                    <a:lnTo>
                      <a:pt x="1299" y="504"/>
                    </a:lnTo>
                    <a:lnTo>
                      <a:pt x="1275" y="539"/>
                    </a:lnTo>
                    <a:lnTo>
                      <a:pt x="1247" y="569"/>
                    </a:lnTo>
                    <a:lnTo>
                      <a:pt x="1216" y="597"/>
                    </a:lnTo>
                    <a:lnTo>
                      <a:pt x="1183" y="624"/>
                    </a:lnTo>
                    <a:lnTo>
                      <a:pt x="1146" y="644"/>
                    </a:lnTo>
                    <a:lnTo>
                      <a:pt x="1108" y="663"/>
                    </a:lnTo>
                    <a:lnTo>
                      <a:pt x="1069" y="676"/>
                    </a:lnTo>
                    <a:lnTo>
                      <a:pt x="1028" y="686"/>
                    </a:lnTo>
                    <a:lnTo>
                      <a:pt x="986" y="691"/>
                    </a:lnTo>
                    <a:lnTo>
                      <a:pt x="945" y="692"/>
                    </a:lnTo>
                    <a:lnTo>
                      <a:pt x="902" y="689"/>
                    </a:lnTo>
                    <a:lnTo>
                      <a:pt x="861" y="682"/>
                    </a:lnTo>
                    <a:lnTo>
                      <a:pt x="820" y="670"/>
                    </a:lnTo>
                    <a:lnTo>
                      <a:pt x="782" y="655"/>
                    </a:lnTo>
                    <a:lnTo>
                      <a:pt x="744" y="636"/>
                    </a:lnTo>
                    <a:lnTo>
                      <a:pt x="709" y="613"/>
                    </a:lnTo>
                    <a:lnTo>
                      <a:pt x="676" y="585"/>
                    </a:lnTo>
                    <a:lnTo>
                      <a:pt x="647" y="556"/>
                    </a:lnTo>
                    <a:lnTo>
                      <a:pt x="621" y="523"/>
                    </a:lnTo>
                    <a:lnTo>
                      <a:pt x="598" y="488"/>
                    </a:lnTo>
                    <a:lnTo>
                      <a:pt x="578" y="451"/>
                    </a:lnTo>
                    <a:lnTo>
                      <a:pt x="563" y="412"/>
                    </a:lnTo>
                    <a:lnTo>
                      <a:pt x="552" y="372"/>
                    </a:lnTo>
                    <a:lnTo>
                      <a:pt x="544" y="330"/>
                    </a:lnTo>
                    <a:lnTo>
                      <a:pt x="542" y="288"/>
                    </a:lnTo>
                    <a:lnTo>
                      <a:pt x="543" y="246"/>
                    </a:lnTo>
                    <a:lnTo>
                      <a:pt x="680" y="246"/>
                    </a:lnTo>
                    <a:lnTo>
                      <a:pt x="379" y="0"/>
                    </a:lnTo>
                    <a:lnTo>
                      <a:pt x="0" y="237"/>
                    </a:lnTo>
                    <a:lnTo>
                      <a:pt x="134" y="238"/>
                    </a:lnTo>
                    <a:lnTo>
                      <a:pt x="134" y="297"/>
                    </a:lnTo>
                    <a:lnTo>
                      <a:pt x="138" y="357"/>
                    </a:lnTo>
                    <a:lnTo>
                      <a:pt x="146" y="415"/>
                    </a:lnTo>
                    <a:lnTo>
                      <a:pt x="158" y="473"/>
                    </a:lnTo>
                    <a:lnTo>
                      <a:pt x="175" y="530"/>
                    </a:lnTo>
                    <a:lnTo>
                      <a:pt x="195" y="585"/>
                    </a:lnTo>
                    <a:lnTo>
                      <a:pt x="219" y="640"/>
                    </a:lnTo>
                    <a:lnTo>
                      <a:pt x="248" y="691"/>
                    </a:lnTo>
                    <a:lnTo>
                      <a:pt x="280" y="741"/>
                    </a:lnTo>
                    <a:lnTo>
                      <a:pt x="315" y="788"/>
                    </a:lnTo>
                    <a:lnTo>
                      <a:pt x="355" y="833"/>
                    </a:lnTo>
                    <a:lnTo>
                      <a:pt x="396" y="875"/>
                    </a:lnTo>
                    <a:lnTo>
                      <a:pt x="441" y="914"/>
                    </a:lnTo>
                    <a:lnTo>
                      <a:pt x="489" y="949"/>
                    </a:lnTo>
                    <a:lnTo>
                      <a:pt x="538" y="980"/>
                    </a:lnTo>
                    <a:lnTo>
                      <a:pt x="590" y="1009"/>
                    </a:lnTo>
                    <a:lnTo>
                      <a:pt x="645" y="1033"/>
                    </a:lnTo>
                    <a:lnTo>
                      <a:pt x="699" y="1053"/>
                    </a:lnTo>
                    <a:lnTo>
                      <a:pt x="757" y="1070"/>
                    </a:lnTo>
                    <a:lnTo>
                      <a:pt x="815" y="1082"/>
                    </a:lnTo>
                    <a:lnTo>
                      <a:pt x="873" y="1089"/>
                    </a:lnTo>
                    <a:lnTo>
                      <a:pt x="932" y="1094"/>
                    </a:lnTo>
                    <a:lnTo>
                      <a:pt x="992" y="1093"/>
                    </a:lnTo>
                    <a:lnTo>
                      <a:pt x="1051" y="1088"/>
                    </a:lnTo>
                    <a:lnTo>
                      <a:pt x="1108" y="1080"/>
                    </a:lnTo>
                    <a:lnTo>
                      <a:pt x="1166" y="1067"/>
                    </a:lnTo>
                    <a:lnTo>
                      <a:pt x="1223" y="1049"/>
                    </a:lnTo>
                    <a:lnTo>
                      <a:pt x="1279" y="1027"/>
                    </a:lnTo>
                    <a:lnTo>
                      <a:pt x="1332" y="1002"/>
                    </a:lnTo>
                    <a:lnTo>
                      <a:pt x="1383" y="973"/>
                    </a:lnTo>
                    <a:lnTo>
                      <a:pt x="1432" y="940"/>
                    </a:lnTo>
                    <a:lnTo>
                      <a:pt x="1479" y="904"/>
                    </a:lnTo>
                    <a:lnTo>
                      <a:pt x="1523" y="865"/>
                    </a:lnTo>
                    <a:lnTo>
                      <a:pt x="1564" y="822"/>
                    </a:lnTo>
                    <a:lnTo>
                      <a:pt x="1602" y="776"/>
                    </a:lnTo>
                    <a:lnTo>
                      <a:pt x="1636" y="728"/>
                    </a:lnTo>
                    <a:lnTo>
                      <a:pt x="1668" y="678"/>
                    </a:lnTo>
                    <a:lnTo>
                      <a:pt x="1695" y="626"/>
                    </a:lnTo>
                    <a:lnTo>
                      <a:pt x="1719" y="571"/>
                    </a:lnTo>
                    <a:lnTo>
                      <a:pt x="1738" y="516"/>
                    </a:lnTo>
                    <a:lnTo>
                      <a:pt x="1754" y="459"/>
                    </a:lnTo>
                    <a:lnTo>
                      <a:pt x="1765" y="400"/>
                    </a:lnTo>
                    <a:lnTo>
                      <a:pt x="1772" y="342"/>
                    </a:lnTo>
                    <a:lnTo>
                      <a:pt x="1775" y="282"/>
                    </a:lnTo>
                    <a:lnTo>
                      <a:pt x="1774" y="223"/>
                    </a:lnTo>
                    <a:lnTo>
                      <a:pt x="1767" y="164"/>
                    </a:lnTo>
                    <a:lnTo>
                      <a:pt x="1529" y="342"/>
                    </a:lnTo>
                    <a:lnTo>
                      <a:pt x="1361" y="222"/>
                    </a:lnTo>
                  </a:path>
                </a:pathLst>
              </a:custGeom>
              <a:solidFill>
                <a:srgbClr val="003765"/>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7" name="Rectangle 7"/>
            <p:cNvSpPr>
              <a:spLocks noChangeArrowheads="1"/>
            </p:cNvSpPr>
            <p:nvPr/>
          </p:nvSpPr>
          <p:spPr bwMode="auto">
            <a:xfrm>
              <a:off x="2054" y="994"/>
              <a:ext cx="1563"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787400">
                <a:buSzPct val="120000"/>
                <a:defRPr sz="1600">
                  <a:solidFill>
                    <a:schemeClr val="tx1"/>
                  </a:solidFill>
                  <a:latin typeface="Arial" pitchFamily="34" charset="0"/>
                </a:defRPr>
              </a:lvl1pPr>
              <a:lvl2pPr marL="133350" indent="-131763" defTabSz="787400">
                <a:buSzPct val="120000"/>
                <a:buChar char="•"/>
                <a:defRPr sz="1600">
                  <a:solidFill>
                    <a:schemeClr val="tx1"/>
                  </a:solidFill>
                  <a:latin typeface="Arial" pitchFamily="34" charset="0"/>
                </a:defRPr>
              </a:lvl2pPr>
              <a:lvl3pPr marL="301625" indent="-150813" defTabSz="787400">
                <a:buChar char="–"/>
                <a:defRPr sz="1600">
                  <a:solidFill>
                    <a:schemeClr val="tx1"/>
                  </a:solidFill>
                  <a:latin typeface="Arial" pitchFamily="34" charset="0"/>
                </a:defRPr>
              </a:lvl3pPr>
              <a:lvl4pPr marL="439738" indent="-136525" defTabSz="787400">
                <a:buSzPct val="89000"/>
                <a:buChar char="•"/>
                <a:defRPr sz="1600">
                  <a:solidFill>
                    <a:schemeClr val="tx1"/>
                  </a:solidFill>
                  <a:latin typeface="Arial" pitchFamily="34" charset="0"/>
                </a:defRPr>
              </a:lvl4pPr>
              <a:lvl5pPr marL="603250" indent="-142875" defTabSz="787400">
                <a:buSzPct val="75000"/>
                <a:buChar char="–"/>
                <a:defRPr sz="1600">
                  <a:solidFill>
                    <a:schemeClr val="tx1"/>
                  </a:solidFill>
                  <a:latin typeface="Arial" pitchFamily="34" charset="0"/>
                </a:defRPr>
              </a:lvl5pPr>
              <a:lvl6pPr marL="1060450" indent="-142875" defTabSz="787400" fontAlgn="base">
                <a:spcBef>
                  <a:spcPct val="0"/>
                </a:spcBef>
                <a:spcAft>
                  <a:spcPct val="0"/>
                </a:spcAft>
                <a:buSzPct val="75000"/>
                <a:buChar char="–"/>
                <a:defRPr sz="1600">
                  <a:solidFill>
                    <a:schemeClr val="tx1"/>
                  </a:solidFill>
                  <a:latin typeface="Arial" pitchFamily="34" charset="0"/>
                </a:defRPr>
              </a:lvl6pPr>
              <a:lvl7pPr marL="1517650" indent="-142875" defTabSz="787400" fontAlgn="base">
                <a:spcBef>
                  <a:spcPct val="0"/>
                </a:spcBef>
                <a:spcAft>
                  <a:spcPct val="0"/>
                </a:spcAft>
                <a:buSzPct val="75000"/>
                <a:buChar char="–"/>
                <a:defRPr sz="1600">
                  <a:solidFill>
                    <a:schemeClr val="tx1"/>
                  </a:solidFill>
                  <a:latin typeface="Arial" pitchFamily="34" charset="0"/>
                </a:defRPr>
              </a:lvl7pPr>
              <a:lvl8pPr marL="1974850" indent="-142875" defTabSz="787400" fontAlgn="base">
                <a:spcBef>
                  <a:spcPct val="0"/>
                </a:spcBef>
                <a:spcAft>
                  <a:spcPct val="0"/>
                </a:spcAft>
                <a:buSzPct val="75000"/>
                <a:buChar char="–"/>
                <a:defRPr sz="1600">
                  <a:solidFill>
                    <a:schemeClr val="tx1"/>
                  </a:solidFill>
                  <a:latin typeface="Arial" pitchFamily="34" charset="0"/>
                </a:defRPr>
              </a:lvl8pPr>
              <a:lvl9pPr marL="2432050" indent="-142875" defTabSz="787400" fontAlgn="base">
                <a:spcBef>
                  <a:spcPct val="0"/>
                </a:spcBef>
                <a:spcAft>
                  <a:spcPct val="0"/>
                </a:spcAft>
                <a:buSzPct val="75000"/>
                <a:buChar char="–"/>
                <a:defRPr sz="1600">
                  <a:solidFill>
                    <a:schemeClr val="tx1"/>
                  </a:solidFill>
                  <a:latin typeface="Arial" pitchFamily="34" charset="0"/>
                </a:defRPr>
              </a:lvl9pPr>
            </a:lstStyle>
            <a:p>
              <a:pPr marL="0" marR="0" lvl="0" indent="0" algn="ctr" defTabSz="787400" rtl="0" eaLnBrk="1" fontAlgn="auto" latinLnBrk="0" hangingPunct="1">
                <a:lnSpc>
                  <a:spcPct val="100000"/>
                </a:lnSpc>
                <a:spcBef>
                  <a:spcPts val="0"/>
                </a:spcBef>
                <a:spcAft>
                  <a:spcPts val="0"/>
                </a:spcAft>
                <a:buClrTx/>
                <a:buSzPct val="120000"/>
                <a:buFontTx/>
                <a:buNone/>
                <a:tabLst/>
                <a:defRPr/>
              </a:pPr>
              <a:r>
                <a:rPr kumimoji="0" lang="en-US" sz="1600" b="1" i="0" u="none" strike="noStrike" kern="1200" cap="all" spc="0" normalizeH="0" baseline="0" noProof="0" dirty="0">
                  <a:ln>
                    <a:noFill/>
                  </a:ln>
                  <a:solidFill>
                    <a:srgbClr val="FFFFFF"/>
                  </a:solidFill>
                  <a:effectLst/>
                  <a:uLnTx/>
                  <a:uFillTx/>
                  <a:latin typeface="Arial" pitchFamily="34" charset="0"/>
                  <a:ea typeface="+mn-ea"/>
                  <a:cs typeface="+mn-cs"/>
                </a:rPr>
                <a:t>Characterization grants</a:t>
              </a:r>
            </a:p>
          </p:txBody>
        </p:sp>
        <p:sp>
          <p:nvSpPr>
            <p:cNvPr id="18" name="Rectangle 8"/>
            <p:cNvSpPr>
              <a:spLocks noChangeArrowheads="1"/>
            </p:cNvSpPr>
            <p:nvPr/>
          </p:nvSpPr>
          <p:spPr bwMode="auto">
            <a:xfrm>
              <a:off x="2234" y="2779"/>
              <a:ext cx="1203"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defTabSz="787400">
                <a:buSzPct val="120000"/>
                <a:defRPr sz="1600">
                  <a:solidFill>
                    <a:schemeClr val="tx1"/>
                  </a:solidFill>
                  <a:latin typeface="Arial" pitchFamily="34" charset="0"/>
                </a:defRPr>
              </a:lvl1pPr>
              <a:lvl2pPr marL="133350" indent="-131763" defTabSz="787400">
                <a:buSzPct val="120000"/>
                <a:buChar char="•"/>
                <a:defRPr sz="1600">
                  <a:solidFill>
                    <a:schemeClr val="tx1"/>
                  </a:solidFill>
                  <a:latin typeface="Arial" pitchFamily="34" charset="0"/>
                </a:defRPr>
              </a:lvl2pPr>
              <a:lvl3pPr marL="301625" indent="-150813" defTabSz="787400">
                <a:buChar char="–"/>
                <a:defRPr sz="1600">
                  <a:solidFill>
                    <a:schemeClr val="tx1"/>
                  </a:solidFill>
                  <a:latin typeface="Arial" pitchFamily="34" charset="0"/>
                </a:defRPr>
              </a:lvl3pPr>
              <a:lvl4pPr marL="439738" indent="-136525" defTabSz="787400">
                <a:buSzPct val="89000"/>
                <a:buChar char="•"/>
                <a:defRPr sz="1600">
                  <a:solidFill>
                    <a:schemeClr val="tx1"/>
                  </a:solidFill>
                  <a:latin typeface="Arial" pitchFamily="34" charset="0"/>
                </a:defRPr>
              </a:lvl4pPr>
              <a:lvl5pPr marL="603250" indent="-142875" defTabSz="787400">
                <a:buSzPct val="75000"/>
                <a:buChar char="–"/>
                <a:defRPr sz="1600">
                  <a:solidFill>
                    <a:schemeClr val="tx1"/>
                  </a:solidFill>
                  <a:latin typeface="Arial" pitchFamily="34" charset="0"/>
                </a:defRPr>
              </a:lvl5pPr>
              <a:lvl6pPr marL="1060450" indent="-142875" defTabSz="787400" fontAlgn="base">
                <a:spcBef>
                  <a:spcPct val="0"/>
                </a:spcBef>
                <a:spcAft>
                  <a:spcPct val="0"/>
                </a:spcAft>
                <a:buSzPct val="75000"/>
                <a:buChar char="–"/>
                <a:defRPr sz="1600">
                  <a:solidFill>
                    <a:schemeClr val="tx1"/>
                  </a:solidFill>
                  <a:latin typeface="Arial" pitchFamily="34" charset="0"/>
                </a:defRPr>
              </a:lvl6pPr>
              <a:lvl7pPr marL="1517650" indent="-142875" defTabSz="787400" fontAlgn="base">
                <a:spcBef>
                  <a:spcPct val="0"/>
                </a:spcBef>
                <a:spcAft>
                  <a:spcPct val="0"/>
                </a:spcAft>
                <a:buSzPct val="75000"/>
                <a:buChar char="–"/>
                <a:defRPr sz="1600">
                  <a:solidFill>
                    <a:schemeClr val="tx1"/>
                  </a:solidFill>
                  <a:latin typeface="Arial" pitchFamily="34" charset="0"/>
                </a:defRPr>
              </a:lvl7pPr>
              <a:lvl8pPr marL="1974850" indent="-142875" defTabSz="787400" fontAlgn="base">
                <a:spcBef>
                  <a:spcPct val="0"/>
                </a:spcBef>
                <a:spcAft>
                  <a:spcPct val="0"/>
                </a:spcAft>
                <a:buSzPct val="75000"/>
                <a:buChar char="–"/>
                <a:defRPr sz="1600">
                  <a:solidFill>
                    <a:schemeClr val="tx1"/>
                  </a:solidFill>
                  <a:latin typeface="Arial" pitchFamily="34" charset="0"/>
                </a:defRPr>
              </a:lvl8pPr>
              <a:lvl9pPr marL="2432050" indent="-142875" defTabSz="787400" fontAlgn="base">
                <a:spcBef>
                  <a:spcPct val="0"/>
                </a:spcBef>
                <a:spcAft>
                  <a:spcPct val="0"/>
                </a:spcAft>
                <a:buSzPct val="75000"/>
                <a:buChar char="–"/>
                <a:defRPr sz="1600">
                  <a:solidFill>
                    <a:schemeClr val="tx1"/>
                  </a:solidFill>
                  <a:latin typeface="Arial" pitchFamily="34" charset="0"/>
                </a:defRPr>
              </a:lvl9pPr>
            </a:lstStyle>
            <a:p>
              <a:pPr marL="0" marR="0" lvl="0" indent="0" algn="ctr" defTabSz="787400" rtl="0" eaLnBrk="1" fontAlgn="auto" latinLnBrk="0" hangingPunct="1">
                <a:lnSpc>
                  <a:spcPct val="100000"/>
                </a:lnSpc>
                <a:spcBef>
                  <a:spcPts val="0"/>
                </a:spcBef>
                <a:spcAft>
                  <a:spcPts val="0"/>
                </a:spcAft>
                <a:buClrTx/>
                <a:buSzPct val="120000"/>
                <a:buFontTx/>
                <a:buNone/>
                <a:tabLst/>
                <a:defRPr/>
              </a:pPr>
              <a:r>
                <a:rPr kumimoji="0" lang="en-US" sz="1600" b="1" i="0" u="none" strike="noStrike" kern="1200" cap="all" spc="0" normalizeH="0" baseline="0" noProof="0" dirty="0">
                  <a:ln>
                    <a:noFill/>
                  </a:ln>
                  <a:solidFill>
                    <a:srgbClr val="FFFFFF"/>
                  </a:solidFill>
                  <a:effectLst/>
                  <a:uLnTx/>
                  <a:uFillTx/>
                  <a:latin typeface="Arial" pitchFamily="34" charset="0"/>
                  <a:ea typeface="+mn-ea"/>
                  <a:cs typeface="+mn-cs"/>
                </a:rPr>
                <a:t>Development </a:t>
              </a:r>
            </a:p>
            <a:p>
              <a:pPr marL="0" marR="0" lvl="0" indent="0" algn="ctr" defTabSz="787400" rtl="0" eaLnBrk="1" fontAlgn="auto" latinLnBrk="0" hangingPunct="1">
                <a:lnSpc>
                  <a:spcPct val="100000"/>
                </a:lnSpc>
                <a:spcBef>
                  <a:spcPts val="0"/>
                </a:spcBef>
                <a:spcAft>
                  <a:spcPts val="0"/>
                </a:spcAft>
                <a:buClrTx/>
                <a:buSzPct val="120000"/>
                <a:buFontTx/>
                <a:buNone/>
                <a:tabLst/>
                <a:defRPr/>
              </a:pPr>
              <a:r>
                <a:rPr kumimoji="0" lang="en-US" sz="1600" b="1" i="0" u="none" strike="noStrike" kern="1200" cap="all" spc="0" normalizeH="0" baseline="0" noProof="0" dirty="0">
                  <a:ln>
                    <a:noFill/>
                  </a:ln>
                  <a:solidFill>
                    <a:srgbClr val="FFFFFF"/>
                  </a:solidFill>
                  <a:effectLst/>
                  <a:uLnTx/>
                  <a:uFillTx/>
                  <a:latin typeface="Arial" pitchFamily="34" charset="0"/>
                  <a:ea typeface="+mn-ea"/>
                  <a:cs typeface="+mn-cs"/>
                </a:rPr>
                <a:t>grants</a:t>
              </a:r>
            </a:p>
          </p:txBody>
        </p:sp>
      </p:grpSp>
      <p:sp>
        <p:nvSpPr>
          <p:cNvPr id="21" name="TextBox 20"/>
          <p:cNvSpPr txBox="1"/>
          <p:nvPr/>
        </p:nvSpPr>
        <p:spPr>
          <a:xfrm>
            <a:off x="1820169" y="1407214"/>
            <a:ext cx="2522113" cy="246221"/>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87" marR="0" lvl="1" indent="0" algn="l" defTabSz="895350" rtl="0" eaLnBrk="1" fontAlgn="base" latinLnBrk="0" hangingPunct="1">
              <a:lnSpc>
                <a:spcPct val="100000"/>
              </a:lnSpc>
              <a:spcBef>
                <a:spcPct val="0"/>
              </a:spcBef>
              <a:spcAft>
                <a:spcPct val="0"/>
              </a:spcAft>
              <a:buClr>
                <a:srgbClr val="002960"/>
              </a:buClr>
              <a:buSzPct val="125000"/>
              <a:buFont typeface="Arial" charset="0"/>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mn-cs"/>
              </a:rPr>
              <a:t>Purpose</a:t>
            </a:r>
          </a:p>
        </p:txBody>
      </p:sp>
      <p:sp>
        <p:nvSpPr>
          <p:cNvPr id="22" name="TextBox 21"/>
          <p:cNvSpPr txBox="1"/>
          <p:nvPr/>
        </p:nvSpPr>
        <p:spPr>
          <a:xfrm>
            <a:off x="8071234" y="1407214"/>
            <a:ext cx="2522113" cy="246221"/>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87" marR="0" lvl="1" indent="0" algn="l" defTabSz="895350" rtl="0" eaLnBrk="1" fontAlgn="base" latinLnBrk="0" hangingPunct="1">
              <a:lnSpc>
                <a:spcPct val="100000"/>
              </a:lnSpc>
              <a:spcBef>
                <a:spcPct val="0"/>
              </a:spcBef>
              <a:spcAft>
                <a:spcPct val="0"/>
              </a:spcAft>
              <a:buClr>
                <a:srgbClr val="002960"/>
              </a:buClr>
              <a:buSzPct val="125000"/>
              <a:buFont typeface="Arial" charset="0"/>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mn-cs"/>
              </a:rPr>
              <a:t>Process</a:t>
            </a:r>
          </a:p>
        </p:txBody>
      </p:sp>
      <p:sp>
        <p:nvSpPr>
          <p:cNvPr id="23" name="TextBox 22"/>
          <p:cNvSpPr txBox="1"/>
          <p:nvPr/>
        </p:nvSpPr>
        <p:spPr>
          <a:xfrm>
            <a:off x="1820169" y="1794548"/>
            <a:ext cx="2522113" cy="984885"/>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93675" marR="0" lvl="1" indent="-192088" algn="l" defTabSz="895350" rtl="0" eaLnBrk="1" fontAlgn="base" latinLnBrk="0" hangingPunct="1">
              <a:lnSpc>
                <a:spcPct val="100000"/>
              </a:lnSpc>
              <a:spcBef>
                <a:spcPct val="0"/>
              </a:spcBef>
              <a:spcAft>
                <a:spcPct val="0"/>
              </a:spcAft>
              <a:buClr>
                <a:srgbClr val="002960"/>
              </a:buClr>
              <a:buSzPct val="125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Assess existing levels of readiness and next steps for development of Virginia’s site portfolio</a:t>
            </a:r>
          </a:p>
        </p:txBody>
      </p:sp>
      <p:sp>
        <p:nvSpPr>
          <p:cNvPr id="24" name="TextBox 23"/>
          <p:cNvSpPr txBox="1"/>
          <p:nvPr/>
        </p:nvSpPr>
        <p:spPr>
          <a:xfrm>
            <a:off x="1820169" y="4124871"/>
            <a:ext cx="2522113" cy="984885"/>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93675" marR="0" lvl="1" indent="-192088" algn="l" defTabSz="895350" rtl="0" eaLnBrk="1" fontAlgn="base" latinLnBrk="0" hangingPunct="1">
              <a:lnSpc>
                <a:spcPct val="100000"/>
              </a:lnSpc>
              <a:spcBef>
                <a:spcPct val="0"/>
              </a:spcBef>
              <a:spcAft>
                <a:spcPct val="0"/>
              </a:spcAft>
              <a:buClr>
                <a:srgbClr val="002960"/>
              </a:buClr>
              <a:buSzPct val="125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Fund targeted development efforts to move identified sites to higher tiers of readiness</a:t>
            </a:r>
          </a:p>
        </p:txBody>
      </p:sp>
      <p:sp>
        <p:nvSpPr>
          <p:cNvPr id="25" name="TextBox 24"/>
          <p:cNvSpPr txBox="1"/>
          <p:nvPr/>
        </p:nvSpPr>
        <p:spPr>
          <a:xfrm>
            <a:off x="8060903" y="1794548"/>
            <a:ext cx="2336784" cy="1846659"/>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93675" marR="0" lvl="1" indent="-192088" algn="l" defTabSz="895350" rtl="0" eaLnBrk="1" fontAlgn="base" latinLnBrk="0" hangingPunct="1">
              <a:lnSpc>
                <a:spcPct val="100000"/>
              </a:lnSpc>
              <a:spcBef>
                <a:spcPct val="0"/>
              </a:spcBef>
              <a:spcAft>
                <a:spcPct val="0"/>
              </a:spcAft>
              <a:buClr>
                <a:srgbClr val="002960"/>
              </a:buClr>
              <a:buSzPct val="125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Characterization grants of up to </a:t>
            </a:r>
            <a:r>
              <a:rPr kumimoji="0" lang="en-US" sz="2400" b="1" i="0" u="sng" strike="noStrike" kern="0" cap="none" spc="0" normalizeH="0" baseline="0" noProof="0" dirty="0">
                <a:ln>
                  <a:noFill/>
                </a:ln>
                <a:solidFill>
                  <a:srgbClr val="000000"/>
                </a:solidFill>
                <a:effectLst/>
                <a:uLnTx/>
                <a:uFillTx/>
                <a:latin typeface="Arial"/>
                <a:ea typeface="+mn-ea"/>
                <a:cs typeface="+mn-cs"/>
              </a:rPr>
              <a:t>$</a:t>
            </a:r>
            <a:r>
              <a:rPr kumimoji="0" lang="en-US" sz="2400" b="1" i="0" u="sng" strike="noStrike" kern="0" cap="none" spc="0" normalizeH="0" baseline="0" noProof="0" dirty="0" smtClean="0">
                <a:ln>
                  <a:noFill/>
                </a:ln>
                <a:solidFill>
                  <a:srgbClr val="000000"/>
                </a:solidFill>
                <a:effectLst/>
                <a:uLnTx/>
                <a:uFillTx/>
                <a:latin typeface="Arial"/>
                <a:ea typeface="+mn-ea"/>
                <a:cs typeface="+mn-cs"/>
              </a:rPr>
              <a:t>5K* </a:t>
            </a:r>
            <a:r>
              <a:rPr kumimoji="0" lang="en-US" sz="1600" b="0" i="0" u="none" strike="noStrike" kern="0" cap="none" spc="0" normalizeH="0" baseline="0" noProof="0" dirty="0">
                <a:ln>
                  <a:noFill/>
                </a:ln>
                <a:solidFill>
                  <a:srgbClr val="000000"/>
                </a:solidFill>
                <a:effectLst/>
                <a:uLnTx/>
                <a:uFillTx/>
                <a:latin typeface="Arial"/>
                <a:ea typeface="+mn-ea"/>
                <a:cs typeface="+mn-cs"/>
              </a:rPr>
              <a:t>per site are awarded to sites selected from an applicant pool by a private-sector led working </a:t>
            </a:r>
            <a:r>
              <a:rPr kumimoji="0" lang="en-US" sz="1600" b="0" i="0" u="none" strike="noStrike" kern="0" cap="none" spc="0" normalizeH="0" baseline="0" noProof="0" dirty="0" smtClean="0">
                <a:ln>
                  <a:noFill/>
                </a:ln>
                <a:solidFill>
                  <a:srgbClr val="000000"/>
                </a:solidFill>
                <a:effectLst/>
                <a:uLnTx/>
                <a:uFillTx/>
                <a:latin typeface="Arial"/>
                <a:ea typeface="+mn-ea"/>
                <a:cs typeface="+mn-cs"/>
              </a:rPr>
              <a:t>group </a:t>
            </a:r>
            <a:endParaRPr kumimoji="0" lang="en-US" sz="1600" b="0" i="0" u="none" strike="noStrike" kern="0" cap="none" spc="0" normalizeH="0" baseline="0" noProof="0" dirty="0">
              <a:ln>
                <a:noFill/>
              </a:ln>
              <a:solidFill>
                <a:srgbClr val="000000"/>
              </a:solidFill>
              <a:effectLst/>
              <a:uLnTx/>
              <a:uFillTx/>
              <a:latin typeface="Arial"/>
              <a:ea typeface="+mn-ea"/>
              <a:cs typeface="+mn-cs"/>
            </a:endParaRPr>
          </a:p>
        </p:txBody>
      </p:sp>
      <p:sp>
        <p:nvSpPr>
          <p:cNvPr id="26" name="TextBox 25"/>
          <p:cNvSpPr txBox="1"/>
          <p:nvPr/>
        </p:nvSpPr>
        <p:spPr>
          <a:xfrm>
            <a:off x="8060903" y="4124871"/>
            <a:ext cx="2336784" cy="1846659"/>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93675" marR="0" lvl="1" indent="-192088" algn="l" defTabSz="895350" rtl="0" eaLnBrk="1" fontAlgn="base" latinLnBrk="0" hangingPunct="1">
              <a:lnSpc>
                <a:spcPct val="100000"/>
              </a:lnSpc>
              <a:spcBef>
                <a:spcPct val="0"/>
              </a:spcBef>
              <a:spcAft>
                <a:spcPct val="0"/>
              </a:spcAft>
              <a:buClr>
                <a:srgbClr val="002960"/>
              </a:buClr>
              <a:buSzPct val="125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Development grants of up to </a:t>
            </a:r>
            <a:r>
              <a:rPr kumimoji="0" lang="en-US" sz="2400" b="1" i="0" u="sng" strike="noStrike" kern="0" cap="none" spc="0" normalizeH="0" baseline="0" noProof="0" dirty="0">
                <a:ln>
                  <a:noFill/>
                </a:ln>
                <a:solidFill>
                  <a:srgbClr val="000000"/>
                </a:solidFill>
                <a:effectLst/>
                <a:uLnTx/>
                <a:uFillTx/>
                <a:latin typeface="Arial"/>
                <a:ea typeface="+mn-ea"/>
                <a:cs typeface="+mn-cs"/>
              </a:rPr>
              <a:t>$</a:t>
            </a:r>
            <a:r>
              <a:rPr kumimoji="0" lang="en-US" sz="2400" b="1" i="0" u="sng" strike="noStrike" kern="0" cap="none" spc="0" normalizeH="0" baseline="0" noProof="0" dirty="0" smtClean="0">
                <a:ln>
                  <a:noFill/>
                </a:ln>
                <a:solidFill>
                  <a:srgbClr val="000000"/>
                </a:solidFill>
                <a:effectLst/>
                <a:uLnTx/>
                <a:uFillTx/>
                <a:latin typeface="Arial"/>
                <a:ea typeface="+mn-ea"/>
                <a:cs typeface="+mn-cs"/>
              </a:rPr>
              <a:t>500K*</a:t>
            </a:r>
            <a:r>
              <a:rPr kumimoji="0" lang="en-US" sz="2400" b="0" i="0" u="none" strike="noStrike" kern="0" cap="none" spc="0" normalizeH="0" baseline="0" noProof="0" dirty="0" smtClean="0">
                <a:ln>
                  <a:noFill/>
                </a:ln>
                <a:solidFill>
                  <a:srgbClr val="000000"/>
                </a:solidFill>
                <a:effectLst/>
                <a:uLnTx/>
                <a:uFillTx/>
                <a:latin typeface="Arial"/>
                <a:ea typeface="+mn-ea"/>
                <a:cs typeface="+mn-cs"/>
              </a:rPr>
              <a:t> </a:t>
            </a:r>
            <a:r>
              <a:rPr kumimoji="0" lang="en-US" sz="1600" b="0" i="0" u="none" strike="noStrike" kern="0" cap="none" spc="0" normalizeH="0" baseline="0" noProof="0" dirty="0">
                <a:ln>
                  <a:noFill/>
                </a:ln>
                <a:solidFill>
                  <a:srgbClr val="000000"/>
                </a:solidFill>
                <a:effectLst/>
                <a:uLnTx/>
                <a:uFillTx/>
                <a:latin typeface="Arial"/>
                <a:ea typeface="+mn-ea"/>
                <a:cs typeface="+mn-cs"/>
              </a:rPr>
              <a:t>per site are awarded to sites selected from an applicant pool by a private sector-led working group</a:t>
            </a:r>
          </a:p>
        </p:txBody>
      </p:sp>
      <p:cxnSp>
        <p:nvCxnSpPr>
          <p:cNvPr id="27" name="Straight Connector 26"/>
          <p:cNvCxnSpPr/>
          <p:nvPr/>
        </p:nvCxnSpPr>
        <p:spPr>
          <a:xfrm>
            <a:off x="1820169" y="3804433"/>
            <a:ext cx="234225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0169" y="1681527"/>
            <a:ext cx="23422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55430" y="1681527"/>
            <a:ext cx="23422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71234" y="3804433"/>
            <a:ext cx="234225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345437" y="3176141"/>
            <a:ext cx="1371049" cy="984885"/>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87" marR="0" lvl="1" indent="0" algn="ctr" defTabSz="895350" rtl="0" eaLnBrk="1" fontAlgn="base" latinLnBrk="0" hangingPunct="1">
              <a:lnSpc>
                <a:spcPct val="100000"/>
              </a:lnSpc>
              <a:spcBef>
                <a:spcPct val="0"/>
              </a:spcBef>
              <a:spcAft>
                <a:spcPct val="0"/>
              </a:spcAft>
              <a:buClr>
                <a:srgbClr val="002960"/>
              </a:buClr>
              <a:buSzPct val="125000"/>
              <a:buFont typeface="Arial" charset="0"/>
              <a:buNone/>
              <a:tabLst/>
              <a:defRPr/>
            </a:pPr>
            <a:r>
              <a:rPr kumimoji="0" lang="en-US" sz="1600" b="0" i="1" u="none" strike="noStrike" kern="0" cap="none" spc="0" normalizeH="0" baseline="0" noProof="0" dirty="0">
                <a:ln>
                  <a:noFill/>
                </a:ln>
                <a:solidFill>
                  <a:srgbClr val="000000"/>
                </a:solidFill>
                <a:effectLst/>
                <a:uLnTx/>
                <a:uFillTx/>
                <a:latin typeface="Arial"/>
                <a:ea typeface="+mn-ea"/>
                <a:cs typeface="+mn-cs"/>
              </a:rPr>
              <a:t>Virginia Business Ready Sites Program</a:t>
            </a:r>
          </a:p>
        </p:txBody>
      </p:sp>
      <p:sp>
        <p:nvSpPr>
          <p:cNvPr id="2" name="TextBox 1"/>
          <p:cNvSpPr txBox="1"/>
          <p:nvPr/>
        </p:nvSpPr>
        <p:spPr>
          <a:xfrm>
            <a:off x="886408" y="5766318"/>
            <a:ext cx="4313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*Requires 1:1 match</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0292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smtClean="0"/>
              <a:t>Development Grants</a:t>
            </a:r>
            <a:endParaRPr lang="en-US" dirty="0"/>
          </a:p>
        </p:txBody>
      </p:sp>
      <p:sp>
        <p:nvSpPr>
          <p:cNvPr id="3" name="Content Placeholder 2"/>
          <p:cNvSpPr>
            <a:spLocks noGrp="1"/>
          </p:cNvSpPr>
          <p:nvPr>
            <p:ph sz="half" idx="11"/>
          </p:nvPr>
        </p:nvSpPr>
        <p:spPr/>
        <p:txBody>
          <a:bodyPr/>
          <a:lstStyle/>
          <a:p>
            <a:pPr marL="457200" lvl="1" indent="0">
              <a:buNone/>
            </a:pPr>
            <a:endParaRPr lang="en-US" sz="18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800" dirty="0">
                <a:latin typeface="Arial" panose="020B0604020202020204" pitchFamily="34" charset="0"/>
                <a:cs typeface="Arial" panose="020B0604020202020204" pitchFamily="34" charset="0"/>
              </a:rPr>
              <a:t>Maximum Grant - $5,000</a:t>
            </a:r>
          </a:p>
          <a:p>
            <a:pPr marL="628650" lvl="1" indent="-1714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1:1 </a:t>
            </a:r>
            <a:r>
              <a:rPr lang="en-US" sz="1800" dirty="0">
                <a:latin typeface="Arial" panose="020B0604020202020204" pitchFamily="34" charset="0"/>
                <a:cs typeface="Arial" panose="020B0604020202020204" pitchFamily="34" charset="0"/>
              </a:rPr>
              <a:t>match</a:t>
            </a:r>
          </a:p>
          <a:p>
            <a:pPr marL="628650" lvl="1" indent="-171450">
              <a:buFont typeface="Arial" panose="020B0604020202020204" pitchFamily="34" charset="0"/>
              <a:buChar char="•"/>
            </a:pPr>
            <a:r>
              <a:rPr lang="en-US" sz="1800" dirty="0">
                <a:latin typeface="Arial" panose="020B0604020202020204" pitchFamily="34" charset="0"/>
                <a:cs typeface="Arial" panose="020B0604020202020204" pitchFamily="34" charset="0"/>
              </a:rPr>
              <a:t>Application </a:t>
            </a:r>
            <a:r>
              <a:rPr lang="en-US" sz="1800" dirty="0" smtClean="0">
                <a:latin typeface="Arial" panose="020B0604020202020204" pitchFamily="34" charset="0"/>
                <a:cs typeface="Arial" panose="020B0604020202020204" pitchFamily="34" charset="0"/>
              </a:rPr>
              <a:t>– rolling </a:t>
            </a:r>
          </a:p>
          <a:p>
            <a:pPr marL="628650" lvl="1" indent="-1714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Characterization reimbursement</a:t>
            </a:r>
            <a:endParaRPr lang="en-US" sz="1800" dirty="0">
              <a:latin typeface="Arial" panose="020B0604020202020204" pitchFamily="34" charset="0"/>
              <a:cs typeface="Arial" panose="020B0604020202020204" pitchFamily="34" charset="0"/>
            </a:endParaRPr>
          </a:p>
          <a:p>
            <a:endParaRPr lang="en-US" dirty="0"/>
          </a:p>
        </p:txBody>
      </p:sp>
      <p:sp>
        <p:nvSpPr>
          <p:cNvPr id="4" name="Text Placeholder 3"/>
          <p:cNvSpPr>
            <a:spLocks noGrp="1"/>
          </p:cNvSpPr>
          <p:nvPr>
            <p:ph type="body" sz="quarter" idx="19"/>
          </p:nvPr>
        </p:nvSpPr>
        <p:spPr/>
        <p:txBody>
          <a:bodyPr/>
          <a:lstStyle/>
          <a:p>
            <a:r>
              <a:rPr lang="en-US" dirty="0" smtClean="0"/>
              <a:t>Characterization Grants</a:t>
            </a:r>
            <a:endParaRPr lang="en-US" dirty="0"/>
          </a:p>
        </p:txBody>
      </p:sp>
      <p:sp>
        <p:nvSpPr>
          <p:cNvPr id="5" name="Content Placeholder 4"/>
          <p:cNvSpPr>
            <a:spLocks noGrp="1"/>
          </p:cNvSpPr>
          <p:nvPr>
            <p:ph sz="half" idx="20"/>
          </p:nvPr>
        </p:nvSpPr>
        <p:spPr/>
        <p:txBody>
          <a:bodyPr>
            <a:normAutofit/>
          </a:bodyPr>
          <a:lstStyle/>
          <a:p>
            <a:pPr marL="742950" lvl="1" indent="-2857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Grant </a:t>
            </a:r>
            <a:r>
              <a:rPr lang="en-US" sz="1800" dirty="0">
                <a:latin typeface="Arial" panose="020B0604020202020204" pitchFamily="34" charset="0"/>
                <a:cs typeface="Arial" panose="020B0604020202020204" pitchFamily="34" charset="0"/>
              </a:rPr>
              <a:t>Amounts:</a:t>
            </a:r>
          </a:p>
          <a:p>
            <a:pPr marL="1200150" lvl="2"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Tier 1 to 2 - $100,000</a:t>
            </a:r>
          </a:p>
          <a:p>
            <a:pPr marL="1200150" lvl="2"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Tier 2 to 3 - $250,000</a:t>
            </a:r>
          </a:p>
          <a:p>
            <a:pPr marL="1200150" lvl="2"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Tier </a:t>
            </a:r>
            <a:r>
              <a:rPr lang="en-US" sz="1800" dirty="0" smtClean="0">
                <a:latin typeface="Arial" panose="020B0604020202020204" pitchFamily="34" charset="0"/>
                <a:cs typeface="Arial" panose="020B0604020202020204" pitchFamily="34" charset="0"/>
              </a:rPr>
              <a:t>3 to </a:t>
            </a:r>
            <a:r>
              <a:rPr lang="en-US" sz="1800" dirty="0">
                <a:latin typeface="Arial" panose="020B0604020202020204" pitchFamily="34" charset="0"/>
                <a:cs typeface="Arial" panose="020B0604020202020204" pitchFamily="34" charset="0"/>
              </a:rPr>
              <a:t>4 - </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500,000</a:t>
            </a:r>
          </a:p>
          <a:p>
            <a:pPr marL="1200150" lvl="2"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Tier 4 to 5 - $</a:t>
            </a:r>
            <a:r>
              <a:rPr lang="en-US" sz="1800" dirty="0" smtClean="0">
                <a:latin typeface="Arial" panose="020B0604020202020204" pitchFamily="34" charset="0"/>
                <a:cs typeface="Arial" panose="020B0604020202020204" pitchFamily="34" charset="0"/>
              </a:rPr>
              <a:t>500,000</a:t>
            </a:r>
            <a:endParaRPr lang="en-US" sz="18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1:1 </a:t>
            </a:r>
            <a:r>
              <a:rPr lang="en-US" sz="1800" dirty="0">
                <a:latin typeface="Arial" panose="020B0604020202020204" pitchFamily="34" charset="0"/>
                <a:cs typeface="Arial" panose="020B0604020202020204" pitchFamily="34" charset="0"/>
              </a:rPr>
              <a:t>match</a:t>
            </a:r>
          </a:p>
          <a:p>
            <a:pPr marL="742950" lvl="1" indent="-2857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Competitive </a:t>
            </a:r>
            <a:r>
              <a:rPr lang="en-US" sz="1800" dirty="0">
                <a:latin typeface="Arial" panose="020B0604020202020204" pitchFamily="34" charset="0"/>
                <a:cs typeface="Arial" panose="020B0604020202020204" pitchFamily="34" charset="0"/>
              </a:rPr>
              <a:t>Grant</a:t>
            </a:r>
          </a:p>
          <a:p>
            <a:pPr marL="742950" lvl="1" indent="-2857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Application Deadline – fall of each year</a:t>
            </a:r>
            <a:endParaRPr lang="en-US" sz="1800" dirty="0">
              <a:latin typeface="Arial" panose="020B0604020202020204" pitchFamily="34" charset="0"/>
              <a:cs typeface="Arial" panose="020B0604020202020204" pitchFamily="34" charset="0"/>
            </a:endParaRPr>
          </a:p>
          <a:p>
            <a:endParaRPr lang="en-US" dirty="0"/>
          </a:p>
        </p:txBody>
      </p:sp>
      <p:sp>
        <p:nvSpPr>
          <p:cNvPr id="6" name="Title 5"/>
          <p:cNvSpPr>
            <a:spLocks noGrp="1"/>
          </p:cNvSpPr>
          <p:nvPr>
            <p:ph type="title"/>
          </p:nvPr>
        </p:nvSpPr>
        <p:spPr/>
        <p:txBody>
          <a:bodyPr/>
          <a:lstStyle/>
          <a:p>
            <a:r>
              <a:rPr lang="en-US" sz="2400" dirty="0" smtClean="0"/>
              <a:t>Overview of Grant Application and Funds</a:t>
            </a:r>
            <a:endParaRPr lang="en-US" sz="2400" dirty="0"/>
          </a:p>
        </p:txBody>
      </p:sp>
    </p:spTree>
    <p:extLst>
      <p:ext uri="{BB962C8B-B14F-4D97-AF65-F5344CB8AC3E}">
        <p14:creationId xmlns:p14="http://schemas.microsoft.com/office/powerpoint/2010/main" val="18488355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36862" y="677489"/>
            <a:ext cx="8002657" cy="5642349"/>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err="1">
              <a:ln>
                <a:noFill/>
              </a:ln>
              <a:solidFill>
                <a:srgbClr val="000000"/>
              </a:solidFill>
              <a:effectLst/>
              <a:uLnTx/>
              <a:uFillTx/>
              <a:latin typeface="Arial"/>
              <a:ea typeface="+mn-ea"/>
              <a:cs typeface="+mn-cs"/>
            </a:endParaRPr>
          </a:p>
        </p:txBody>
      </p:sp>
      <p:sp>
        <p:nvSpPr>
          <p:cNvPr id="8" name="Down Arrow 7"/>
          <p:cNvSpPr/>
          <p:nvPr/>
        </p:nvSpPr>
        <p:spPr>
          <a:xfrm>
            <a:off x="2201570" y="1606600"/>
            <a:ext cx="178676" cy="4193627"/>
          </a:xfrm>
          <a:prstGeom prst="downArrow">
            <a:avLst>
              <a:gd name="adj1" fmla="val 100000"/>
              <a:gd name="adj2" fmla="val 45714"/>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err="1">
              <a:ln>
                <a:noFill/>
              </a:ln>
              <a:solidFill>
                <a:srgbClr val="000000"/>
              </a:solidFill>
              <a:effectLst/>
              <a:uLnTx/>
              <a:uFillTx/>
              <a:latin typeface="Arial"/>
              <a:ea typeface="+mn-ea"/>
              <a:cs typeface="+mn-cs"/>
            </a:endParaRPr>
          </a:p>
        </p:txBody>
      </p:sp>
      <p:sp>
        <p:nvSpPr>
          <p:cNvPr id="9" name="Oval 8"/>
          <p:cNvSpPr/>
          <p:nvPr/>
        </p:nvSpPr>
        <p:spPr>
          <a:xfrm>
            <a:off x="2081283" y="1401647"/>
            <a:ext cx="409904" cy="409904"/>
          </a:xfrm>
          <a:prstGeom prst="ellipse">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1</a:t>
            </a:r>
          </a:p>
        </p:txBody>
      </p:sp>
      <p:sp>
        <p:nvSpPr>
          <p:cNvPr id="10" name="Oval 9"/>
          <p:cNvSpPr/>
          <p:nvPr/>
        </p:nvSpPr>
        <p:spPr>
          <a:xfrm>
            <a:off x="2081283" y="4951402"/>
            <a:ext cx="409904" cy="409904"/>
          </a:xfrm>
          <a:prstGeom prst="ellipse">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4</a:t>
            </a:r>
          </a:p>
        </p:txBody>
      </p:sp>
      <p:sp>
        <p:nvSpPr>
          <p:cNvPr id="11" name="Oval 10"/>
          <p:cNvSpPr/>
          <p:nvPr/>
        </p:nvSpPr>
        <p:spPr>
          <a:xfrm>
            <a:off x="2081283" y="2159942"/>
            <a:ext cx="409904" cy="409904"/>
          </a:xfrm>
          <a:prstGeom prst="ellipse">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2</a:t>
            </a:r>
          </a:p>
        </p:txBody>
      </p:sp>
      <p:sp>
        <p:nvSpPr>
          <p:cNvPr id="12" name="Oval 11"/>
          <p:cNvSpPr/>
          <p:nvPr/>
        </p:nvSpPr>
        <p:spPr>
          <a:xfrm>
            <a:off x="2081283" y="5680999"/>
            <a:ext cx="409904" cy="409904"/>
          </a:xfrm>
          <a:prstGeom prst="ellipse">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5</a:t>
            </a:r>
          </a:p>
        </p:txBody>
      </p:sp>
      <p:sp>
        <p:nvSpPr>
          <p:cNvPr id="13" name="Oval 12"/>
          <p:cNvSpPr/>
          <p:nvPr/>
        </p:nvSpPr>
        <p:spPr>
          <a:xfrm>
            <a:off x="2081283" y="3409723"/>
            <a:ext cx="409904" cy="409904"/>
          </a:xfrm>
          <a:prstGeom prst="ellipse">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3</a:t>
            </a:r>
          </a:p>
        </p:txBody>
      </p:sp>
      <p:sp>
        <p:nvSpPr>
          <p:cNvPr id="14" name="Rectangle 13"/>
          <p:cNvSpPr>
            <a:spLocks noChangeArrowheads="1"/>
          </p:cNvSpPr>
          <p:nvPr/>
        </p:nvSpPr>
        <p:spPr bwMode="auto">
          <a:xfrm>
            <a:off x="1834071" y="1098351"/>
            <a:ext cx="91403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ctr" defTabSz="895350" rtl="0" eaLnBrk="1" fontAlgn="auto" latinLnBrk="0" hangingPunct="1">
              <a:lnSpc>
                <a:spcPct val="100000"/>
              </a:lnSpc>
              <a:spcBef>
                <a:spcPts val="0"/>
              </a:spcBef>
              <a:spcAft>
                <a:spcPts val="0"/>
              </a:spcAft>
              <a:buClrTx/>
              <a:buSzPct val="120000"/>
              <a:buFontTx/>
              <a:buNone/>
              <a:tabLst/>
              <a:defRPr/>
            </a:pPr>
            <a:r>
              <a:rPr kumimoji="0" lang="en-US" sz="1200" b="1"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Tier</a:t>
            </a:r>
            <a:endPar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endParaRPr>
          </a:p>
        </p:txBody>
      </p:sp>
      <p:sp>
        <p:nvSpPr>
          <p:cNvPr id="15" name="Rectangle 14"/>
          <p:cNvSpPr>
            <a:spLocks noChangeArrowheads="1"/>
          </p:cNvSpPr>
          <p:nvPr/>
        </p:nvSpPr>
        <p:spPr bwMode="auto">
          <a:xfrm>
            <a:off x="2958678" y="1098349"/>
            <a:ext cx="399356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l" defTabSz="895350" rtl="0" eaLnBrk="1" fontAlgn="auto" latinLnBrk="0" hangingPunct="1">
              <a:lnSpc>
                <a:spcPct val="100000"/>
              </a:lnSpc>
              <a:spcBef>
                <a:spcPts val="0"/>
              </a:spcBef>
              <a:spcAft>
                <a:spcPts val="0"/>
              </a:spcAft>
              <a:buClrTx/>
              <a:buSzPct val="120000"/>
              <a:buFontTx/>
              <a:buNone/>
              <a:tabLst/>
              <a:defRPr/>
            </a:pPr>
            <a:r>
              <a:rPr kumimoji="0" lang="en-US" sz="1200" b="1"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Description</a:t>
            </a:r>
            <a:endPar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endParaRPr>
          </a:p>
        </p:txBody>
      </p:sp>
      <p:cxnSp>
        <p:nvCxnSpPr>
          <p:cNvPr id="16" name="Straight Connector 15"/>
          <p:cNvCxnSpPr/>
          <p:nvPr/>
        </p:nvCxnSpPr>
        <p:spPr>
          <a:xfrm>
            <a:off x="2958677" y="1335568"/>
            <a:ext cx="3993568" cy="0"/>
          </a:xfrm>
          <a:prstGeom prst="line">
            <a:avLst/>
          </a:prstGeom>
          <a:noFill/>
          <a:ln w="9525" cap="flat" cmpd="sng" algn="ctr">
            <a:solidFill>
              <a:srgbClr val="000000"/>
            </a:solidFill>
            <a:prstDash val="solid"/>
          </a:ln>
          <a:effectLst/>
        </p:spPr>
      </p:cxnSp>
      <p:sp>
        <p:nvSpPr>
          <p:cNvPr id="17" name="Rectangle 16"/>
          <p:cNvSpPr>
            <a:spLocks noChangeArrowheads="1"/>
          </p:cNvSpPr>
          <p:nvPr/>
        </p:nvSpPr>
        <p:spPr bwMode="auto">
          <a:xfrm>
            <a:off x="2958678" y="1401646"/>
            <a:ext cx="399356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Raw land with interested seller </a:t>
            </a: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Not zoned for economic development, but Comp Plan indicates appropriateness</a:t>
            </a:r>
          </a:p>
        </p:txBody>
      </p:sp>
      <p:sp>
        <p:nvSpPr>
          <p:cNvPr id="18" name="Rectangle 17"/>
          <p:cNvSpPr>
            <a:spLocks noChangeArrowheads="1"/>
          </p:cNvSpPr>
          <p:nvPr/>
        </p:nvSpPr>
        <p:spPr bwMode="auto">
          <a:xfrm>
            <a:off x="2958678" y="2159942"/>
            <a:ext cx="399356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Site controlled and marketed for development</a:t>
            </a: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윤고딕130" pitchFamily="18" charset="-127"/>
                <a:cs typeface="+mn-cs"/>
              </a:rPr>
              <a:t>Option agreement with commitment to a competitive sales price</a:t>
            </a:r>
          </a:p>
        </p:txBody>
      </p:sp>
      <p:sp>
        <p:nvSpPr>
          <p:cNvPr id="19" name="Rectangle 18"/>
          <p:cNvSpPr>
            <a:spLocks noChangeArrowheads="1"/>
          </p:cNvSpPr>
          <p:nvPr/>
        </p:nvSpPr>
        <p:spPr bwMode="auto">
          <a:xfrm>
            <a:off x="2958678" y="2971574"/>
            <a:ext cx="4571999"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Zoned industrial/commercial, due diligence completed</a:t>
            </a:r>
          </a:p>
          <a:p>
            <a:pPr marL="315913" marR="0" lvl="1"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Wetlands survey with ACOE approval within last 5 years</a:t>
            </a:r>
          </a:p>
          <a:p>
            <a:pPr marL="315913" marR="0" lvl="1"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Geotechnical borings</a:t>
            </a:r>
          </a:p>
          <a:p>
            <a:pPr marL="315913" marR="0" lvl="1"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Boundary and topographical survey</a:t>
            </a:r>
          </a:p>
          <a:p>
            <a:pPr marL="315913" marR="0" lvl="1"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Cultural resources review</a:t>
            </a:r>
          </a:p>
          <a:p>
            <a:pPr marL="315913" marR="0" lvl="1"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Endangered species review</a:t>
            </a:r>
          </a:p>
          <a:p>
            <a:pPr marL="315913" marR="0" lvl="1"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Phase I ESA</a:t>
            </a: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Quantified estimated costs of development</a:t>
            </a: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endPar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endParaRPr>
          </a:p>
        </p:txBody>
      </p:sp>
      <p:sp>
        <p:nvSpPr>
          <p:cNvPr id="20" name="Rectangle 19"/>
          <p:cNvSpPr>
            <a:spLocks noChangeArrowheads="1"/>
          </p:cNvSpPr>
          <p:nvPr/>
        </p:nvSpPr>
        <p:spPr bwMode="auto">
          <a:xfrm>
            <a:off x="2958678" y="4599606"/>
            <a:ext cx="399356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Soft Costs: All infrastructure permit issues identified and quantified (wetlands, erosion and soil, </a:t>
            </a:r>
            <a:r>
              <a:rPr kumimoji="0" lang="en-US" sz="1200" b="0" i="0" u="none" strike="noStrike" kern="0" cap="none" spc="0" normalizeH="0" baseline="0" noProof="0" dirty="0">
                <a:ln>
                  <a:noFill/>
                </a:ln>
                <a:solidFill>
                  <a:srgbClr val="000000"/>
                </a:solidFill>
                <a:effectLst/>
                <a:uLnTx/>
                <a:uFillTx/>
                <a:latin typeface="Arial" pitchFamily="34" charset="0"/>
                <a:ea typeface="-윤고딕130" pitchFamily="18" charset="-127"/>
                <a:cs typeface="+mn-cs"/>
              </a:rPr>
              <a:t>T&amp;E</a:t>
            </a: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a:t>
            </a: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Infrastructure deliverable within 12 months</a:t>
            </a: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endPar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endParaRP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Hard Costs: Infrastructure in place</a:t>
            </a:r>
          </a:p>
        </p:txBody>
      </p:sp>
      <p:sp>
        <p:nvSpPr>
          <p:cNvPr id="21" name="Rectangle 20"/>
          <p:cNvSpPr>
            <a:spLocks noChangeArrowheads="1"/>
          </p:cNvSpPr>
          <p:nvPr/>
        </p:nvSpPr>
        <p:spPr bwMode="auto">
          <a:xfrm>
            <a:off x="2958678" y="5795299"/>
            <a:ext cx="399356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“Shovel Ready” – site cleared and rough graded </a:t>
            </a: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Most permits in place: erosion and sediment, </a:t>
            </a:r>
            <a:r>
              <a:rPr kumimoji="0" lang="en-US" sz="1200" b="0" i="0" u="none" strike="noStrike" kern="0" cap="none" spc="0" normalizeH="0" baseline="0" noProof="0" dirty="0" err="1">
                <a:ln>
                  <a:noFill/>
                </a:ln>
                <a:solidFill>
                  <a:prstClr val="black"/>
                </a:solidFill>
                <a:effectLst/>
                <a:uLnTx/>
                <a:uFillTx/>
                <a:latin typeface="Arial" pitchFamily="34" charset="0"/>
                <a:ea typeface="-윤고딕130" pitchFamily="18" charset="-127"/>
                <a:cs typeface="+mn-cs"/>
              </a:rPr>
              <a:t>stormwater</a:t>
            </a: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 mgmt.</a:t>
            </a: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Preliminary site plan, ready for site disturbance permit</a:t>
            </a:r>
          </a:p>
        </p:txBody>
      </p:sp>
      <p:sp>
        <p:nvSpPr>
          <p:cNvPr id="22" name="Rectangle 21"/>
          <p:cNvSpPr>
            <a:spLocks noChangeArrowheads="1"/>
          </p:cNvSpPr>
          <p:nvPr/>
        </p:nvSpPr>
        <p:spPr bwMode="auto">
          <a:xfrm>
            <a:off x="7257409" y="913686"/>
            <a:ext cx="20389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1"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Estimated development investments </a:t>
            </a:r>
          </a:p>
        </p:txBody>
      </p:sp>
      <p:cxnSp>
        <p:nvCxnSpPr>
          <p:cNvPr id="23" name="Straight Connector 22"/>
          <p:cNvCxnSpPr/>
          <p:nvPr/>
        </p:nvCxnSpPr>
        <p:spPr>
          <a:xfrm>
            <a:off x="7257409" y="1335568"/>
            <a:ext cx="2038991" cy="0"/>
          </a:xfrm>
          <a:prstGeom prst="line">
            <a:avLst/>
          </a:prstGeom>
          <a:noFill/>
          <a:ln w="9525" cap="flat" cmpd="sng" algn="ctr">
            <a:solidFill>
              <a:srgbClr val="000000"/>
            </a:solidFill>
            <a:prstDash val="solid"/>
          </a:ln>
          <a:effectLst/>
        </p:spPr>
      </p:cxnSp>
      <p:sp>
        <p:nvSpPr>
          <p:cNvPr id="24" name="Rectangle 23"/>
          <p:cNvSpPr>
            <a:spLocks noChangeArrowheads="1"/>
          </p:cNvSpPr>
          <p:nvPr/>
        </p:nvSpPr>
        <p:spPr bwMode="auto">
          <a:xfrm>
            <a:off x="7139427" y="2083742"/>
            <a:ext cx="214821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Cost of option or acquisition</a:t>
            </a:r>
          </a:p>
          <a:p>
            <a:pPr marL="0" marR="0" lvl="0" indent="0" algn="ctr" defTabSz="895350" rtl="0" eaLnBrk="1" fontAlgn="auto" latinLnBrk="0" hangingPunct="1">
              <a:lnSpc>
                <a:spcPct val="100000"/>
              </a:lnSpc>
              <a:spcBef>
                <a:spcPts val="0"/>
              </a:spcBef>
              <a:spcAft>
                <a:spcPts val="0"/>
              </a:spcAft>
              <a:buClrTx/>
              <a:buSzPct val="120000"/>
              <a:buFontTx/>
              <a:buNone/>
              <a:tabLst/>
              <a:defRPr/>
            </a:pPr>
            <a:endPar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endParaRPr>
          </a:p>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Acquisition: $4-20K per acre* </a:t>
            </a:r>
          </a:p>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1"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(from Tier 1 to Tier 2)</a:t>
            </a:r>
          </a:p>
        </p:txBody>
      </p:sp>
      <p:sp>
        <p:nvSpPr>
          <p:cNvPr id="25" name="Rectangle 24"/>
          <p:cNvSpPr>
            <a:spLocks noChangeArrowheads="1"/>
          </p:cNvSpPr>
          <p:nvPr/>
        </p:nvSpPr>
        <p:spPr bwMode="auto">
          <a:xfrm>
            <a:off x="7806048" y="2971573"/>
            <a:ext cx="1481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$1-2K </a:t>
            </a:r>
            <a:r>
              <a:rPr kumimoji="0" lang="en-US" sz="1200" b="0" i="1"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per acre</a:t>
            </a:r>
          </a:p>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1"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(from Tier 2 to Tier 3)</a:t>
            </a:r>
          </a:p>
        </p:txBody>
      </p:sp>
      <p:sp>
        <p:nvSpPr>
          <p:cNvPr id="26" name="Rectangle 25"/>
          <p:cNvSpPr>
            <a:spLocks noChangeArrowheads="1"/>
          </p:cNvSpPr>
          <p:nvPr/>
        </p:nvSpPr>
        <p:spPr bwMode="auto">
          <a:xfrm>
            <a:off x="7530676" y="5308940"/>
            <a:ext cx="17569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a:t>
            </a:r>
            <a:r>
              <a:rPr kumimoji="0" lang="en-US" sz="1200" b="0" i="0" u="none" strike="noStrike" kern="0" cap="none" spc="0" normalizeH="0" baseline="0" noProof="0" dirty="0" smtClean="0">
                <a:ln>
                  <a:noFill/>
                </a:ln>
                <a:solidFill>
                  <a:prstClr val="black"/>
                </a:solidFill>
                <a:effectLst/>
                <a:uLnTx/>
                <a:uFillTx/>
                <a:latin typeface="Arial" pitchFamily="34" charset="0"/>
                <a:ea typeface="-윤고딕130" pitchFamily="18" charset="-127"/>
                <a:cs typeface="+mn-cs"/>
              </a:rPr>
              <a:t>20-75K </a:t>
            </a:r>
            <a:r>
              <a:rPr kumimoji="0" lang="en-US" sz="1200" b="0" i="1"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per acre</a:t>
            </a:r>
          </a:p>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1"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(Tier 3 to 4 “</a:t>
            </a:r>
            <a:r>
              <a:rPr kumimoji="0" lang="en-US" sz="1200" b="0" i="1" u="none" strike="noStrike" kern="0" cap="none" spc="0" normalizeH="0" baseline="0" noProof="0" dirty="0" err="1">
                <a:ln>
                  <a:noFill/>
                </a:ln>
                <a:solidFill>
                  <a:prstClr val="black"/>
                </a:solidFill>
                <a:effectLst/>
                <a:uLnTx/>
                <a:uFillTx/>
                <a:latin typeface="Arial" pitchFamily="34" charset="0"/>
                <a:ea typeface="-윤고딕130" pitchFamily="18" charset="-127"/>
                <a:cs typeface="+mn-cs"/>
              </a:rPr>
              <a:t>Har</a:t>
            </a:r>
            <a:r>
              <a:rPr kumimoji="0" lang="en-US" sz="1200" b="0" i="1"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d” Costs)</a:t>
            </a:r>
          </a:p>
        </p:txBody>
      </p:sp>
      <p:sp>
        <p:nvSpPr>
          <p:cNvPr id="27" name="Rectangle 26"/>
          <p:cNvSpPr>
            <a:spLocks noChangeArrowheads="1"/>
          </p:cNvSpPr>
          <p:nvPr/>
        </p:nvSpPr>
        <p:spPr bwMode="auto">
          <a:xfrm>
            <a:off x="7806048" y="5795299"/>
            <a:ext cx="1481594" cy="184666"/>
          </a:xfrm>
          <a:prstGeom prst="rect">
            <a:avLst/>
          </a:prstGeom>
          <a:noFill/>
          <a:ln>
            <a:noFill/>
          </a:ln>
          <a:effectLs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윤고딕130" pitchFamily="18" charset="-127"/>
                <a:cs typeface="+mn-cs"/>
              </a:rPr>
              <a:t>$50-100K per acre</a:t>
            </a:r>
            <a:endParaRPr kumimoji="0" lang="en-US" sz="1200" b="0" i="0" u="none" strike="noStrike" kern="0" cap="none" spc="0" normalizeH="0" baseline="0" noProof="0" dirty="0">
              <a:ln>
                <a:noFill/>
              </a:ln>
              <a:solidFill>
                <a:srgbClr val="FF0000"/>
              </a:solidFill>
              <a:effectLst/>
              <a:uLnTx/>
              <a:uFillTx/>
              <a:latin typeface="Arial" pitchFamily="34" charset="0"/>
              <a:ea typeface="-윤고딕130" pitchFamily="18" charset="-127"/>
              <a:cs typeface="+mn-cs"/>
            </a:endParaRPr>
          </a:p>
        </p:txBody>
      </p:sp>
      <p:sp>
        <p:nvSpPr>
          <p:cNvPr id="28" name="Rectangle 27"/>
          <p:cNvSpPr>
            <a:spLocks noChangeArrowheads="1"/>
          </p:cNvSpPr>
          <p:nvPr/>
        </p:nvSpPr>
        <p:spPr bwMode="auto">
          <a:xfrm>
            <a:off x="7806048" y="1401645"/>
            <a:ext cx="148159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N/A</a:t>
            </a:r>
          </a:p>
        </p:txBody>
      </p:sp>
      <p:cxnSp>
        <p:nvCxnSpPr>
          <p:cNvPr id="29" name="Straight Connector 28"/>
          <p:cNvCxnSpPr/>
          <p:nvPr/>
        </p:nvCxnSpPr>
        <p:spPr>
          <a:xfrm>
            <a:off x="2958678" y="2046768"/>
            <a:ext cx="6328965" cy="0"/>
          </a:xfrm>
          <a:prstGeom prst="line">
            <a:avLst/>
          </a:prstGeom>
          <a:noFill/>
          <a:ln w="9525" cap="flat" cmpd="sng" algn="ctr">
            <a:solidFill>
              <a:srgbClr val="000000"/>
            </a:solidFill>
            <a:prstDash val="dash"/>
          </a:ln>
          <a:effectLst/>
        </p:spPr>
      </p:cxnSp>
      <p:cxnSp>
        <p:nvCxnSpPr>
          <p:cNvPr id="30" name="Straight Connector 29"/>
          <p:cNvCxnSpPr/>
          <p:nvPr/>
        </p:nvCxnSpPr>
        <p:spPr>
          <a:xfrm>
            <a:off x="2958678" y="2846613"/>
            <a:ext cx="6328965" cy="0"/>
          </a:xfrm>
          <a:prstGeom prst="line">
            <a:avLst/>
          </a:prstGeom>
          <a:noFill/>
          <a:ln w="9525" cap="flat" cmpd="sng" algn="ctr">
            <a:solidFill>
              <a:srgbClr val="000000"/>
            </a:solidFill>
            <a:prstDash val="dash"/>
          </a:ln>
          <a:effectLst/>
        </p:spPr>
      </p:cxnSp>
      <p:cxnSp>
        <p:nvCxnSpPr>
          <p:cNvPr id="31" name="Straight Connector 30"/>
          <p:cNvCxnSpPr/>
          <p:nvPr/>
        </p:nvCxnSpPr>
        <p:spPr>
          <a:xfrm>
            <a:off x="2958678" y="4576424"/>
            <a:ext cx="6328965" cy="0"/>
          </a:xfrm>
          <a:prstGeom prst="line">
            <a:avLst/>
          </a:prstGeom>
          <a:noFill/>
          <a:ln w="9525" cap="flat" cmpd="sng" algn="ctr">
            <a:solidFill>
              <a:srgbClr val="000000"/>
            </a:solidFill>
            <a:prstDash val="dash"/>
          </a:ln>
          <a:effectLst/>
        </p:spPr>
      </p:cxnSp>
      <p:cxnSp>
        <p:nvCxnSpPr>
          <p:cNvPr id="32" name="Straight Connector 31"/>
          <p:cNvCxnSpPr/>
          <p:nvPr/>
        </p:nvCxnSpPr>
        <p:spPr>
          <a:xfrm>
            <a:off x="2958678" y="5723124"/>
            <a:ext cx="6328965" cy="0"/>
          </a:xfrm>
          <a:prstGeom prst="line">
            <a:avLst/>
          </a:prstGeom>
          <a:noFill/>
          <a:ln w="9525" cap="flat" cmpd="sng" algn="ctr">
            <a:solidFill>
              <a:srgbClr val="000000"/>
            </a:solidFill>
            <a:prstDash val="dash"/>
          </a:ln>
          <a:effectLst/>
        </p:spPr>
      </p:cxnSp>
      <p:sp>
        <p:nvSpPr>
          <p:cNvPr id="3" name="Title 2"/>
          <p:cNvSpPr>
            <a:spLocks noGrp="1"/>
          </p:cNvSpPr>
          <p:nvPr>
            <p:ph type="title"/>
          </p:nvPr>
        </p:nvSpPr>
        <p:spPr>
          <a:xfrm>
            <a:off x="1981200" y="226577"/>
            <a:ext cx="7886700" cy="754684"/>
          </a:xfrm>
        </p:spPr>
        <p:txBody>
          <a:bodyPr/>
          <a:lstStyle/>
          <a:p>
            <a:r>
              <a:rPr lang="en-US" dirty="0"/>
              <a:t>VIRGINIA BUSINESS-READY </a:t>
            </a:r>
            <a:r>
              <a:rPr lang="en-US" dirty="0" smtClean="0"/>
              <a:t>SITES CHARACTERIZATIONS</a:t>
            </a:r>
            <a:r>
              <a:rPr lang="en-US" dirty="0"/>
              <a:t/>
            </a:r>
            <a:br>
              <a:rPr lang="en-US" dirty="0"/>
            </a:br>
            <a:r>
              <a:rPr lang="en-US" dirty="0"/>
              <a:t>TIER DESCRIPTIONS FOR SITE READINESS</a:t>
            </a:r>
          </a:p>
        </p:txBody>
      </p:sp>
      <p:sp>
        <p:nvSpPr>
          <p:cNvPr id="33" name="Rectangle 32"/>
          <p:cNvSpPr>
            <a:spLocks noChangeArrowheads="1"/>
          </p:cNvSpPr>
          <p:nvPr/>
        </p:nvSpPr>
        <p:spPr bwMode="auto">
          <a:xfrm>
            <a:off x="7600950" y="4599606"/>
            <a:ext cx="16866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$5-25K </a:t>
            </a:r>
            <a:r>
              <a:rPr kumimoji="0" lang="en-US" sz="1200" b="0" i="1"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per acre</a:t>
            </a:r>
          </a:p>
          <a:p>
            <a:pPr marL="0" marR="0" lvl="0" indent="0" algn="r" defTabSz="895350" rtl="0" eaLnBrk="1" fontAlgn="auto" latinLnBrk="0" hangingPunct="1">
              <a:lnSpc>
                <a:spcPct val="100000"/>
              </a:lnSpc>
              <a:spcBef>
                <a:spcPts val="0"/>
              </a:spcBef>
              <a:spcAft>
                <a:spcPts val="0"/>
              </a:spcAft>
              <a:buClrTx/>
              <a:buSzPct val="120000"/>
              <a:buFontTx/>
              <a:buNone/>
              <a:tabLst/>
              <a:defRPr/>
            </a:pPr>
            <a:r>
              <a:rPr kumimoji="0" lang="en-US" sz="1200" b="0" i="1"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(Tier 3 to 4“Soft” Costs)</a:t>
            </a:r>
          </a:p>
        </p:txBody>
      </p:sp>
      <p:sp>
        <p:nvSpPr>
          <p:cNvPr id="2" name="Right Brace 1"/>
          <p:cNvSpPr/>
          <p:nvPr/>
        </p:nvSpPr>
        <p:spPr>
          <a:xfrm>
            <a:off x="9474823" y="1327357"/>
            <a:ext cx="204347" cy="3802725"/>
          </a:xfrm>
          <a:prstGeom prst="rightBrace">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Rectangle 33"/>
          <p:cNvSpPr>
            <a:spLocks noChangeArrowheads="1"/>
          </p:cNvSpPr>
          <p:nvPr/>
        </p:nvSpPr>
        <p:spPr bwMode="auto">
          <a:xfrm>
            <a:off x="9742468" y="3068086"/>
            <a:ext cx="6911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ctr" defTabSz="895350" rtl="0" eaLnBrk="1" fontAlgn="auto" latinLnBrk="0" hangingPunct="1">
              <a:lnSpc>
                <a:spcPct val="100000"/>
              </a:lnSpc>
              <a:spcBef>
                <a:spcPts val="0"/>
              </a:spcBef>
              <a:spcAft>
                <a:spcPts val="0"/>
              </a:spcAft>
              <a:buClrTx/>
              <a:buSzPct val="120000"/>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“Soft” Costs</a:t>
            </a:r>
          </a:p>
        </p:txBody>
      </p:sp>
      <p:sp>
        <p:nvSpPr>
          <p:cNvPr id="35" name="Right Brace 34"/>
          <p:cNvSpPr/>
          <p:nvPr/>
        </p:nvSpPr>
        <p:spPr>
          <a:xfrm>
            <a:off x="9474823" y="5254654"/>
            <a:ext cx="216477" cy="1189756"/>
          </a:xfrm>
          <a:prstGeom prst="rightBrace">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Rectangle 35"/>
          <p:cNvSpPr>
            <a:spLocks noChangeArrowheads="1"/>
          </p:cNvSpPr>
          <p:nvPr/>
        </p:nvSpPr>
        <p:spPr bwMode="auto">
          <a:xfrm>
            <a:off x="9742468" y="5688833"/>
            <a:ext cx="6911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ctr" defTabSz="895350" rtl="0" eaLnBrk="1" fontAlgn="auto" latinLnBrk="0" hangingPunct="1">
              <a:lnSpc>
                <a:spcPct val="100000"/>
              </a:lnSpc>
              <a:spcBef>
                <a:spcPts val="0"/>
              </a:spcBef>
              <a:spcAft>
                <a:spcPts val="0"/>
              </a:spcAft>
              <a:buClrTx/>
              <a:buSzPct val="120000"/>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rPr>
              <a:t>“Hard” Costs</a:t>
            </a:r>
          </a:p>
        </p:txBody>
      </p:sp>
      <p:cxnSp>
        <p:nvCxnSpPr>
          <p:cNvPr id="37" name="Straight Connector 36"/>
          <p:cNvCxnSpPr/>
          <p:nvPr/>
        </p:nvCxnSpPr>
        <p:spPr>
          <a:xfrm>
            <a:off x="2958678" y="5224124"/>
            <a:ext cx="6328965" cy="0"/>
          </a:xfrm>
          <a:prstGeom prst="line">
            <a:avLst/>
          </a:prstGeom>
          <a:noFill/>
          <a:ln w="9525" cap="flat" cmpd="sng" algn="ctr">
            <a:solidFill>
              <a:schemeClr val="bg1">
                <a:lumMod val="75000"/>
              </a:schemeClr>
            </a:solidFill>
            <a:prstDash val="lgDashDotDot"/>
          </a:ln>
          <a:effectLst/>
        </p:spPr>
      </p:cxnSp>
      <p:sp>
        <p:nvSpPr>
          <p:cNvPr id="38" name="Rectangle 37"/>
          <p:cNvSpPr>
            <a:spLocks noChangeArrowheads="1"/>
          </p:cNvSpPr>
          <p:nvPr/>
        </p:nvSpPr>
        <p:spPr bwMode="auto">
          <a:xfrm>
            <a:off x="2562962" y="6625973"/>
            <a:ext cx="1481594" cy="153888"/>
          </a:xfrm>
          <a:prstGeom prst="rect">
            <a:avLst/>
          </a:prstGeom>
          <a:noFill/>
          <a:ln>
            <a:noFill/>
          </a:ln>
          <a:effectLs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0" marR="0" lvl="0" indent="0" algn="ctr" defTabSz="895350" rtl="0" eaLnBrk="1" fontAlgn="auto" latinLnBrk="0" hangingPunct="1">
              <a:lnSpc>
                <a:spcPct val="100000"/>
              </a:lnSpc>
              <a:spcBef>
                <a:spcPts val="0"/>
              </a:spcBef>
              <a:spcAft>
                <a:spcPts val="0"/>
              </a:spcAft>
              <a:buClrTx/>
              <a:buSzPct val="120000"/>
              <a:buFontTx/>
              <a:buNone/>
              <a:tabLst/>
              <a:defRPr/>
            </a:pPr>
            <a:r>
              <a:rPr kumimoji="0" lang="en-US" sz="1000" b="0" i="0" u="none" strike="noStrike" kern="0" cap="none" spc="0" normalizeH="0" baseline="0" noProof="0" dirty="0">
                <a:ln>
                  <a:noFill/>
                </a:ln>
                <a:solidFill>
                  <a:srgbClr val="000000"/>
                </a:solidFill>
                <a:effectLst/>
                <a:uLnTx/>
                <a:uFillTx/>
                <a:latin typeface="Arial" pitchFamily="34" charset="0"/>
                <a:ea typeface="-윤고딕130" pitchFamily="18" charset="-127"/>
                <a:cs typeface="+mn-cs"/>
              </a:rPr>
              <a:t>*Varies by location </a:t>
            </a:r>
            <a:endParaRPr kumimoji="0" lang="en-US" sz="1000" b="0" i="0" u="none" strike="noStrike" kern="0" cap="none" spc="0" normalizeH="0" baseline="0" noProof="0" dirty="0">
              <a:ln>
                <a:noFill/>
              </a:ln>
              <a:solidFill>
                <a:srgbClr val="FF0000"/>
              </a:solidFill>
              <a:effectLst/>
              <a:uLnTx/>
              <a:uFillTx/>
              <a:latin typeface="Arial" pitchFamily="34" charset="0"/>
              <a:ea typeface="-윤고딕130" pitchFamily="18" charset="-127"/>
              <a:cs typeface="+mn-cs"/>
            </a:endParaRPr>
          </a:p>
        </p:txBody>
      </p:sp>
    </p:spTree>
    <p:extLst>
      <p:ext uri="{BB962C8B-B14F-4D97-AF65-F5344CB8AC3E}">
        <p14:creationId xmlns:p14="http://schemas.microsoft.com/office/powerpoint/2010/main" val="8945264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lstStyle/>
          <a:p>
            <a:r>
              <a:rPr lang="en-US" sz="2000" dirty="0" smtClean="0"/>
              <a:t> </a:t>
            </a:r>
            <a:r>
              <a:rPr lang="en-US" sz="2000" dirty="0"/>
              <a:t>Development Grants</a:t>
            </a:r>
          </a:p>
          <a:p>
            <a:endParaRPr lang="en-US" dirty="0"/>
          </a:p>
        </p:txBody>
      </p:sp>
      <p:sp>
        <p:nvSpPr>
          <p:cNvPr id="6" name="Content Placeholder 5"/>
          <p:cNvSpPr>
            <a:spLocks noGrp="1"/>
          </p:cNvSpPr>
          <p:nvPr>
            <p:ph sz="half" idx="11"/>
          </p:nvPr>
        </p:nvSpPr>
        <p:spPr>
          <a:xfrm>
            <a:off x="609601" y="1793935"/>
            <a:ext cx="5128684" cy="3950160"/>
          </a:xfrm>
        </p:spPr>
        <p:txBody>
          <a:bodyPr>
            <a:normAutofit/>
          </a:bodyPr>
          <a:lstStyle/>
          <a:p>
            <a:r>
              <a:rPr lang="en-US" sz="2000" b="1" u="sng" dirty="0"/>
              <a:t>Grants Awarded</a:t>
            </a:r>
            <a:r>
              <a:rPr lang="en-US" sz="2000" u="sng" dirty="0"/>
              <a:t>:</a:t>
            </a:r>
            <a:r>
              <a:rPr lang="en-US" sz="2000" dirty="0"/>
              <a:t> </a:t>
            </a:r>
            <a:r>
              <a:rPr lang="en-US" sz="2000" dirty="0" smtClean="0"/>
              <a:t>40 to date</a:t>
            </a:r>
            <a:endParaRPr lang="en-US" sz="2000" dirty="0"/>
          </a:p>
          <a:p>
            <a:endParaRPr lang="en-US" sz="2000" b="1" u="sng" dirty="0" smtClean="0"/>
          </a:p>
          <a:p>
            <a:r>
              <a:rPr lang="en-US" sz="2000" b="1" u="sng" dirty="0" smtClean="0"/>
              <a:t>Total Funded:</a:t>
            </a:r>
            <a:r>
              <a:rPr lang="en-US" sz="2000" dirty="0" smtClean="0"/>
              <a:t> $94,700</a:t>
            </a:r>
          </a:p>
          <a:p>
            <a:endParaRPr lang="en-US" sz="2000" dirty="0" smtClean="0"/>
          </a:p>
          <a:p>
            <a:r>
              <a:rPr lang="en-US" sz="2000" b="1" u="sng" dirty="0" smtClean="0"/>
              <a:t>FY19 Characterization Grants:</a:t>
            </a:r>
            <a:r>
              <a:rPr lang="en-US" sz="2000" b="1" dirty="0" smtClean="0"/>
              <a:t> </a:t>
            </a:r>
            <a:endParaRPr lang="en-US" sz="2000" dirty="0"/>
          </a:p>
          <a:p>
            <a:r>
              <a:rPr lang="en-US" sz="2000" dirty="0" smtClean="0"/>
              <a:t>Grant funds are still available. Applications are accepted on a rolling basis</a:t>
            </a:r>
            <a:endParaRPr lang="en-US" sz="2000" baseline="30000" dirty="0" smtClean="0"/>
          </a:p>
          <a:p>
            <a:endParaRPr lang="en-US" b="1" u="sng" baseline="30000" dirty="0"/>
          </a:p>
          <a:p>
            <a:endParaRPr lang="en-US" u="sng" dirty="0"/>
          </a:p>
          <a:p>
            <a:endParaRPr lang="en-US" dirty="0"/>
          </a:p>
        </p:txBody>
      </p:sp>
      <p:sp>
        <p:nvSpPr>
          <p:cNvPr id="10" name="Text Placeholder 9"/>
          <p:cNvSpPr>
            <a:spLocks noGrp="1"/>
          </p:cNvSpPr>
          <p:nvPr>
            <p:ph type="body" sz="quarter" idx="19"/>
          </p:nvPr>
        </p:nvSpPr>
        <p:spPr/>
        <p:txBody>
          <a:bodyPr/>
          <a:lstStyle/>
          <a:p>
            <a:r>
              <a:rPr lang="en-US" sz="2000" dirty="0" smtClean="0"/>
              <a:t> </a:t>
            </a:r>
            <a:r>
              <a:rPr lang="en-US" sz="2000" dirty="0"/>
              <a:t>Characterization </a:t>
            </a:r>
            <a:r>
              <a:rPr lang="en-US" sz="2000" dirty="0" smtClean="0"/>
              <a:t>Grants</a:t>
            </a:r>
            <a:endParaRPr lang="en-US" dirty="0"/>
          </a:p>
        </p:txBody>
      </p:sp>
      <p:sp>
        <p:nvSpPr>
          <p:cNvPr id="16" name="Content Placeholder 15"/>
          <p:cNvSpPr>
            <a:spLocks noGrp="1"/>
          </p:cNvSpPr>
          <p:nvPr>
            <p:ph sz="half" idx="20"/>
          </p:nvPr>
        </p:nvSpPr>
        <p:spPr>
          <a:xfrm>
            <a:off x="5996517" y="1793935"/>
            <a:ext cx="5128684" cy="3595218"/>
          </a:xfrm>
        </p:spPr>
        <p:txBody>
          <a:bodyPr>
            <a:normAutofit fontScale="55000" lnSpcReduction="20000"/>
          </a:bodyPr>
          <a:lstStyle/>
          <a:p>
            <a:r>
              <a:rPr lang="en-US" b="1" u="sng" dirty="0"/>
              <a:t>Applications Received</a:t>
            </a:r>
            <a:r>
              <a:rPr lang="en-US" u="sng" dirty="0"/>
              <a:t>:</a:t>
            </a:r>
            <a:r>
              <a:rPr lang="en-US" dirty="0"/>
              <a:t> </a:t>
            </a:r>
            <a:r>
              <a:rPr lang="en-US" dirty="0" smtClean="0"/>
              <a:t>20 (FY18)</a:t>
            </a:r>
            <a:endParaRPr lang="en-US" dirty="0"/>
          </a:p>
          <a:p>
            <a:endParaRPr lang="en-US" dirty="0"/>
          </a:p>
          <a:p>
            <a:r>
              <a:rPr lang="en-US" b="1" u="sng" dirty="0"/>
              <a:t>Total Funding Requested:</a:t>
            </a:r>
            <a:r>
              <a:rPr lang="en-US" dirty="0"/>
              <a:t> </a:t>
            </a:r>
          </a:p>
          <a:p>
            <a:r>
              <a:rPr lang="en-US" dirty="0" smtClean="0"/>
              <a:t>$3.8MM (out of $24MM of capital costs)</a:t>
            </a:r>
            <a:endParaRPr lang="en-US" b="1" u="sng" dirty="0"/>
          </a:p>
          <a:p>
            <a:endParaRPr lang="en-US" dirty="0"/>
          </a:p>
          <a:p>
            <a:r>
              <a:rPr lang="en-US" b="1" u="sng" dirty="0"/>
              <a:t>Grants Awarded:</a:t>
            </a:r>
            <a:r>
              <a:rPr lang="en-US" dirty="0"/>
              <a:t> 8</a:t>
            </a:r>
          </a:p>
          <a:p>
            <a:endParaRPr lang="en-US" b="1" u="sng" dirty="0"/>
          </a:p>
          <a:p>
            <a:r>
              <a:rPr lang="en-US" b="1" u="sng" dirty="0"/>
              <a:t>Total </a:t>
            </a:r>
            <a:r>
              <a:rPr lang="en-US" b="1" u="sng" dirty="0" smtClean="0"/>
              <a:t>FY18 Funded:</a:t>
            </a:r>
            <a:r>
              <a:rPr lang="en-US" dirty="0" smtClean="0"/>
              <a:t> </a:t>
            </a:r>
            <a:r>
              <a:rPr lang="en-US" dirty="0"/>
              <a:t>~$</a:t>
            </a:r>
            <a:r>
              <a:rPr lang="en-US" dirty="0" smtClean="0"/>
              <a:t>1.2MM</a:t>
            </a:r>
          </a:p>
          <a:p>
            <a:endParaRPr lang="en-US" b="1" dirty="0" smtClean="0"/>
          </a:p>
          <a:p>
            <a:r>
              <a:rPr lang="en-US" b="1" u="sng" dirty="0" smtClean="0"/>
              <a:t>FY19 </a:t>
            </a:r>
            <a:r>
              <a:rPr lang="en-US" b="1" u="sng" dirty="0"/>
              <a:t>Development </a:t>
            </a:r>
            <a:r>
              <a:rPr lang="en-US" b="1" u="sng" dirty="0" smtClean="0"/>
              <a:t>Grants</a:t>
            </a:r>
          </a:p>
          <a:p>
            <a:r>
              <a:rPr lang="en-US" dirty="0" smtClean="0"/>
              <a:t>13 grants totaling $3.4 MM are currently under review. Development grant fund is $1MM </a:t>
            </a:r>
          </a:p>
          <a:p>
            <a:endParaRPr lang="en-US" dirty="0" smtClean="0"/>
          </a:p>
          <a:p>
            <a:endParaRPr lang="en-US" b="1" u="sng" dirty="0" smtClean="0"/>
          </a:p>
          <a:p>
            <a:endParaRPr lang="en-US" dirty="0"/>
          </a:p>
          <a:p>
            <a:endParaRPr lang="en-US" b="1" dirty="0"/>
          </a:p>
          <a:p>
            <a:endParaRPr lang="en-US" b="1" u="sng" dirty="0"/>
          </a:p>
          <a:p>
            <a:endParaRPr lang="en-US" u="sng" dirty="0"/>
          </a:p>
          <a:p>
            <a:endParaRPr lang="en-US" dirty="0"/>
          </a:p>
        </p:txBody>
      </p:sp>
      <p:sp>
        <p:nvSpPr>
          <p:cNvPr id="2" name="Title 1"/>
          <p:cNvSpPr>
            <a:spLocks noGrp="1"/>
          </p:cNvSpPr>
          <p:nvPr>
            <p:ph type="title"/>
          </p:nvPr>
        </p:nvSpPr>
        <p:spPr/>
        <p:txBody>
          <a:bodyPr/>
          <a:lstStyle/>
          <a:p>
            <a:r>
              <a:rPr lang="en-US" sz="2400" dirty="0"/>
              <a:t>The </a:t>
            </a:r>
            <a:r>
              <a:rPr lang="en-US" sz="2400" dirty="0" err="1"/>
              <a:t>vbrsp</a:t>
            </a:r>
            <a:r>
              <a:rPr lang="en-US" sz="2400" dirty="0"/>
              <a:t> has significantly strengthened Virginia’s site development efforts </a:t>
            </a:r>
          </a:p>
        </p:txBody>
      </p:sp>
      <p:sp>
        <p:nvSpPr>
          <p:cNvPr id="9" name="Text Placeholder 8"/>
          <p:cNvSpPr>
            <a:spLocks noGrp="1"/>
          </p:cNvSpPr>
          <p:nvPr>
            <p:ph type="body" sz="quarter" idx="18"/>
          </p:nvPr>
        </p:nvSpPr>
        <p:spPr/>
        <p:txBody>
          <a:bodyPr>
            <a:normAutofit/>
          </a:bodyPr>
          <a:lstStyle/>
          <a:p>
            <a:endParaRPr lang="en-US" dirty="0"/>
          </a:p>
        </p:txBody>
      </p:sp>
      <p:sp>
        <p:nvSpPr>
          <p:cNvPr id="21" name="Text Placeholder 20"/>
          <p:cNvSpPr>
            <a:spLocks noGrp="1"/>
          </p:cNvSpPr>
          <p:nvPr>
            <p:ph type="body" sz="quarter" idx="21"/>
          </p:nvPr>
        </p:nvSpPr>
        <p:spPr/>
        <p:txBody>
          <a:bodyPr>
            <a:normAutofit/>
          </a:bodyPr>
          <a:lstStyle/>
          <a:p>
            <a:endParaRPr lang="en-US"/>
          </a:p>
        </p:txBody>
      </p:sp>
      <p:sp>
        <p:nvSpPr>
          <p:cNvPr id="4" name="Footer Placeholder 3"/>
          <p:cNvSpPr>
            <a:spLocks noGrp="1"/>
          </p:cNvSpPr>
          <p:nvPr>
            <p:ph type="ftr" sz="quarter" idx="4294967295"/>
          </p:nvPr>
        </p:nvSpPr>
        <p:spPr>
          <a:xfrm>
            <a:off x="0" y="6675438"/>
            <a:ext cx="45212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a:ln>
                  <a:noFill/>
                </a:ln>
                <a:solidFill>
                  <a:srgbClr val="000000"/>
                </a:solidFill>
                <a:effectLst/>
                <a:uLnTx/>
                <a:uFillTx/>
                <a:latin typeface="Arial"/>
                <a:ea typeface="+mn-ea"/>
                <a:cs typeface="+mn-cs"/>
              </a:rPr>
              <a:t>Virginia Economic Development Partnership</a:t>
            </a:r>
            <a:endParaRPr kumimoji="0" lang="en-US" sz="800" b="1" i="0" u="none" strike="noStrike" kern="1200" cap="all" spc="0" normalizeH="0" baseline="0" noProof="0" dirty="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4294967295"/>
          </p:nvPr>
        </p:nvSpPr>
        <p:spPr>
          <a:xfrm>
            <a:off x="11553825" y="6524625"/>
            <a:ext cx="638175"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5EC270F-66B5-DA43-9904-E5DB27E4393B}" type="slidenum">
              <a:rPr kumimoji="0" lang="en-US" sz="1200" b="1" i="0" u="none" strike="noStrike" kern="1200" cap="none" spc="0" normalizeH="0" baseline="0" noProof="0">
                <a:ln>
                  <a:noFill/>
                </a:ln>
                <a:solidFill>
                  <a:prstClr val="white"/>
                </a:solidFill>
                <a:effectLst/>
                <a:uLnTx/>
                <a:uFillTx/>
                <a:latin typeface="Arial Narrow"/>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58</a:t>
            </a:fld>
            <a:endParaRPr kumimoji="0" lang="en-US" sz="1200" b="1" i="0" u="none" strike="noStrike" kern="1200" cap="none" spc="0" normalizeH="0" baseline="0" noProof="0">
              <a:ln>
                <a:noFill/>
              </a:ln>
              <a:solidFill>
                <a:prstClr val="white"/>
              </a:solidFill>
              <a:effectLst/>
              <a:uLnTx/>
              <a:uFillTx/>
              <a:latin typeface="Arial Narrow"/>
              <a:ea typeface="+mn-ea"/>
              <a:cs typeface="+mn-cs"/>
            </a:endParaRPr>
          </a:p>
        </p:txBody>
      </p:sp>
    </p:spTree>
    <p:extLst>
      <p:ext uri="{BB962C8B-B14F-4D97-AF65-F5344CB8AC3E}">
        <p14:creationId xmlns:p14="http://schemas.microsoft.com/office/powerpoint/2010/main" val="32726206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45786" y="974362"/>
            <a:ext cx="8791586" cy="4013801"/>
          </a:xfrm>
          <a:prstGeom prst="rect">
            <a:avLst/>
          </a:prstGeom>
        </p:spPr>
      </p:pic>
      <p:graphicFrame>
        <p:nvGraphicFramePr>
          <p:cNvPr id="8" name="Object 7"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267" name="think-cell Slide" r:id="rId6" imgW="360" imgH="360" progId="TCLayout.ActiveDocument.1">
                  <p:embed/>
                </p:oleObj>
              </mc:Choice>
              <mc:Fallback>
                <p:oleObj name="think-cell Slide" r:id="rId6" imgW="360" imgH="360" progId="TCLayout.ActiveDocument.1">
                  <p:embed/>
                  <p:pic>
                    <p:nvPicPr>
                      <p:cNvPr id="8" name="Object 7"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7" name="Rectangle 6" hidden="1"/>
          <p:cNvSpPr/>
          <p:nvPr>
            <p:custDataLst>
              <p:tags r:id="rId3"/>
            </p:custDataLst>
          </p:nvPr>
        </p:nvSpPr>
        <p:spPr>
          <a:xfrm>
            <a:off x="1524000" y="0"/>
            <a:ext cx="158750" cy="158750"/>
          </a:xfrm>
          <a:prstGeom prst="rect">
            <a:avLst/>
          </a:prstGeom>
          <a:no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itle 2"/>
          <p:cNvSpPr>
            <a:spLocks noGrp="1"/>
          </p:cNvSpPr>
          <p:nvPr>
            <p:ph type="title"/>
          </p:nvPr>
        </p:nvSpPr>
        <p:spPr/>
        <p:txBody>
          <a:bodyPr/>
          <a:lstStyle/>
          <a:p>
            <a:r>
              <a:rPr lang="en-US" dirty="0" smtClean="0">
                <a:solidFill>
                  <a:srgbClr val="002060"/>
                </a:solidFill>
              </a:rPr>
              <a:t>…BUT LESS THAN 20% OF 25+ ACRE SITES IN VASCAN HAVE BEEN CHARACTERIZED</a:t>
            </a:r>
            <a:endParaRPr lang="en-US" dirty="0"/>
          </a:p>
        </p:txBody>
      </p:sp>
      <p:sp>
        <p:nvSpPr>
          <p:cNvPr id="20" name="Rectangle 19"/>
          <p:cNvSpPr/>
          <p:nvPr/>
        </p:nvSpPr>
        <p:spPr>
          <a:xfrm>
            <a:off x="2152650" y="4952302"/>
            <a:ext cx="7886700" cy="1263652"/>
          </a:xfrm>
          <a:prstGeom prst="rect">
            <a:avLst/>
          </a:prstGeom>
          <a:solidFill>
            <a:srgbClr val="003865"/>
          </a:solidFill>
          <a:ln w="12700" cap="flat" cmpd="sng" algn="ctr">
            <a:solidFill>
              <a:srgbClr val="003865">
                <a:shade val="50000"/>
              </a:srgbClr>
            </a:solidFill>
            <a:prstDash val="solid"/>
            <a:miter lim="800000"/>
          </a:ln>
          <a:effectLst/>
        </p:spPr>
        <p:txBody>
          <a:bodyPr rtlCol="0" anchor="ctr"/>
          <a:lstStyle/>
          <a:p>
            <a:pPr marL="573088"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95</a:t>
            </a:r>
            <a:r>
              <a:rPr kumimoji="0" lang="en-US" sz="1400" b="0"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of 535 sites of 25+ acres have been</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윤고딕130" pitchFamily="18" charset="-127"/>
                <a:cs typeface="Arial" panose="020B0604020202020204" pitchFamily="34" charset="0"/>
              </a:rPr>
              <a:t> characterized, approximately half funded by VBRSP characterization grants and the remainder by </a:t>
            </a:r>
            <a:r>
              <a:rPr kumimoji="0" lang="en-US" sz="1400" b="0" i="0" u="none" strike="noStrike" kern="0" cap="none" spc="0" normalizeH="0" baseline="0" noProof="0" dirty="0" smtClean="0">
                <a:ln>
                  <a:noFill/>
                </a:ln>
                <a:solidFill>
                  <a:srgbClr val="FFFFFF"/>
                </a:solidFill>
                <a:effectLst/>
                <a:uLnTx/>
                <a:uFillTx/>
                <a:latin typeface="Arial" panose="020B0604020202020204" pitchFamily="34" charset="0"/>
                <a:ea typeface="-윤고딕130" pitchFamily="18" charset="-127"/>
                <a:cs typeface="Arial" panose="020B0604020202020204" pitchFamily="34" charset="0"/>
              </a:rPr>
              <a:t>regional </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윤고딕130" pitchFamily="18" charset="-127"/>
                <a:cs typeface="Arial" panose="020B0604020202020204" pitchFamily="34" charset="0"/>
              </a:rPr>
              <a:t>/ local efforts</a:t>
            </a: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endParaRPr kumimoji="0" lang="en-US" sz="1000" b="0" i="0" u="none" strike="noStrike" kern="0" cap="none" spc="0" normalizeH="0" baseline="0" noProof="0" dirty="0">
              <a:ln>
                <a:noFill/>
              </a:ln>
              <a:solidFill>
                <a:srgbClr val="FFFFFF"/>
              </a:solidFill>
              <a:effectLst/>
              <a:uLnTx/>
              <a:uFillTx/>
              <a:latin typeface="Arial" panose="020B0604020202020204" pitchFamily="34" charset="0"/>
              <a:ea typeface="-윤고딕130" pitchFamily="18" charset="-127"/>
              <a:cs typeface="Arial" panose="020B0604020202020204" pitchFamily="34" charset="0"/>
            </a:endParaRPr>
          </a:p>
          <a:p>
            <a:pPr marL="573088"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윤고딕130" pitchFamily="18" charset="-127"/>
                <a:cs typeface="Arial" panose="020B0604020202020204" pitchFamily="34" charset="0"/>
              </a:rPr>
              <a:t>VBRSP has provided characterization grants to </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40</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윤고딕130" pitchFamily="18" charset="-127"/>
                <a:cs typeface="Arial" panose="020B0604020202020204" pitchFamily="34" charset="0"/>
              </a:rPr>
              <a:t> sites</a:t>
            </a:r>
            <a:r>
              <a:rPr kumimoji="0" lang="en-US" sz="1400" b="0" i="0" u="none" strike="noStrike" kern="0" cap="none" spc="0" normalizeH="0" baseline="30000" noProof="0" dirty="0">
                <a:ln>
                  <a:noFill/>
                </a:ln>
                <a:solidFill>
                  <a:srgbClr val="FFFFFF"/>
                </a:solidFill>
                <a:effectLst/>
                <a:uLnTx/>
                <a:uFillTx/>
                <a:latin typeface="Arial" panose="020B0604020202020204" pitchFamily="34" charset="0"/>
                <a:ea typeface="-윤고딕130" pitchFamily="18" charset="-127"/>
                <a:cs typeface="Arial" panose="020B0604020202020204" pitchFamily="34" charset="0"/>
              </a:rPr>
              <a:t>2 </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윤고딕130" pitchFamily="18" charset="-127"/>
                <a:cs typeface="Arial" panose="020B0604020202020204" pitchFamily="34" charset="0"/>
              </a:rPr>
              <a:t>to date</a:t>
            </a:r>
          </a:p>
          <a:p>
            <a:pPr marL="171450"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endParaRPr kumimoji="0" lang="en-US" sz="1000" b="0" i="0" u="none" strike="noStrike" kern="0" cap="none" spc="0" normalizeH="0" baseline="0" noProof="0" dirty="0">
              <a:ln>
                <a:noFill/>
              </a:ln>
              <a:solidFill>
                <a:srgbClr val="FFFFFF"/>
              </a:solidFill>
              <a:effectLst/>
              <a:uLnTx/>
              <a:uFillTx/>
              <a:latin typeface="Arial" panose="020B0604020202020204" pitchFamily="34" charset="0"/>
              <a:ea typeface="-윤고딕130" pitchFamily="18" charset="-127"/>
              <a:cs typeface="Arial" panose="020B0604020202020204" pitchFamily="34" charset="0"/>
            </a:endParaRPr>
          </a:p>
          <a:p>
            <a:pPr marL="573088" marR="0" lvl="0" indent="-171450" algn="l" defTabSz="89535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윤고딕130" pitchFamily="18" charset="-127"/>
                <a:cs typeface="Arial" panose="020B0604020202020204" pitchFamily="34" charset="0"/>
              </a:rPr>
              <a:t>Sites characterized as tier 4 and 5 are considered certified  or “project-ready” (43 sites)</a:t>
            </a:r>
          </a:p>
        </p:txBody>
      </p:sp>
      <p:sp>
        <p:nvSpPr>
          <p:cNvPr id="24" name="Text Placeholder 6"/>
          <p:cNvSpPr txBox="1">
            <a:spLocks/>
          </p:cNvSpPr>
          <p:nvPr/>
        </p:nvSpPr>
        <p:spPr>
          <a:xfrm>
            <a:off x="2483231" y="6215954"/>
            <a:ext cx="7234513" cy="564776"/>
          </a:xfrm>
          <a:prstGeom prst="rect">
            <a:avLst/>
          </a:prstGeom>
        </p:spPr>
        <p:txBody>
          <a:bodyPr anchor="b"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1. Numerous additional sites have been characterized by engineering firms but are not 25+ acres and in </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mn-cs"/>
              </a:rPr>
              <a:t>VAScan</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database</a:t>
            </a:r>
          </a:p>
          <a:p>
            <a:pPr marL="0" marR="0" lvl="0" indent="0" algn="l" defTabSz="914400" rtl="0" eaLnBrk="1" fontAlgn="auto" latinLnBrk="0" hangingPunct="1">
              <a:lnSpc>
                <a:spcPct val="9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2. VBRSP grants can be applied to an entire site, a subset(s) of one “parent” site, or multiple sites (i.e., two sites within one industrial park)</a:t>
            </a:r>
          </a:p>
        </p:txBody>
      </p:sp>
    </p:spTree>
    <p:extLst>
      <p:ext uri="{BB962C8B-B14F-4D97-AF65-F5344CB8AC3E}">
        <p14:creationId xmlns:p14="http://schemas.microsoft.com/office/powerpoint/2010/main" val="3387130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Recommendation</a:t>
            </a:r>
            <a:endParaRPr lang="en-US" sz="5400" dirty="0"/>
          </a:p>
        </p:txBody>
      </p:sp>
      <p:sp>
        <p:nvSpPr>
          <p:cNvPr id="2" name="Content Placeholder 1"/>
          <p:cNvSpPr>
            <a:spLocks noGrp="1"/>
          </p:cNvSpPr>
          <p:nvPr>
            <p:ph idx="1"/>
          </p:nvPr>
        </p:nvSpPr>
        <p:spPr/>
        <p:txBody>
          <a:bodyPr>
            <a:normAutofit/>
          </a:bodyPr>
          <a:lstStyle/>
          <a:p>
            <a:r>
              <a:rPr lang="en-US" dirty="0"/>
              <a:t>DHCD staff has administratively approved this </a:t>
            </a:r>
            <a:r>
              <a:rPr lang="en-US" dirty="0" smtClean="0"/>
              <a:t>application </a:t>
            </a:r>
            <a:endParaRPr lang="en-US" i="1" dirty="0"/>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dirty="0">
                <a:solidFill>
                  <a:schemeClr val="bg1"/>
                </a:solidFill>
              </a:rPr>
              <a:t>Ignite Internships</a:t>
            </a:r>
            <a:endParaRPr lang="en-US" sz="9600"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01082022"/>
              </p:ext>
            </p:extLst>
          </p:nvPr>
        </p:nvGraphicFramePr>
        <p:xfrm>
          <a:off x="4675453" y="3098609"/>
          <a:ext cx="5907974" cy="3167384"/>
        </p:xfrm>
        <a:graphic>
          <a:graphicData uri="http://schemas.openxmlformats.org/drawingml/2006/table">
            <a:tbl>
              <a:tblPr firstRow="1" firstCol="1" bandRow="1"/>
              <a:tblGrid>
                <a:gridCol w="4637622">
                  <a:extLst>
                    <a:ext uri="{9D8B030D-6E8A-4147-A177-3AD203B41FA5}">
                      <a16:colId xmlns:a16="http://schemas.microsoft.com/office/drawing/2014/main" val="3581575363"/>
                    </a:ext>
                  </a:extLst>
                </a:gridCol>
                <a:gridCol w="1270352">
                  <a:extLst>
                    <a:ext uri="{9D8B030D-6E8A-4147-A177-3AD203B41FA5}">
                      <a16:colId xmlns:a16="http://schemas.microsoft.com/office/drawing/2014/main" val="852496958"/>
                    </a:ext>
                  </a:extLst>
                </a:gridCol>
              </a:tblGrid>
              <a:tr h="384651">
                <a:tc>
                  <a:txBody>
                    <a:bodyPr/>
                    <a:lstStyle/>
                    <a:p>
                      <a:pPr marL="0" marR="0" algn="r">
                        <a:lnSpc>
                          <a:spcPct val="115000"/>
                        </a:lnSpc>
                        <a:spcBef>
                          <a:spcPts val="0"/>
                        </a:spcBef>
                        <a:spcAft>
                          <a:spcPts val="0"/>
                        </a:spcAft>
                      </a:pPr>
                      <a:r>
                        <a:rPr lang="en-US" sz="24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12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G&amp;D Plan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84651">
                <a:tc>
                  <a:txBody>
                    <a:bodyPr/>
                    <a:lstStyle/>
                    <a:p>
                      <a:pPr marL="0" marR="0" algn="r">
                        <a:lnSpc>
                          <a:spcPct val="115000"/>
                        </a:lnSpc>
                        <a:spcBef>
                          <a:spcPts val="0"/>
                        </a:spcBef>
                        <a:spcAft>
                          <a:spcPts val="0"/>
                        </a:spcAft>
                      </a:pPr>
                      <a:r>
                        <a:rPr lang="en-US" sz="24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a:t>
                      </a:r>
                      <a:r>
                        <a:rPr lang="en-US" sz="24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 GOVA Strategies</a:t>
                      </a:r>
                      <a:endPar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84265159"/>
                  </a:ext>
                </a:extLst>
              </a:tr>
              <a:tr h="384651">
                <a:tc>
                  <a:txBody>
                    <a:bodyPr/>
                    <a:lstStyle/>
                    <a:p>
                      <a:pPr marL="0" marR="0" algn="r">
                        <a:lnSpc>
                          <a:spcPct val="115000"/>
                        </a:lnSpc>
                        <a:spcBef>
                          <a:spcPts val="0"/>
                        </a:spcBef>
                        <a:spcAft>
                          <a:spcPts val="0"/>
                        </a:spcAft>
                      </a:pP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4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84651">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Line of Sight to Future GOVA Project</a:t>
                      </a:r>
                      <a:endParaRPr kumimoji="0" lang="en-US" sz="1600" b="0" i="0" u="none" strike="noStrike" kern="1200" cap="none" spc="0" normalizeH="0" baseline="0" noProof="0" dirty="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bl>
          </a:graphicData>
        </a:graphic>
      </p:graphicFrame>
    </p:spTree>
    <p:extLst>
      <p:ext uri="{BB962C8B-B14F-4D97-AF65-F5344CB8AC3E}">
        <p14:creationId xmlns:p14="http://schemas.microsoft.com/office/powerpoint/2010/main" val="3914669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2291" name="think-cell Slide" r:id="rId18" imgW="384" imgH="385" progId="TCLayout.ActiveDocument.1">
                  <p:embed/>
                </p:oleObj>
              </mc:Choice>
              <mc:Fallback>
                <p:oleObj name="think-cell Slide" r:id="rId18" imgW="384" imgH="385" progId="TCLayout.ActiveDocument.1">
                  <p:embed/>
                  <p:pic>
                    <p:nvPicPr>
                      <p:cNvPr id="8" name="Object 7" hidden="1"/>
                      <p:cNvPicPr/>
                      <p:nvPr/>
                    </p:nvPicPr>
                    <p:blipFill>
                      <a:blip r:embed="rId19"/>
                      <a:stretch>
                        <a:fillRect/>
                      </a:stretch>
                    </p:blipFill>
                    <p:spPr>
                      <a:xfrm>
                        <a:off x="1525588" y="1588"/>
                        <a:ext cx="1588" cy="1588"/>
                      </a:xfrm>
                      <a:prstGeom prst="rect">
                        <a:avLst/>
                      </a:prstGeom>
                    </p:spPr>
                  </p:pic>
                </p:oleObj>
              </mc:Fallback>
            </mc:AlternateContent>
          </a:graphicData>
        </a:graphic>
      </p:graphicFrame>
      <p:sp>
        <p:nvSpPr>
          <p:cNvPr id="7" name="Rectangle 6" hidden="1"/>
          <p:cNvSpPr/>
          <p:nvPr>
            <p:custDataLst>
              <p:tags r:id="rId3"/>
            </p:custDataLst>
          </p:nvPr>
        </p:nvSpPr>
        <p:spPr>
          <a:xfrm>
            <a:off x="1524000" y="0"/>
            <a:ext cx="158750" cy="158750"/>
          </a:xfrm>
          <a:prstGeom prst="rect">
            <a:avLst/>
          </a:prstGeom>
          <a:no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itle 2"/>
          <p:cNvSpPr>
            <a:spLocks noGrp="1"/>
          </p:cNvSpPr>
          <p:nvPr>
            <p:ph type="title"/>
          </p:nvPr>
        </p:nvSpPr>
        <p:spPr/>
        <p:txBody>
          <a:bodyPr/>
          <a:lstStyle/>
          <a:p>
            <a:r>
              <a:rPr lang="en-US" dirty="0" smtClean="0"/>
              <a:t>VEDP HAS BEEN PURSUING A COMPREHENSIVE STRATEGY TO ANALYZE AND DEVELOP VIRGINIA’S SITES PORTFOLIO</a:t>
            </a:r>
            <a:endParaRPr lang="en-US" dirty="0"/>
          </a:p>
        </p:txBody>
      </p:sp>
      <p:grpSp>
        <p:nvGrpSpPr>
          <p:cNvPr id="79" name="Group 6"/>
          <p:cNvGrpSpPr>
            <a:grpSpLocks/>
          </p:cNvGrpSpPr>
          <p:nvPr>
            <p:custDataLst>
              <p:tags r:id="rId4"/>
            </p:custDataLst>
          </p:nvPr>
        </p:nvGrpSpPr>
        <p:grpSpPr bwMode="auto">
          <a:xfrm>
            <a:off x="2065850" y="2517044"/>
            <a:ext cx="1687748" cy="1580426"/>
            <a:chOff x="484" y="713"/>
            <a:chExt cx="1246" cy="576"/>
          </a:xfrm>
          <a:noFill/>
        </p:grpSpPr>
        <p:sp>
          <p:nvSpPr>
            <p:cNvPr id="80" name="Freeform 7"/>
            <p:cNvSpPr>
              <a:spLocks/>
            </p:cNvSpPr>
            <p:nvPr>
              <p:custDataLst>
                <p:tags r:id="rId15"/>
              </p:custDataLst>
            </p:nvPr>
          </p:nvSpPr>
          <p:spPr bwMode="blackWhite">
            <a:xfrm>
              <a:off x="484" y="713"/>
              <a:ext cx="1246" cy="576"/>
            </a:xfrm>
            <a:custGeom>
              <a:avLst/>
              <a:gdLst>
                <a:gd name="T0" fmla="*/ 0 w 1246"/>
                <a:gd name="T1" fmla="*/ 0 h 576"/>
                <a:gd name="T2" fmla="*/ 1142 w 1246"/>
                <a:gd name="T3" fmla="*/ 0 h 576"/>
                <a:gd name="T4" fmla="*/ 1246 w 1246"/>
                <a:gd name="T5" fmla="*/ 288 h 576"/>
                <a:gd name="T6" fmla="*/ 1142 w 1246"/>
                <a:gd name="T7" fmla="*/ 576 h 576"/>
                <a:gd name="T8" fmla="*/ 0 w 1246"/>
                <a:gd name="T9" fmla="*/ 576 h 576"/>
                <a:gd name="T10" fmla="*/ 0 w 1246"/>
                <a:gd name="T11" fmla="*/ 288 h 576"/>
                <a:gd name="T12" fmla="*/ 0 w 1246"/>
                <a:gd name="T13" fmla="*/ 0 h 576"/>
                <a:gd name="T14" fmla="*/ 0 60000 65536"/>
                <a:gd name="T15" fmla="*/ 0 60000 65536"/>
                <a:gd name="T16" fmla="*/ 0 60000 65536"/>
                <a:gd name="T17" fmla="*/ 0 60000 65536"/>
                <a:gd name="T18" fmla="*/ 0 60000 65536"/>
                <a:gd name="T19" fmla="*/ 0 60000 65536"/>
                <a:gd name="T20" fmla="*/ 0 60000 65536"/>
                <a:gd name="T21" fmla="*/ 0 w 1246"/>
                <a:gd name="T22" fmla="*/ 0 h 576"/>
                <a:gd name="T23" fmla="*/ 1246 w 1246"/>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6" h="576">
                  <a:moveTo>
                    <a:pt x="0" y="0"/>
                  </a:moveTo>
                  <a:lnTo>
                    <a:pt x="1142" y="0"/>
                  </a:lnTo>
                  <a:lnTo>
                    <a:pt x="1246" y="288"/>
                  </a:lnTo>
                  <a:lnTo>
                    <a:pt x="1142" y="576"/>
                  </a:lnTo>
                  <a:lnTo>
                    <a:pt x="0" y="576"/>
                  </a:lnTo>
                  <a:lnTo>
                    <a:pt x="0" y="288"/>
                  </a:lnTo>
                  <a:lnTo>
                    <a:pt x="0" y="0"/>
                  </a:lnTo>
                  <a:close/>
                </a:path>
              </a:pathLst>
            </a:custGeom>
            <a:grpFill/>
            <a:ln w="9525" cap="flat" cmpd="sng">
              <a:solidFill>
                <a:srgbClr val="000000"/>
              </a:solidFill>
              <a:prstDash val="solid"/>
              <a:round/>
              <a:headEnd/>
              <a:tailEnd/>
            </a:ln>
          </p:spPr>
          <p:txBody>
            <a:bodyPr wrap="none" lIns="45720" tIns="0" rIns="4572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81" name="Rectangle 8"/>
            <p:cNvSpPr>
              <a:spLocks noChangeArrowheads="1"/>
            </p:cNvSpPr>
            <p:nvPr>
              <p:custDataLst>
                <p:tags r:id="rId16"/>
              </p:custDataLst>
            </p:nvPr>
          </p:nvSpPr>
          <p:spPr bwMode="blackWhite">
            <a:xfrm>
              <a:off x="516" y="745"/>
              <a:ext cx="1150" cy="4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nchor="ctr"/>
            <a:lstStyle>
              <a:lvl1pPr defTabSz="895350">
                <a:buSzPct val="120000"/>
                <a:defRPr sz="1600">
                  <a:solidFill>
                    <a:schemeClr val="tx1"/>
                  </a:solidFill>
                  <a:latin typeface="Arial" panose="020B0604020202020204" pitchFamily="34" charset="0"/>
                  <a:ea typeface="-윤고딕130" pitchFamily="18" charset="-127"/>
                </a:defRPr>
              </a:lvl1pPr>
              <a:lvl2pPr marL="742950" indent="-285750" defTabSz="895350">
                <a:buSzPct val="120000"/>
                <a:buChar char="•"/>
                <a:defRPr sz="1600">
                  <a:solidFill>
                    <a:schemeClr val="tx1"/>
                  </a:solidFill>
                  <a:latin typeface="Arial" panose="020B0604020202020204" pitchFamily="34" charset="0"/>
                  <a:ea typeface="-윤고딕130" pitchFamily="18" charset="-127"/>
                </a:defRPr>
              </a:lvl2pPr>
              <a:lvl3pPr marL="1143000" indent="-228600" defTabSz="895350">
                <a:buChar char="–"/>
                <a:defRPr sz="1600">
                  <a:solidFill>
                    <a:schemeClr val="tx1"/>
                  </a:solidFill>
                  <a:latin typeface="Arial" panose="020B0604020202020204" pitchFamily="34" charset="0"/>
                  <a:ea typeface="-윤고딕130" pitchFamily="18" charset="-127"/>
                </a:defRPr>
              </a:lvl3pPr>
              <a:lvl4pPr marL="1600200" indent="-228600" defTabSz="895350">
                <a:buSzPct val="89000"/>
                <a:buChar char="•"/>
                <a:defRPr sz="1600">
                  <a:solidFill>
                    <a:schemeClr val="tx1"/>
                  </a:solidFill>
                  <a:latin typeface="Arial" panose="020B0604020202020204" pitchFamily="34" charset="0"/>
                  <a:ea typeface="-윤고딕130" pitchFamily="18" charset="-127"/>
                </a:defRPr>
              </a:lvl4pPr>
              <a:lvl5pPr marL="2057400" indent="-228600" defTabSz="895350">
                <a:buSzPct val="75000"/>
                <a:buChar char="–"/>
                <a:defRPr sz="1600">
                  <a:solidFill>
                    <a:schemeClr val="tx1"/>
                  </a:solidFill>
                  <a:latin typeface="Arial" panose="020B0604020202020204" pitchFamily="34" charset="0"/>
                  <a:ea typeface="-윤고딕130" pitchFamily="18" charset="-127"/>
                </a:defRPr>
              </a:lvl5pPr>
              <a:lvl6pPr marL="25146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6pPr>
              <a:lvl7pPr marL="29718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7pPr>
              <a:lvl8pPr marL="34290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8pPr>
              <a:lvl9pPr marL="38862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9pPr>
            </a:lstStyle>
            <a:p>
              <a:pPr marL="0" marR="0" lvl="0" indent="0" algn="l" defTabSz="895350" rtl="0" eaLnBrk="1" fontAlgn="base" latinLnBrk="0" hangingPunct="1">
                <a:lnSpc>
                  <a:spcPct val="100000"/>
                </a:lnSpc>
                <a:spcBef>
                  <a:spcPct val="0"/>
                </a:spcBef>
                <a:spcAft>
                  <a:spcPct val="0"/>
                </a:spcAft>
                <a:buClrTx/>
                <a:buSzPct val="120000"/>
                <a:buFontTx/>
                <a:buNone/>
                <a:tabLst/>
                <a:defRPr/>
              </a:pPr>
              <a:r>
                <a:rPr kumimoji="0" lang="en-US" altLang="zh-CN" sz="1600" b="1" i="0" u="none" strike="noStrike" kern="0" cap="none" spc="0" normalizeH="0" baseline="0" noProof="0" dirty="0" smtClean="0">
                  <a:ln>
                    <a:noFill/>
                  </a:ln>
                  <a:solidFill>
                    <a:srgbClr val="000000"/>
                  </a:solidFill>
                  <a:effectLst/>
                  <a:uLnTx/>
                  <a:uFillTx/>
                  <a:latin typeface="Arial" panose="020B0604020202020204" pitchFamily="34" charset="0"/>
                  <a:ea typeface="-윤고딕130" pitchFamily="18" charset="-127"/>
                  <a:cs typeface="+mn-cs"/>
                </a:rPr>
                <a:t>How many project-ready sites do we have in Virginia?</a:t>
              </a:r>
              <a:endPar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윤고딕130" pitchFamily="18" charset="-127"/>
                <a:cs typeface="+mn-cs"/>
              </a:endParaRPr>
            </a:p>
          </p:txBody>
        </p:sp>
      </p:grpSp>
      <p:grpSp>
        <p:nvGrpSpPr>
          <p:cNvPr id="82" name="Group 9"/>
          <p:cNvGrpSpPr>
            <a:grpSpLocks/>
          </p:cNvGrpSpPr>
          <p:nvPr>
            <p:custDataLst>
              <p:tags r:id="rId5"/>
            </p:custDataLst>
          </p:nvPr>
        </p:nvGrpSpPr>
        <p:grpSpPr bwMode="auto">
          <a:xfrm>
            <a:off x="3727512" y="2517044"/>
            <a:ext cx="1689083" cy="1580426"/>
            <a:chOff x="1625" y="713"/>
            <a:chExt cx="1247" cy="576"/>
          </a:xfrm>
        </p:grpSpPr>
        <p:sp>
          <p:nvSpPr>
            <p:cNvPr id="83" name="Freeform 10"/>
            <p:cNvSpPr>
              <a:spLocks/>
            </p:cNvSpPr>
            <p:nvPr>
              <p:custDataLst>
                <p:tags r:id="rId13"/>
              </p:custDataLst>
            </p:nvPr>
          </p:nvSpPr>
          <p:spPr bwMode="blackWhite">
            <a:xfrm>
              <a:off x="1625" y="713"/>
              <a:ext cx="1247" cy="576"/>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 name="T14" fmla="*/ 0 60000 65536"/>
                <a:gd name="T15" fmla="*/ 0 60000 65536"/>
                <a:gd name="T16" fmla="*/ 0 60000 65536"/>
                <a:gd name="T17" fmla="*/ 0 60000 65536"/>
                <a:gd name="T18" fmla="*/ 0 60000 65536"/>
                <a:gd name="T19" fmla="*/ 0 60000 65536"/>
                <a:gd name="T20" fmla="*/ 0 60000 65536"/>
                <a:gd name="T21" fmla="*/ 0 w 1247"/>
                <a:gd name="T22" fmla="*/ 0 h 576"/>
                <a:gd name="T23" fmla="*/ 1247 w 1247"/>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7" h="576">
                  <a:moveTo>
                    <a:pt x="0" y="0"/>
                  </a:moveTo>
                  <a:lnTo>
                    <a:pt x="1143" y="0"/>
                  </a:lnTo>
                  <a:lnTo>
                    <a:pt x="1247" y="288"/>
                  </a:lnTo>
                  <a:lnTo>
                    <a:pt x="1143" y="576"/>
                  </a:lnTo>
                  <a:lnTo>
                    <a:pt x="0" y="576"/>
                  </a:lnTo>
                  <a:lnTo>
                    <a:pt x="104" y="288"/>
                  </a:lnTo>
                  <a:lnTo>
                    <a:pt x="0" y="0"/>
                  </a:lnTo>
                  <a:close/>
                </a:path>
              </a:pathLst>
            </a:custGeom>
            <a:solidFill>
              <a:srgbClr val="FFFFFF"/>
            </a:solidFill>
            <a:ln w="9525" cap="flat" cmpd="sng">
              <a:solidFill>
                <a:srgbClr val="000000"/>
              </a:solidFill>
              <a:prstDash val="solid"/>
              <a:round/>
              <a:headEnd/>
              <a:tailEnd/>
            </a:ln>
          </p:spPr>
          <p:txBody>
            <a:bodyPr wrap="none" lIns="45720" tIns="0" rIns="4572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84" name="Rectangle 11"/>
            <p:cNvSpPr>
              <a:spLocks noChangeArrowheads="1"/>
            </p:cNvSpPr>
            <p:nvPr>
              <p:custDataLst>
                <p:tags r:id="rId14"/>
              </p:custDataLst>
            </p:nvPr>
          </p:nvSpPr>
          <p:spPr bwMode="blackWhite">
            <a:xfrm>
              <a:off x="1761" y="745"/>
              <a:ext cx="1008"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0" rIns="45720" bIns="0" anchor="ctr"/>
            <a:lstStyle>
              <a:lvl1pPr defTabSz="895350">
                <a:buSzPct val="120000"/>
                <a:defRPr sz="1600">
                  <a:solidFill>
                    <a:schemeClr val="tx1"/>
                  </a:solidFill>
                  <a:latin typeface="Arial" panose="020B0604020202020204" pitchFamily="34" charset="0"/>
                  <a:ea typeface="-윤고딕130" pitchFamily="18" charset="-127"/>
                </a:defRPr>
              </a:lvl1pPr>
              <a:lvl2pPr marL="742950" indent="-285750" defTabSz="895350">
                <a:buSzPct val="120000"/>
                <a:buChar char="•"/>
                <a:defRPr sz="1600">
                  <a:solidFill>
                    <a:schemeClr val="tx1"/>
                  </a:solidFill>
                  <a:latin typeface="Arial" panose="020B0604020202020204" pitchFamily="34" charset="0"/>
                  <a:ea typeface="-윤고딕130" pitchFamily="18" charset="-127"/>
                </a:defRPr>
              </a:lvl2pPr>
              <a:lvl3pPr marL="1143000" indent="-228600" defTabSz="895350">
                <a:buChar char="–"/>
                <a:defRPr sz="1600">
                  <a:solidFill>
                    <a:schemeClr val="tx1"/>
                  </a:solidFill>
                  <a:latin typeface="Arial" panose="020B0604020202020204" pitchFamily="34" charset="0"/>
                  <a:ea typeface="-윤고딕130" pitchFamily="18" charset="-127"/>
                </a:defRPr>
              </a:lvl3pPr>
              <a:lvl4pPr marL="1600200" indent="-228600" defTabSz="895350">
                <a:buSzPct val="89000"/>
                <a:buChar char="•"/>
                <a:defRPr sz="1600">
                  <a:solidFill>
                    <a:schemeClr val="tx1"/>
                  </a:solidFill>
                  <a:latin typeface="Arial" panose="020B0604020202020204" pitchFamily="34" charset="0"/>
                  <a:ea typeface="-윤고딕130" pitchFamily="18" charset="-127"/>
                </a:defRPr>
              </a:lvl4pPr>
              <a:lvl5pPr marL="2057400" indent="-228600" defTabSz="895350">
                <a:buSzPct val="75000"/>
                <a:buChar char="–"/>
                <a:defRPr sz="1600">
                  <a:solidFill>
                    <a:schemeClr val="tx1"/>
                  </a:solidFill>
                  <a:latin typeface="Arial" panose="020B0604020202020204" pitchFamily="34" charset="0"/>
                  <a:ea typeface="-윤고딕130" pitchFamily="18" charset="-127"/>
                </a:defRPr>
              </a:lvl5pPr>
              <a:lvl6pPr marL="25146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6pPr>
              <a:lvl7pPr marL="29718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7pPr>
              <a:lvl8pPr marL="34290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8pPr>
              <a:lvl9pPr marL="38862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9pPr>
            </a:lstStyle>
            <a:p>
              <a:pPr marL="0" marR="0" lvl="0" indent="0" algn="l" defTabSz="895350" rtl="0" eaLnBrk="1" fontAlgn="base" latinLnBrk="0" hangingPunct="1">
                <a:lnSpc>
                  <a:spcPct val="100000"/>
                </a:lnSpc>
                <a:spcBef>
                  <a:spcPct val="0"/>
                </a:spcBef>
                <a:spcAft>
                  <a:spcPct val="0"/>
                </a:spcAft>
                <a:buClrTx/>
                <a:buSzPct val="120000"/>
                <a:buFontTx/>
                <a:buNone/>
                <a:tabLst/>
                <a:defRPr/>
              </a:pPr>
              <a:r>
                <a:rPr kumimoji="0" lang="en-US" altLang="zh-CN" sz="1600" b="1" i="0" u="none" strike="noStrike" kern="0" cap="none" spc="0" normalizeH="0" baseline="0" noProof="0" dirty="0" smtClean="0">
                  <a:ln>
                    <a:noFill/>
                  </a:ln>
                  <a:solidFill>
                    <a:srgbClr val="000000"/>
                  </a:solidFill>
                  <a:effectLst/>
                  <a:uLnTx/>
                  <a:uFillTx/>
                  <a:latin typeface="Arial" panose="020B0604020202020204" pitchFamily="34" charset="0"/>
                  <a:ea typeface="-윤고딕130" pitchFamily="18" charset="-127"/>
                  <a:cs typeface="+mn-cs"/>
                </a:rPr>
                <a:t>How many sites do we need to achieve our job growth goals?</a:t>
              </a:r>
              <a:endPar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윤고딕130" pitchFamily="18" charset="-127"/>
                <a:cs typeface="+mn-cs"/>
              </a:endParaRPr>
            </a:p>
          </p:txBody>
        </p:sp>
      </p:grpSp>
      <p:sp>
        <p:nvSpPr>
          <p:cNvPr id="85" name="Freeform 10"/>
          <p:cNvSpPr>
            <a:spLocks/>
          </p:cNvSpPr>
          <p:nvPr>
            <p:custDataLst>
              <p:tags r:id="rId6"/>
            </p:custDataLst>
          </p:nvPr>
        </p:nvSpPr>
        <p:spPr bwMode="blackWhite">
          <a:xfrm>
            <a:off x="5390509" y="2517044"/>
            <a:ext cx="1689083" cy="1580426"/>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 name="T14" fmla="*/ 0 60000 65536"/>
              <a:gd name="T15" fmla="*/ 0 60000 65536"/>
              <a:gd name="T16" fmla="*/ 0 60000 65536"/>
              <a:gd name="T17" fmla="*/ 0 60000 65536"/>
              <a:gd name="T18" fmla="*/ 0 60000 65536"/>
              <a:gd name="T19" fmla="*/ 0 60000 65536"/>
              <a:gd name="T20" fmla="*/ 0 60000 65536"/>
              <a:gd name="T21" fmla="*/ 0 w 1247"/>
              <a:gd name="T22" fmla="*/ 0 h 576"/>
              <a:gd name="T23" fmla="*/ 1247 w 1247"/>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7" h="576">
                <a:moveTo>
                  <a:pt x="0" y="0"/>
                </a:moveTo>
                <a:lnTo>
                  <a:pt x="1143" y="0"/>
                </a:lnTo>
                <a:lnTo>
                  <a:pt x="1247" y="288"/>
                </a:lnTo>
                <a:lnTo>
                  <a:pt x="1143" y="576"/>
                </a:lnTo>
                <a:lnTo>
                  <a:pt x="0" y="576"/>
                </a:lnTo>
                <a:lnTo>
                  <a:pt x="104" y="288"/>
                </a:lnTo>
                <a:lnTo>
                  <a:pt x="0" y="0"/>
                </a:lnTo>
                <a:close/>
              </a:path>
            </a:pathLst>
          </a:custGeom>
          <a:noFill/>
          <a:ln w="9525" cap="flat" cmpd="sng">
            <a:solidFill>
              <a:srgbClr val="000000"/>
            </a:solidFill>
            <a:prstDash val="solid"/>
            <a:round/>
            <a:headEnd/>
            <a:tailEnd/>
          </a:ln>
        </p:spPr>
        <p:txBody>
          <a:bodyPr wrap="none" lIns="45720" tIns="0" rIns="4572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86" name="Freeform 10"/>
          <p:cNvSpPr>
            <a:spLocks/>
          </p:cNvSpPr>
          <p:nvPr>
            <p:custDataLst>
              <p:tags r:id="rId7"/>
            </p:custDataLst>
          </p:nvPr>
        </p:nvSpPr>
        <p:spPr bwMode="blackWhite">
          <a:xfrm>
            <a:off x="7053506" y="2517044"/>
            <a:ext cx="1689083" cy="1580426"/>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 name="T14" fmla="*/ 0 60000 65536"/>
              <a:gd name="T15" fmla="*/ 0 60000 65536"/>
              <a:gd name="T16" fmla="*/ 0 60000 65536"/>
              <a:gd name="T17" fmla="*/ 0 60000 65536"/>
              <a:gd name="T18" fmla="*/ 0 60000 65536"/>
              <a:gd name="T19" fmla="*/ 0 60000 65536"/>
              <a:gd name="T20" fmla="*/ 0 60000 65536"/>
              <a:gd name="T21" fmla="*/ 0 w 1247"/>
              <a:gd name="T22" fmla="*/ 0 h 576"/>
              <a:gd name="T23" fmla="*/ 1247 w 1247"/>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7" h="576">
                <a:moveTo>
                  <a:pt x="0" y="0"/>
                </a:moveTo>
                <a:lnTo>
                  <a:pt x="1143" y="0"/>
                </a:lnTo>
                <a:lnTo>
                  <a:pt x="1247" y="288"/>
                </a:lnTo>
                <a:lnTo>
                  <a:pt x="1143" y="576"/>
                </a:lnTo>
                <a:lnTo>
                  <a:pt x="0" y="576"/>
                </a:lnTo>
                <a:lnTo>
                  <a:pt x="104" y="288"/>
                </a:lnTo>
                <a:lnTo>
                  <a:pt x="0" y="0"/>
                </a:lnTo>
                <a:close/>
              </a:path>
            </a:pathLst>
          </a:custGeom>
          <a:solidFill>
            <a:srgbClr val="B9DCFF"/>
          </a:solidFill>
          <a:ln w="9525" cap="flat" cmpd="sng">
            <a:solidFill>
              <a:srgbClr val="000000"/>
            </a:solidFill>
            <a:prstDash val="solid"/>
            <a:round/>
            <a:headEnd/>
            <a:tailEnd/>
          </a:ln>
        </p:spPr>
        <p:txBody>
          <a:bodyPr wrap="none" lIns="45720" tIns="0" rIns="4572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grpSp>
        <p:nvGrpSpPr>
          <p:cNvPr id="87" name="Group 9"/>
          <p:cNvGrpSpPr>
            <a:grpSpLocks/>
          </p:cNvGrpSpPr>
          <p:nvPr>
            <p:custDataLst>
              <p:tags r:id="rId8"/>
            </p:custDataLst>
          </p:nvPr>
        </p:nvGrpSpPr>
        <p:grpSpPr bwMode="auto">
          <a:xfrm>
            <a:off x="8716505" y="2517044"/>
            <a:ext cx="1733782" cy="1580426"/>
            <a:chOff x="1625" y="713"/>
            <a:chExt cx="1280" cy="576"/>
          </a:xfrm>
        </p:grpSpPr>
        <p:sp>
          <p:nvSpPr>
            <p:cNvPr id="88" name="Freeform 10"/>
            <p:cNvSpPr>
              <a:spLocks/>
            </p:cNvSpPr>
            <p:nvPr>
              <p:custDataLst>
                <p:tags r:id="rId11"/>
              </p:custDataLst>
            </p:nvPr>
          </p:nvSpPr>
          <p:spPr bwMode="blackWhite">
            <a:xfrm>
              <a:off x="1625" y="713"/>
              <a:ext cx="1247" cy="576"/>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 name="T14" fmla="*/ 0 60000 65536"/>
                <a:gd name="T15" fmla="*/ 0 60000 65536"/>
                <a:gd name="T16" fmla="*/ 0 60000 65536"/>
                <a:gd name="T17" fmla="*/ 0 60000 65536"/>
                <a:gd name="T18" fmla="*/ 0 60000 65536"/>
                <a:gd name="T19" fmla="*/ 0 60000 65536"/>
                <a:gd name="T20" fmla="*/ 0 60000 65536"/>
                <a:gd name="T21" fmla="*/ 0 w 1247"/>
                <a:gd name="T22" fmla="*/ 0 h 576"/>
                <a:gd name="T23" fmla="*/ 1247 w 1247"/>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7" h="576">
                  <a:moveTo>
                    <a:pt x="0" y="0"/>
                  </a:moveTo>
                  <a:lnTo>
                    <a:pt x="1143" y="0"/>
                  </a:lnTo>
                  <a:lnTo>
                    <a:pt x="1247" y="288"/>
                  </a:lnTo>
                  <a:lnTo>
                    <a:pt x="1143" y="576"/>
                  </a:lnTo>
                  <a:lnTo>
                    <a:pt x="0" y="576"/>
                  </a:lnTo>
                  <a:lnTo>
                    <a:pt x="104" y="288"/>
                  </a:lnTo>
                  <a:lnTo>
                    <a:pt x="0" y="0"/>
                  </a:lnTo>
                  <a:close/>
                </a:path>
              </a:pathLst>
            </a:custGeom>
            <a:noFill/>
            <a:ln w="9525" cap="flat" cmpd="sng">
              <a:solidFill>
                <a:srgbClr val="000000"/>
              </a:solidFill>
              <a:prstDash val="solid"/>
              <a:round/>
              <a:headEnd/>
              <a:tailEnd/>
            </a:ln>
          </p:spPr>
          <p:txBody>
            <a:bodyPr wrap="none" lIns="45720" tIns="0" rIns="4572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89" name="Rectangle 11"/>
            <p:cNvSpPr>
              <a:spLocks noChangeArrowheads="1"/>
            </p:cNvSpPr>
            <p:nvPr>
              <p:custDataLst>
                <p:tags r:id="rId12"/>
              </p:custDataLst>
            </p:nvPr>
          </p:nvSpPr>
          <p:spPr bwMode="blackWhite">
            <a:xfrm>
              <a:off x="1761" y="745"/>
              <a:ext cx="114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0" rIns="45720" bIns="0" anchor="ctr"/>
            <a:lstStyle>
              <a:lvl1pPr defTabSz="895350">
                <a:buSzPct val="120000"/>
                <a:defRPr sz="1600">
                  <a:solidFill>
                    <a:schemeClr val="tx1"/>
                  </a:solidFill>
                  <a:latin typeface="Arial" panose="020B0604020202020204" pitchFamily="34" charset="0"/>
                  <a:ea typeface="-윤고딕130" pitchFamily="18" charset="-127"/>
                </a:defRPr>
              </a:lvl1pPr>
              <a:lvl2pPr marL="742950" indent="-285750" defTabSz="895350">
                <a:buSzPct val="120000"/>
                <a:buChar char="•"/>
                <a:defRPr sz="1600">
                  <a:solidFill>
                    <a:schemeClr val="tx1"/>
                  </a:solidFill>
                  <a:latin typeface="Arial" panose="020B0604020202020204" pitchFamily="34" charset="0"/>
                  <a:ea typeface="-윤고딕130" pitchFamily="18" charset="-127"/>
                </a:defRPr>
              </a:lvl2pPr>
              <a:lvl3pPr marL="1143000" indent="-228600" defTabSz="895350">
                <a:buChar char="–"/>
                <a:defRPr sz="1600">
                  <a:solidFill>
                    <a:schemeClr val="tx1"/>
                  </a:solidFill>
                  <a:latin typeface="Arial" panose="020B0604020202020204" pitchFamily="34" charset="0"/>
                  <a:ea typeface="-윤고딕130" pitchFamily="18" charset="-127"/>
                </a:defRPr>
              </a:lvl3pPr>
              <a:lvl4pPr marL="1600200" indent="-228600" defTabSz="895350">
                <a:buSzPct val="89000"/>
                <a:buChar char="•"/>
                <a:defRPr sz="1600">
                  <a:solidFill>
                    <a:schemeClr val="tx1"/>
                  </a:solidFill>
                  <a:latin typeface="Arial" panose="020B0604020202020204" pitchFamily="34" charset="0"/>
                  <a:ea typeface="-윤고딕130" pitchFamily="18" charset="-127"/>
                </a:defRPr>
              </a:lvl4pPr>
              <a:lvl5pPr marL="2057400" indent="-228600" defTabSz="895350">
                <a:buSzPct val="75000"/>
                <a:buChar char="–"/>
                <a:defRPr sz="1600">
                  <a:solidFill>
                    <a:schemeClr val="tx1"/>
                  </a:solidFill>
                  <a:latin typeface="Arial" panose="020B0604020202020204" pitchFamily="34" charset="0"/>
                  <a:ea typeface="-윤고딕130" pitchFamily="18" charset="-127"/>
                </a:defRPr>
              </a:lvl5pPr>
              <a:lvl6pPr marL="25146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6pPr>
              <a:lvl7pPr marL="29718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7pPr>
              <a:lvl8pPr marL="34290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8pPr>
              <a:lvl9pPr marL="38862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9pPr>
            </a:lstStyle>
            <a:p>
              <a:pPr marL="0" marR="0" lvl="0" indent="0" algn="l" defTabSz="895350" rtl="0" eaLnBrk="1" fontAlgn="base" latinLnBrk="0" hangingPunct="1">
                <a:lnSpc>
                  <a:spcPct val="100000"/>
                </a:lnSpc>
                <a:spcBef>
                  <a:spcPct val="0"/>
                </a:spcBef>
                <a:spcAft>
                  <a:spcPct val="0"/>
                </a:spcAft>
                <a:buClrTx/>
                <a:buSzPct val="120000"/>
                <a:buFontTx/>
                <a:buNone/>
                <a:tabLst/>
                <a:defRPr/>
              </a:pPr>
              <a:r>
                <a:rPr kumimoji="0" lang="en-US" altLang="zh-CN" sz="1600" b="1" i="0" u="none" strike="noStrike" kern="0" cap="none" spc="0" normalizeH="0" baseline="0" noProof="0" dirty="0" smtClean="0">
                  <a:ln>
                    <a:noFill/>
                  </a:ln>
                  <a:solidFill>
                    <a:srgbClr val="000000"/>
                  </a:solidFill>
                  <a:effectLst/>
                  <a:uLnTx/>
                  <a:uFillTx/>
                  <a:latin typeface="Arial" panose="020B0604020202020204" pitchFamily="34" charset="0"/>
                  <a:ea typeface="-윤고딕130" pitchFamily="18" charset="-127"/>
                  <a:cs typeface="+mn-cs"/>
                </a:rPr>
                <a:t>How will we fund it?</a:t>
              </a:r>
              <a:endPar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윤고딕130" pitchFamily="18" charset="-127"/>
                <a:cs typeface="+mn-cs"/>
              </a:endParaRPr>
            </a:p>
          </p:txBody>
        </p:sp>
      </p:grpSp>
      <p:sp>
        <p:nvSpPr>
          <p:cNvPr id="92" name="Oval 91"/>
          <p:cNvSpPr/>
          <p:nvPr/>
        </p:nvSpPr>
        <p:spPr>
          <a:xfrm>
            <a:off x="1994410" y="2307498"/>
            <a:ext cx="367373" cy="367373"/>
          </a:xfrm>
          <a:prstGeom prst="ellipse">
            <a:avLst/>
          </a:prstGeom>
          <a:solidFill>
            <a:schemeClr val="bg1"/>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93" name="Oval 92"/>
          <p:cNvSpPr/>
          <p:nvPr/>
        </p:nvSpPr>
        <p:spPr>
          <a:xfrm>
            <a:off x="3667523" y="2307498"/>
            <a:ext cx="367373" cy="367373"/>
          </a:xfrm>
          <a:prstGeom prst="ellipse">
            <a:avLst/>
          </a:prstGeom>
          <a:solidFill>
            <a:schemeClr val="bg1"/>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 name="Oval 93"/>
          <p:cNvSpPr/>
          <p:nvPr/>
        </p:nvSpPr>
        <p:spPr>
          <a:xfrm>
            <a:off x="5360514" y="2307498"/>
            <a:ext cx="367373" cy="367373"/>
          </a:xfrm>
          <a:prstGeom prst="ellipse">
            <a:avLst/>
          </a:prstGeom>
          <a:solidFill>
            <a:schemeClr val="bg1"/>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3</a:t>
            </a:r>
          </a:p>
        </p:txBody>
      </p:sp>
      <p:sp>
        <p:nvSpPr>
          <p:cNvPr id="95" name="Oval 94"/>
          <p:cNvSpPr/>
          <p:nvPr/>
        </p:nvSpPr>
        <p:spPr>
          <a:xfrm>
            <a:off x="6998005" y="2307498"/>
            <a:ext cx="367373" cy="367373"/>
          </a:xfrm>
          <a:prstGeom prst="ellipse">
            <a:avLst/>
          </a:prstGeom>
          <a:solidFill>
            <a:schemeClr val="bg1"/>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96" name="Oval 95"/>
          <p:cNvSpPr/>
          <p:nvPr/>
        </p:nvSpPr>
        <p:spPr>
          <a:xfrm>
            <a:off x="8672332" y="2307498"/>
            <a:ext cx="367373" cy="367373"/>
          </a:xfrm>
          <a:prstGeom prst="ellipse">
            <a:avLst/>
          </a:prstGeom>
          <a:solidFill>
            <a:schemeClr val="bg1"/>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5</a:t>
            </a:r>
          </a:p>
        </p:txBody>
      </p:sp>
      <p:sp>
        <p:nvSpPr>
          <p:cNvPr id="97" name="Rectangle 11"/>
          <p:cNvSpPr>
            <a:spLocks noChangeArrowheads="1"/>
          </p:cNvSpPr>
          <p:nvPr>
            <p:custDataLst>
              <p:tags r:id="rId9"/>
            </p:custDataLst>
          </p:nvPr>
        </p:nvSpPr>
        <p:spPr bwMode="blackWhite">
          <a:xfrm>
            <a:off x="5588682" y="2641400"/>
            <a:ext cx="1417855" cy="13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0" rIns="45720" bIns="0" anchor="ctr"/>
          <a:lstStyle>
            <a:lvl1pPr defTabSz="895350">
              <a:buSzPct val="120000"/>
              <a:defRPr sz="1600">
                <a:solidFill>
                  <a:schemeClr val="tx1"/>
                </a:solidFill>
                <a:latin typeface="Arial" panose="020B0604020202020204" pitchFamily="34" charset="0"/>
                <a:ea typeface="-윤고딕130" pitchFamily="18" charset="-127"/>
              </a:defRPr>
            </a:lvl1pPr>
            <a:lvl2pPr marL="742950" indent="-285750" defTabSz="895350">
              <a:buSzPct val="120000"/>
              <a:buChar char="•"/>
              <a:defRPr sz="1600">
                <a:solidFill>
                  <a:schemeClr val="tx1"/>
                </a:solidFill>
                <a:latin typeface="Arial" panose="020B0604020202020204" pitchFamily="34" charset="0"/>
                <a:ea typeface="-윤고딕130" pitchFamily="18" charset="-127"/>
              </a:defRPr>
            </a:lvl2pPr>
            <a:lvl3pPr marL="1143000" indent="-228600" defTabSz="895350">
              <a:buChar char="–"/>
              <a:defRPr sz="1600">
                <a:solidFill>
                  <a:schemeClr val="tx1"/>
                </a:solidFill>
                <a:latin typeface="Arial" panose="020B0604020202020204" pitchFamily="34" charset="0"/>
                <a:ea typeface="-윤고딕130" pitchFamily="18" charset="-127"/>
              </a:defRPr>
            </a:lvl3pPr>
            <a:lvl4pPr marL="1600200" indent="-228600" defTabSz="895350">
              <a:buSzPct val="89000"/>
              <a:buChar char="•"/>
              <a:defRPr sz="1600">
                <a:solidFill>
                  <a:schemeClr val="tx1"/>
                </a:solidFill>
                <a:latin typeface="Arial" panose="020B0604020202020204" pitchFamily="34" charset="0"/>
                <a:ea typeface="-윤고딕130" pitchFamily="18" charset="-127"/>
              </a:defRPr>
            </a:lvl4pPr>
            <a:lvl5pPr marL="2057400" indent="-228600" defTabSz="895350">
              <a:buSzPct val="75000"/>
              <a:buChar char="–"/>
              <a:defRPr sz="1600">
                <a:solidFill>
                  <a:schemeClr val="tx1"/>
                </a:solidFill>
                <a:latin typeface="Arial" panose="020B0604020202020204" pitchFamily="34" charset="0"/>
                <a:ea typeface="-윤고딕130" pitchFamily="18" charset="-127"/>
              </a:defRPr>
            </a:lvl5pPr>
            <a:lvl6pPr marL="25146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6pPr>
            <a:lvl7pPr marL="29718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7pPr>
            <a:lvl8pPr marL="34290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8pPr>
            <a:lvl9pPr marL="38862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9pPr>
          </a:lstStyle>
          <a:p>
            <a:pPr marL="0" marR="0" lvl="0" indent="0" algn="l" defTabSz="895350" rtl="0" eaLnBrk="1" fontAlgn="base" latinLnBrk="0" hangingPunct="1">
              <a:lnSpc>
                <a:spcPct val="100000"/>
              </a:lnSpc>
              <a:spcBef>
                <a:spcPct val="0"/>
              </a:spcBef>
              <a:spcAft>
                <a:spcPct val="0"/>
              </a:spcAft>
              <a:buClrTx/>
              <a:buSzPct val="120000"/>
              <a:buFontTx/>
              <a:buNone/>
              <a:tabLst/>
              <a:defRPr/>
            </a:pPr>
            <a:r>
              <a:rPr kumimoji="0" lang="en-US" altLang="zh-CN" sz="1600" b="1" i="0" u="none" strike="noStrike" kern="0" cap="none" spc="0" normalizeH="0" baseline="0" noProof="0" dirty="0" smtClean="0">
                <a:ln>
                  <a:noFill/>
                </a:ln>
                <a:solidFill>
                  <a:srgbClr val="000000"/>
                </a:solidFill>
                <a:effectLst/>
                <a:uLnTx/>
                <a:uFillTx/>
                <a:latin typeface="Arial" panose="020B0604020202020204" pitchFamily="34" charset="0"/>
                <a:ea typeface="-윤고딕130" pitchFamily="18" charset="-127"/>
                <a:cs typeface="+mn-cs"/>
              </a:rPr>
              <a:t>What is the gap between what we have and what we need?</a:t>
            </a:r>
            <a:endPar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윤고딕130" pitchFamily="18" charset="-127"/>
              <a:cs typeface="+mn-cs"/>
            </a:endParaRPr>
          </a:p>
        </p:txBody>
      </p:sp>
      <p:sp>
        <p:nvSpPr>
          <p:cNvPr id="98" name="Rectangle 11"/>
          <p:cNvSpPr>
            <a:spLocks noChangeArrowheads="1"/>
          </p:cNvSpPr>
          <p:nvPr>
            <p:custDataLst>
              <p:tags r:id="rId10"/>
            </p:custDataLst>
          </p:nvPr>
        </p:nvSpPr>
        <p:spPr bwMode="blackWhite">
          <a:xfrm>
            <a:off x="7209712" y="2654947"/>
            <a:ext cx="1381962" cy="13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0" rIns="45720" bIns="0" anchor="ctr"/>
          <a:lstStyle>
            <a:lvl1pPr defTabSz="895350">
              <a:buSzPct val="120000"/>
              <a:defRPr sz="1600">
                <a:solidFill>
                  <a:schemeClr val="tx1"/>
                </a:solidFill>
                <a:latin typeface="Arial" panose="020B0604020202020204" pitchFamily="34" charset="0"/>
                <a:ea typeface="-윤고딕130" pitchFamily="18" charset="-127"/>
              </a:defRPr>
            </a:lvl1pPr>
            <a:lvl2pPr marL="742950" indent="-285750" defTabSz="895350">
              <a:buSzPct val="120000"/>
              <a:buChar char="•"/>
              <a:defRPr sz="1600">
                <a:solidFill>
                  <a:schemeClr val="tx1"/>
                </a:solidFill>
                <a:latin typeface="Arial" panose="020B0604020202020204" pitchFamily="34" charset="0"/>
                <a:ea typeface="-윤고딕130" pitchFamily="18" charset="-127"/>
              </a:defRPr>
            </a:lvl2pPr>
            <a:lvl3pPr marL="1143000" indent="-228600" defTabSz="895350">
              <a:buChar char="–"/>
              <a:defRPr sz="1600">
                <a:solidFill>
                  <a:schemeClr val="tx1"/>
                </a:solidFill>
                <a:latin typeface="Arial" panose="020B0604020202020204" pitchFamily="34" charset="0"/>
                <a:ea typeface="-윤고딕130" pitchFamily="18" charset="-127"/>
              </a:defRPr>
            </a:lvl3pPr>
            <a:lvl4pPr marL="1600200" indent="-228600" defTabSz="895350">
              <a:buSzPct val="89000"/>
              <a:buChar char="•"/>
              <a:defRPr sz="1600">
                <a:solidFill>
                  <a:schemeClr val="tx1"/>
                </a:solidFill>
                <a:latin typeface="Arial" panose="020B0604020202020204" pitchFamily="34" charset="0"/>
                <a:ea typeface="-윤고딕130" pitchFamily="18" charset="-127"/>
              </a:defRPr>
            </a:lvl4pPr>
            <a:lvl5pPr marL="2057400" indent="-228600" defTabSz="895350">
              <a:buSzPct val="75000"/>
              <a:buChar char="–"/>
              <a:defRPr sz="1600">
                <a:solidFill>
                  <a:schemeClr val="tx1"/>
                </a:solidFill>
                <a:latin typeface="Arial" panose="020B0604020202020204" pitchFamily="34" charset="0"/>
                <a:ea typeface="-윤고딕130" pitchFamily="18" charset="-127"/>
              </a:defRPr>
            </a:lvl5pPr>
            <a:lvl6pPr marL="25146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6pPr>
            <a:lvl7pPr marL="29718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7pPr>
            <a:lvl8pPr marL="34290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8pPr>
            <a:lvl9pPr marL="38862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9pPr>
          </a:lstStyle>
          <a:p>
            <a:pPr marL="0" marR="0" lvl="0" indent="0" algn="l" defTabSz="895350" rtl="0" eaLnBrk="1" fontAlgn="base" latinLnBrk="0" hangingPunct="1">
              <a:lnSpc>
                <a:spcPct val="100000"/>
              </a:lnSpc>
              <a:spcBef>
                <a:spcPct val="0"/>
              </a:spcBef>
              <a:spcAft>
                <a:spcPct val="0"/>
              </a:spcAft>
              <a:buClrTx/>
              <a:buSzPct val="120000"/>
              <a:buFontTx/>
              <a:buNone/>
              <a:tabLst/>
              <a:defRPr/>
            </a:pPr>
            <a:r>
              <a:rPr kumimoji="0" lang="en-US" altLang="zh-CN" sz="1600" b="1" i="0" u="none" strike="noStrike" kern="0" cap="none" spc="0" normalizeH="0" baseline="0" noProof="0" dirty="0" smtClean="0">
                <a:ln>
                  <a:noFill/>
                </a:ln>
                <a:solidFill>
                  <a:srgbClr val="000000"/>
                </a:solidFill>
                <a:effectLst/>
                <a:uLnTx/>
                <a:uFillTx/>
                <a:latin typeface="Arial" panose="020B0604020202020204" pitchFamily="34" charset="0"/>
                <a:ea typeface="-윤고딕130" pitchFamily="18" charset="-127"/>
                <a:cs typeface="+mn-cs"/>
              </a:rPr>
              <a:t>How much will it cost to close the gap?</a:t>
            </a:r>
            <a:endPar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윤고딕130" pitchFamily="18" charset="-127"/>
              <a:cs typeface="+mn-cs"/>
            </a:endParaRPr>
          </a:p>
        </p:txBody>
      </p:sp>
    </p:spTree>
    <p:extLst>
      <p:ext uri="{BB962C8B-B14F-4D97-AF65-F5344CB8AC3E}">
        <p14:creationId xmlns:p14="http://schemas.microsoft.com/office/powerpoint/2010/main" val="24183055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3315" name="think-cell Slide" r:id="rId11" imgW="384" imgH="385" progId="TCLayout.ActiveDocument.1">
                  <p:embed/>
                </p:oleObj>
              </mc:Choice>
              <mc:Fallback>
                <p:oleObj name="think-cell Slide" r:id="rId11" imgW="384" imgH="385" progId="TCLayout.ActiveDocument.1">
                  <p:embed/>
                  <p:pic>
                    <p:nvPicPr>
                      <p:cNvPr id="8" name="Object 7" hidden="1"/>
                      <p:cNvPicPr/>
                      <p:nvPr/>
                    </p:nvPicPr>
                    <p:blipFill>
                      <a:blip r:embed="rId12"/>
                      <a:stretch>
                        <a:fillRect/>
                      </a:stretch>
                    </p:blipFill>
                    <p:spPr>
                      <a:xfrm>
                        <a:off x="1525588" y="1588"/>
                        <a:ext cx="1588" cy="1588"/>
                      </a:xfrm>
                      <a:prstGeom prst="rect">
                        <a:avLst/>
                      </a:prstGeom>
                    </p:spPr>
                  </p:pic>
                </p:oleObj>
              </mc:Fallback>
            </mc:AlternateContent>
          </a:graphicData>
        </a:graphic>
      </p:graphicFrame>
      <p:sp>
        <p:nvSpPr>
          <p:cNvPr id="7" name="Rectangle 6" hidden="1"/>
          <p:cNvSpPr/>
          <p:nvPr>
            <p:custDataLst>
              <p:tags r:id="rId3"/>
            </p:custDataLst>
          </p:nvPr>
        </p:nvSpPr>
        <p:spPr>
          <a:xfrm>
            <a:off x="1524000" y="0"/>
            <a:ext cx="158750" cy="158750"/>
          </a:xfrm>
          <a:prstGeom prst="rect">
            <a:avLst/>
          </a:prstGeom>
          <a:no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itle 2"/>
          <p:cNvSpPr>
            <a:spLocks noGrp="1"/>
          </p:cNvSpPr>
          <p:nvPr>
            <p:ph type="title"/>
          </p:nvPr>
        </p:nvSpPr>
        <p:spPr/>
        <p:txBody>
          <a:bodyPr/>
          <a:lstStyle/>
          <a:p>
            <a:r>
              <a:rPr lang="en-US" dirty="0" smtClean="0"/>
              <a:t>VEDP WILL UTILIZE A PORTION OF NEW FUNDING TO ESTIMATE AND PRIORITIZE SITE DEVELOPMENT INVESTMENTS</a:t>
            </a:r>
            <a:endParaRPr lang="en-US" dirty="0"/>
          </a:p>
        </p:txBody>
      </p:sp>
      <p:sp>
        <p:nvSpPr>
          <p:cNvPr id="11" name="Rectangle 8"/>
          <p:cNvSpPr>
            <a:spLocks noChangeArrowheads="1"/>
          </p:cNvSpPr>
          <p:nvPr>
            <p:custDataLst>
              <p:tags r:id="rId4"/>
            </p:custDataLst>
          </p:nvPr>
        </p:nvSpPr>
        <p:spPr bwMode="blackWhite">
          <a:xfrm>
            <a:off x="2822172" y="3138150"/>
            <a:ext cx="1944806" cy="136092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nchor="ctr"/>
          <a:lstStyle>
            <a:lvl1pPr defTabSz="895350">
              <a:buSzPct val="120000"/>
              <a:defRPr sz="1600">
                <a:solidFill>
                  <a:schemeClr val="tx1"/>
                </a:solidFill>
                <a:latin typeface="Arial" panose="020B0604020202020204" pitchFamily="34" charset="0"/>
                <a:ea typeface="-윤고딕130" pitchFamily="18" charset="-127"/>
              </a:defRPr>
            </a:lvl1pPr>
            <a:lvl2pPr marL="742950" indent="-285750" defTabSz="895350">
              <a:buSzPct val="120000"/>
              <a:buChar char="•"/>
              <a:defRPr sz="1600">
                <a:solidFill>
                  <a:schemeClr val="tx1"/>
                </a:solidFill>
                <a:latin typeface="Arial" panose="020B0604020202020204" pitchFamily="34" charset="0"/>
                <a:ea typeface="-윤고딕130" pitchFamily="18" charset="-127"/>
              </a:defRPr>
            </a:lvl2pPr>
            <a:lvl3pPr marL="1143000" indent="-228600" defTabSz="895350">
              <a:buChar char="–"/>
              <a:defRPr sz="1600">
                <a:solidFill>
                  <a:schemeClr val="tx1"/>
                </a:solidFill>
                <a:latin typeface="Arial" panose="020B0604020202020204" pitchFamily="34" charset="0"/>
                <a:ea typeface="-윤고딕130" pitchFamily="18" charset="-127"/>
              </a:defRPr>
            </a:lvl3pPr>
            <a:lvl4pPr marL="1600200" indent="-228600" defTabSz="895350">
              <a:buSzPct val="89000"/>
              <a:buChar char="•"/>
              <a:defRPr sz="1600">
                <a:solidFill>
                  <a:schemeClr val="tx1"/>
                </a:solidFill>
                <a:latin typeface="Arial" panose="020B0604020202020204" pitchFamily="34" charset="0"/>
                <a:ea typeface="-윤고딕130" pitchFamily="18" charset="-127"/>
              </a:defRPr>
            </a:lvl4pPr>
            <a:lvl5pPr marL="2057400" indent="-228600" defTabSz="895350">
              <a:buSzPct val="75000"/>
              <a:buChar char="–"/>
              <a:defRPr sz="1600">
                <a:solidFill>
                  <a:schemeClr val="tx1"/>
                </a:solidFill>
                <a:latin typeface="Arial" panose="020B0604020202020204" pitchFamily="34" charset="0"/>
                <a:ea typeface="-윤고딕130" pitchFamily="18" charset="-127"/>
              </a:defRPr>
            </a:lvl5pPr>
            <a:lvl6pPr marL="25146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6pPr>
            <a:lvl7pPr marL="29718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7pPr>
            <a:lvl8pPr marL="34290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8pPr>
            <a:lvl9pPr marL="38862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9pPr>
          </a:lstStyle>
          <a:p>
            <a:pPr marL="0" marR="0" lvl="0" indent="0" algn="l" defTabSz="895350" rtl="0" eaLnBrk="1" fontAlgn="base" latinLnBrk="0" hangingPunct="1">
              <a:lnSpc>
                <a:spcPct val="100000"/>
              </a:lnSpc>
              <a:spcBef>
                <a:spcPct val="0"/>
              </a:spcBef>
              <a:spcAft>
                <a:spcPct val="0"/>
              </a:spcAft>
              <a:buClrTx/>
              <a:buSzPct val="120000"/>
              <a:buFontTx/>
              <a:buNone/>
              <a:tabLst/>
              <a:defRPr/>
            </a:pPr>
            <a:r>
              <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윤고딕130" pitchFamily="18" charset="-127"/>
                <a:cs typeface="+mn-cs"/>
              </a:rPr>
              <a:t>Characterize all 25+ acre sites in VA Scan</a:t>
            </a:r>
          </a:p>
        </p:txBody>
      </p:sp>
      <p:sp>
        <p:nvSpPr>
          <p:cNvPr id="14" name="Rectangle 11"/>
          <p:cNvSpPr>
            <a:spLocks noChangeArrowheads="1"/>
          </p:cNvSpPr>
          <p:nvPr>
            <p:custDataLst>
              <p:tags r:id="rId5"/>
            </p:custDataLst>
          </p:nvPr>
        </p:nvSpPr>
        <p:spPr bwMode="blackWhite">
          <a:xfrm>
            <a:off x="5324738" y="3121045"/>
            <a:ext cx="1766559" cy="13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0" rIns="45720" bIns="0" anchor="ctr"/>
          <a:lstStyle>
            <a:lvl1pPr defTabSz="895350">
              <a:buSzPct val="120000"/>
              <a:defRPr sz="1600">
                <a:solidFill>
                  <a:schemeClr val="tx1"/>
                </a:solidFill>
                <a:latin typeface="Arial" panose="020B0604020202020204" pitchFamily="34" charset="0"/>
                <a:ea typeface="-윤고딕130" pitchFamily="18" charset="-127"/>
              </a:defRPr>
            </a:lvl1pPr>
            <a:lvl2pPr marL="742950" indent="-285750" defTabSz="895350">
              <a:buSzPct val="120000"/>
              <a:buChar char="•"/>
              <a:defRPr sz="1600">
                <a:solidFill>
                  <a:schemeClr val="tx1"/>
                </a:solidFill>
                <a:latin typeface="Arial" panose="020B0604020202020204" pitchFamily="34" charset="0"/>
                <a:ea typeface="-윤고딕130" pitchFamily="18" charset="-127"/>
              </a:defRPr>
            </a:lvl2pPr>
            <a:lvl3pPr marL="1143000" indent="-228600" defTabSz="895350">
              <a:buChar char="–"/>
              <a:defRPr sz="1600">
                <a:solidFill>
                  <a:schemeClr val="tx1"/>
                </a:solidFill>
                <a:latin typeface="Arial" panose="020B0604020202020204" pitchFamily="34" charset="0"/>
                <a:ea typeface="-윤고딕130" pitchFamily="18" charset="-127"/>
              </a:defRPr>
            </a:lvl3pPr>
            <a:lvl4pPr marL="1600200" indent="-228600" defTabSz="895350">
              <a:buSzPct val="89000"/>
              <a:buChar char="•"/>
              <a:defRPr sz="1600">
                <a:solidFill>
                  <a:schemeClr val="tx1"/>
                </a:solidFill>
                <a:latin typeface="Arial" panose="020B0604020202020204" pitchFamily="34" charset="0"/>
                <a:ea typeface="-윤고딕130" pitchFamily="18" charset="-127"/>
              </a:defRPr>
            </a:lvl4pPr>
            <a:lvl5pPr marL="2057400" indent="-228600" defTabSz="895350">
              <a:buSzPct val="75000"/>
              <a:buChar char="–"/>
              <a:defRPr sz="1600">
                <a:solidFill>
                  <a:schemeClr val="tx1"/>
                </a:solidFill>
                <a:latin typeface="Arial" panose="020B0604020202020204" pitchFamily="34" charset="0"/>
                <a:ea typeface="-윤고딕130" pitchFamily="18" charset="-127"/>
              </a:defRPr>
            </a:lvl5pPr>
            <a:lvl6pPr marL="25146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6pPr>
            <a:lvl7pPr marL="29718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7pPr>
            <a:lvl8pPr marL="34290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8pPr>
            <a:lvl9pPr marL="38862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9pPr>
          </a:lstStyle>
          <a:p>
            <a:pPr marL="0" marR="0" lvl="0" indent="0" algn="l" defTabSz="895350" rtl="0" eaLnBrk="1" fontAlgn="base" latinLnBrk="0" hangingPunct="1">
              <a:lnSpc>
                <a:spcPct val="100000"/>
              </a:lnSpc>
              <a:spcBef>
                <a:spcPct val="0"/>
              </a:spcBef>
              <a:spcAft>
                <a:spcPct val="0"/>
              </a:spcAft>
              <a:buClrTx/>
              <a:buSzPct val="120000"/>
              <a:buFontTx/>
              <a:buNone/>
              <a:tabLst/>
              <a:defRPr/>
            </a:pPr>
            <a:r>
              <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윤고딕130" pitchFamily="18" charset="-127"/>
                <a:cs typeface="+mn-cs"/>
              </a:rPr>
              <a:t>Evaluate economic development potential of sites</a:t>
            </a:r>
          </a:p>
        </p:txBody>
      </p:sp>
      <p:sp>
        <p:nvSpPr>
          <p:cNvPr id="46" name="Rectangle 45"/>
          <p:cNvSpPr>
            <a:spLocks noChangeArrowheads="1"/>
          </p:cNvSpPr>
          <p:nvPr/>
        </p:nvSpPr>
        <p:spPr bwMode="auto">
          <a:xfrm>
            <a:off x="2712315" y="4718576"/>
            <a:ext cx="213067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285750" marR="0" lvl="0" indent="-285750" algn="l" defTabSz="895350" rtl="0" eaLnBrk="1" fontAlgn="auto" latinLnBrk="0" hangingPunct="1">
              <a:lnSpc>
                <a:spcPct val="100000"/>
              </a:lnSpc>
              <a:spcBef>
                <a:spcPts val="0"/>
              </a:spcBef>
              <a:spcAft>
                <a:spcPts val="900"/>
              </a:spcAft>
              <a:buClrTx/>
              <a:buSzPct val="120000"/>
              <a:buFont typeface="Arial" panose="020B0604020202020204" pitchFamily="34" charset="0"/>
              <a:buChar char="•"/>
              <a:tabLst/>
              <a:defRPr/>
            </a:pPr>
            <a:r>
              <a:rPr kumimoji="0" lang="en-US" sz="1400" b="1" i="0" u="none" strike="noStrike" kern="0" cap="none" spc="0" normalizeH="0" baseline="0" noProof="0" dirty="0" smtClean="0">
                <a:ln>
                  <a:noFill/>
                </a:ln>
                <a:solidFill>
                  <a:prstClr val="black"/>
                </a:solidFill>
                <a:effectLst/>
                <a:uLnTx/>
                <a:uFillTx/>
                <a:latin typeface="Arial" pitchFamily="34" charset="0"/>
                <a:ea typeface="-윤고딕130" pitchFamily="18" charset="-127"/>
                <a:cs typeface="+mn-cs"/>
              </a:rPr>
              <a:t>Contract with site engineers to estimate tier levels and development costs</a:t>
            </a:r>
          </a:p>
        </p:txBody>
      </p:sp>
      <p:sp>
        <p:nvSpPr>
          <p:cNvPr id="51" name="Rectangle 50"/>
          <p:cNvSpPr>
            <a:spLocks noChangeArrowheads="1"/>
          </p:cNvSpPr>
          <p:nvPr/>
        </p:nvSpPr>
        <p:spPr bwMode="auto">
          <a:xfrm>
            <a:off x="5096813" y="4718577"/>
            <a:ext cx="2094930" cy="79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285750" marR="0" lvl="0" indent="-285750" algn="l" defTabSz="895350" rtl="0" eaLnBrk="1" fontAlgn="auto" latinLnBrk="0" hangingPunct="1">
              <a:lnSpc>
                <a:spcPct val="100000"/>
              </a:lnSpc>
              <a:spcBef>
                <a:spcPts val="0"/>
              </a:spcBef>
              <a:spcAft>
                <a:spcPts val="900"/>
              </a:spcAft>
              <a:buClrTx/>
              <a:buSzPct val="120000"/>
              <a:buFont typeface="Arial" panose="020B0604020202020204" pitchFamily="34" charset="0"/>
              <a:buChar char="•"/>
              <a:tabLst/>
              <a:defRPr/>
            </a:pPr>
            <a:r>
              <a:rPr kumimoji="0" lang="en-US" sz="1400" b="1" i="0" u="none" strike="noStrike" kern="0" cap="none" spc="0" normalizeH="0" baseline="0" noProof="0" dirty="0" smtClean="0">
                <a:ln>
                  <a:noFill/>
                </a:ln>
                <a:solidFill>
                  <a:prstClr val="black"/>
                </a:solidFill>
                <a:effectLst/>
                <a:uLnTx/>
                <a:uFillTx/>
                <a:latin typeface="Arial" pitchFamily="34" charset="0"/>
                <a:ea typeface="-윤고딕130" pitchFamily="18" charset="-127"/>
                <a:cs typeface="+mn-cs"/>
              </a:rPr>
              <a:t>Assign a grade to each site</a:t>
            </a:r>
          </a:p>
          <a:p>
            <a:pPr marL="285750" marR="0" lvl="0" indent="-285750" algn="l" defTabSz="895350" rtl="0" eaLnBrk="1" fontAlgn="auto" latinLnBrk="0" hangingPunct="1">
              <a:lnSpc>
                <a:spcPct val="100000"/>
              </a:lnSpc>
              <a:spcBef>
                <a:spcPts val="0"/>
              </a:spcBef>
              <a:spcAft>
                <a:spcPts val="900"/>
              </a:spcAft>
              <a:buClrTx/>
              <a:buSzPct val="120000"/>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윤고딕130" pitchFamily="18" charset="-127"/>
              <a:cs typeface="+mn-cs"/>
            </a:endParaRPr>
          </a:p>
        </p:txBody>
      </p:sp>
      <p:sp>
        <p:nvSpPr>
          <p:cNvPr id="52" name="Rectangle 51"/>
          <p:cNvSpPr>
            <a:spLocks noChangeArrowheads="1"/>
          </p:cNvSpPr>
          <p:nvPr/>
        </p:nvSpPr>
        <p:spPr bwMode="auto">
          <a:xfrm>
            <a:off x="7409010" y="4703787"/>
            <a:ext cx="20049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285750" marR="0" lvl="0" indent="-285750" algn="l" defTabSz="895350" rtl="0" eaLnBrk="1" fontAlgn="auto" latinLnBrk="0" hangingPunct="1">
              <a:lnSpc>
                <a:spcPct val="100000"/>
              </a:lnSpc>
              <a:spcBef>
                <a:spcPts val="0"/>
              </a:spcBef>
              <a:spcAft>
                <a:spcPts val="900"/>
              </a:spcAft>
              <a:buClrTx/>
              <a:buSzPct val="120000"/>
              <a:buFont typeface="Arial" panose="020B0604020202020204" pitchFamily="34" charset="0"/>
              <a:buChar char="•"/>
              <a:tabLst/>
              <a:defRPr/>
            </a:pPr>
            <a:r>
              <a:rPr kumimoji="0" lang="en-US" sz="1400" b="1" i="0" u="none" strike="noStrike" kern="0" cap="none" spc="0" normalizeH="0" baseline="0" noProof="0" dirty="0" smtClean="0">
                <a:ln>
                  <a:noFill/>
                </a:ln>
                <a:solidFill>
                  <a:prstClr val="black"/>
                </a:solidFill>
                <a:effectLst/>
                <a:uLnTx/>
                <a:uFillTx/>
                <a:latin typeface="Arial" pitchFamily="34" charset="0"/>
                <a:ea typeface="-윤고딕130" pitchFamily="18" charset="-127"/>
                <a:cs typeface="+mn-cs"/>
              </a:rPr>
              <a:t>Advisory committee recommends priorities</a:t>
            </a:r>
            <a:endParaRPr kumimoji="0" lang="en-US" sz="1400" b="1" i="0" u="none" strike="noStrike" kern="0" cap="none" spc="0" normalizeH="0" baseline="0" noProof="0" dirty="0">
              <a:ln>
                <a:noFill/>
              </a:ln>
              <a:solidFill>
                <a:prstClr val="black"/>
              </a:solidFill>
              <a:effectLst/>
              <a:uLnTx/>
              <a:uFillTx/>
              <a:latin typeface="Arial" pitchFamily="34" charset="0"/>
              <a:ea typeface="-윤고딕130" pitchFamily="18" charset="-127"/>
              <a:cs typeface="+mn-cs"/>
            </a:endParaRPr>
          </a:p>
        </p:txBody>
      </p:sp>
      <p:cxnSp>
        <p:nvCxnSpPr>
          <p:cNvPr id="38" name="Straight Connector 37"/>
          <p:cNvCxnSpPr/>
          <p:nvPr/>
        </p:nvCxnSpPr>
        <p:spPr>
          <a:xfrm flipH="1" flipV="1">
            <a:off x="4958835" y="4603200"/>
            <a:ext cx="20489" cy="9771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983721" y="2023630"/>
            <a:ext cx="2428440" cy="1014559"/>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11"/>
          <p:cNvSpPr>
            <a:spLocks noChangeArrowheads="1"/>
          </p:cNvSpPr>
          <p:nvPr>
            <p:custDataLst>
              <p:tags r:id="rId6"/>
            </p:custDataLst>
          </p:nvPr>
        </p:nvSpPr>
        <p:spPr bwMode="blackWhite">
          <a:xfrm>
            <a:off x="7647354" y="3099094"/>
            <a:ext cx="1766559" cy="13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0" rIns="45720" bIns="0" anchor="ctr"/>
          <a:lstStyle>
            <a:lvl1pPr defTabSz="895350">
              <a:buSzPct val="120000"/>
              <a:defRPr sz="1600">
                <a:solidFill>
                  <a:schemeClr val="tx1"/>
                </a:solidFill>
                <a:latin typeface="Arial" panose="020B0604020202020204" pitchFamily="34" charset="0"/>
                <a:ea typeface="-윤고딕130" pitchFamily="18" charset="-127"/>
              </a:defRPr>
            </a:lvl1pPr>
            <a:lvl2pPr marL="742950" indent="-285750" defTabSz="895350">
              <a:buSzPct val="120000"/>
              <a:buChar char="•"/>
              <a:defRPr sz="1600">
                <a:solidFill>
                  <a:schemeClr val="tx1"/>
                </a:solidFill>
                <a:latin typeface="Arial" panose="020B0604020202020204" pitchFamily="34" charset="0"/>
                <a:ea typeface="-윤고딕130" pitchFamily="18" charset="-127"/>
              </a:defRPr>
            </a:lvl2pPr>
            <a:lvl3pPr marL="1143000" indent="-228600" defTabSz="895350">
              <a:buChar char="–"/>
              <a:defRPr sz="1600">
                <a:solidFill>
                  <a:schemeClr val="tx1"/>
                </a:solidFill>
                <a:latin typeface="Arial" panose="020B0604020202020204" pitchFamily="34" charset="0"/>
                <a:ea typeface="-윤고딕130" pitchFamily="18" charset="-127"/>
              </a:defRPr>
            </a:lvl3pPr>
            <a:lvl4pPr marL="1600200" indent="-228600" defTabSz="895350">
              <a:buSzPct val="89000"/>
              <a:buChar char="•"/>
              <a:defRPr sz="1600">
                <a:solidFill>
                  <a:schemeClr val="tx1"/>
                </a:solidFill>
                <a:latin typeface="Arial" panose="020B0604020202020204" pitchFamily="34" charset="0"/>
                <a:ea typeface="-윤고딕130" pitchFamily="18" charset="-127"/>
              </a:defRPr>
            </a:lvl4pPr>
            <a:lvl5pPr marL="2057400" indent="-228600" defTabSz="895350">
              <a:buSzPct val="75000"/>
              <a:buChar char="–"/>
              <a:defRPr sz="1600">
                <a:solidFill>
                  <a:schemeClr val="tx1"/>
                </a:solidFill>
                <a:latin typeface="Arial" panose="020B0604020202020204" pitchFamily="34" charset="0"/>
                <a:ea typeface="-윤고딕130" pitchFamily="18" charset="-127"/>
              </a:defRPr>
            </a:lvl5pPr>
            <a:lvl6pPr marL="25146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6pPr>
            <a:lvl7pPr marL="29718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7pPr>
            <a:lvl8pPr marL="34290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8pPr>
            <a:lvl9pPr marL="38862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9pPr>
          </a:lstStyle>
          <a:p>
            <a:pPr marL="0" marR="0" lvl="0" indent="0" algn="l" defTabSz="895350" rtl="0" eaLnBrk="1" fontAlgn="base" latinLnBrk="0" hangingPunct="1">
              <a:lnSpc>
                <a:spcPct val="100000"/>
              </a:lnSpc>
              <a:spcBef>
                <a:spcPct val="0"/>
              </a:spcBef>
              <a:spcAft>
                <a:spcPct val="0"/>
              </a:spcAft>
              <a:buClrTx/>
              <a:buSzPct val="120000"/>
              <a:buFontTx/>
              <a:buNone/>
              <a:tabLst/>
              <a:defRPr/>
            </a:pPr>
            <a:r>
              <a:rPr kumimoji="0" lang="en-US" altLang="zh-CN" sz="1600" b="1" i="0" u="none" strike="noStrike" kern="0" cap="none" spc="0" normalizeH="0" baseline="0" noProof="0" dirty="0" smtClean="0">
                <a:ln>
                  <a:noFill/>
                </a:ln>
                <a:solidFill>
                  <a:srgbClr val="000000"/>
                </a:solidFill>
                <a:effectLst/>
                <a:uLnTx/>
                <a:uFillTx/>
                <a:latin typeface="Arial" panose="020B0604020202020204" pitchFamily="34" charset="0"/>
                <a:ea typeface="-윤고딕130" pitchFamily="18" charset="-127"/>
                <a:cs typeface="+mn-cs"/>
              </a:rPr>
              <a:t>Prioritize </a:t>
            </a:r>
            <a:r>
              <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윤고딕130" pitchFamily="18" charset="-127"/>
                <a:cs typeface="+mn-cs"/>
              </a:rPr>
              <a:t>sites for investment</a:t>
            </a:r>
          </a:p>
        </p:txBody>
      </p:sp>
      <p:cxnSp>
        <p:nvCxnSpPr>
          <p:cNvPr id="55" name="Straight Connector 54"/>
          <p:cNvCxnSpPr/>
          <p:nvPr/>
        </p:nvCxnSpPr>
        <p:spPr>
          <a:xfrm flipH="1" flipV="1">
            <a:off x="7271729" y="4603200"/>
            <a:ext cx="10220" cy="9771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Freeform 10"/>
          <p:cNvSpPr>
            <a:spLocks/>
          </p:cNvSpPr>
          <p:nvPr>
            <p:custDataLst>
              <p:tags r:id="rId7"/>
            </p:custDataLst>
          </p:nvPr>
        </p:nvSpPr>
        <p:spPr bwMode="blackWhite">
          <a:xfrm>
            <a:off x="5294638" y="1256420"/>
            <a:ext cx="1689083" cy="1580426"/>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 name="T14" fmla="*/ 0 60000 65536"/>
              <a:gd name="T15" fmla="*/ 0 60000 65536"/>
              <a:gd name="T16" fmla="*/ 0 60000 65536"/>
              <a:gd name="T17" fmla="*/ 0 60000 65536"/>
              <a:gd name="T18" fmla="*/ 0 60000 65536"/>
              <a:gd name="T19" fmla="*/ 0 60000 65536"/>
              <a:gd name="T20" fmla="*/ 0 60000 65536"/>
              <a:gd name="T21" fmla="*/ 0 w 1247"/>
              <a:gd name="T22" fmla="*/ 0 h 576"/>
              <a:gd name="T23" fmla="*/ 1247 w 1247"/>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7" h="576">
                <a:moveTo>
                  <a:pt x="0" y="0"/>
                </a:moveTo>
                <a:lnTo>
                  <a:pt x="1143" y="0"/>
                </a:lnTo>
                <a:lnTo>
                  <a:pt x="1247" y="288"/>
                </a:lnTo>
                <a:lnTo>
                  <a:pt x="1143" y="576"/>
                </a:lnTo>
                <a:lnTo>
                  <a:pt x="0" y="576"/>
                </a:lnTo>
                <a:lnTo>
                  <a:pt x="104" y="288"/>
                </a:lnTo>
                <a:lnTo>
                  <a:pt x="0" y="0"/>
                </a:lnTo>
                <a:close/>
              </a:path>
            </a:pathLst>
          </a:custGeom>
          <a:solidFill>
            <a:srgbClr val="B9DCFF"/>
          </a:solidFill>
          <a:ln w="9525" cap="flat" cmpd="sng">
            <a:solidFill>
              <a:srgbClr val="000000"/>
            </a:solidFill>
            <a:prstDash val="solid"/>
            <a:round/>
            <a:headEnd/>
            <a:tailEnd/>
          </a:ln>
        </p:spPr>
        <p:txBody>
          <a:bodyPr wrap="none" lIns="45720" tIns="0" rIns="4572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29" name="Oval 28"/>
          <p:cNvSpPr/>
          <p:nvPr/>
        </p:nvSpPr>
        <p:spPr>
          <a:xfrm>
            <a:off x="5239137" y="1046874"/>
            <a:ext cx="367373" cy="367373"/>
          </a:xfrm>
          <a:prstGeom prst="ellipse">
            <a:avLst/>
          </a:prstGeom>
          <a:solidFill>
            <a:schemeClr val="bg1"/>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30" name="Rectangle 11"/>
          <p:cNvSpPr>
            <a:spLocks noChangeArrowheads="1"/>
          </p:cNvSpPr>
          <p:nvPr>
            <p:custDataLst>
              <p:tags r:id="rId8"/>
            </p:custDataLst>
          </p:nvPr>
        </p:nvSpPr>
        <p:spPr bwMode="blackWhite">
          <a:xfrm>
            <a:off x="5450844" y="1394323"/>
            <a:ext cx="1381962" cy="13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0" rIns="45720" bIns="0" anchor="ctr"/>
          <a:lstStyle>
            <a:lvl1pPr defTabSz="895350">
              <a:buSzPct val="120000"/>
              <a:defRPr sz="1600">
                <a:solidFill>
                  <a:schemeClr val="tx1"/>
                </a:solidFill>
                <a:latin typeface="Arial" panose="020B0604020202020204" pitchFamily="34" charset="0"/>
                <a:ea typeface="-윤고딕130" pitchFamily="18" charset="-127"/>
              </a:defRPr>
            </a:lvl1pPr>
            <a:lvl2pPr marL="742950" indent="-285750" defTabSz="895350">
              <a:buSzPct val="120000"/>
              <a:buChar char="•"/>
              <a:defRPr sz="1600">
                <a:solidFill>
                  <a:schemeClr val="tx1"/>
                </a:solidFill>
                <a:latin typeface="Arial" panose="020B0604020202020204" pitchFamily="34" charset="0"/>
                <a:ea typeface="-윤고딕130" pitchFamily="18" charset="-127"/>
              </a:defRPr>
            </a:lvl2pPr>
            <a:lvl3pPr marL="1143000" indent="-228600" defTabSz="895350">
              <a:buChar char="–"/>
              <a:defRPr sz="1600">
                <a:solidFill>
                  <a:schemeClr val="tx1"/>
                </a:solidFill>
                <a:latin typeface="Arial" panose="020B0604020202020204" pitchFamily="34" charset="0"/>
                <a:ea typeface="-윤고딕130" pitchFamily="18" charset="-127"/>
              </a:defRPr>
            </a:lvl3pPr>
            <a:lvl4pPr marL="1600200" indent="-228600" defTabSz="895350">
              <a:buSzPct val="89000"/>
              <a:buChar char="•"/>
              <a:defRPr sz="1600">
                <a:solidFill>
                  <a:schemeClr val="tx1"/>
                </a:solidFill>
                <a:latin typeface="Arial" panose="020B0604020202020204" pitchFamily="34" charset="0"/>
                <a:ea typeface="-윤고딕130" pitchFamily="18" charset="-127"/>
              </a:defRPr>
            </a:lvl4pPr>
            <a:lvl5pPr marL="2057400" indent="-228600" defTabSz="895350">
              <a:buSzPct val="75000"/>
              <a:buChar char="–"/>
              <a:defRPr sz="1600">
                <a:solidFill>
                  <a:schemeClr val="tx1"/>
                </a:solidFill>
                <a:latin typeface="Arial" panose="020B0604020202020204" pitchFamily="34" charset="0"/>
                <a:ea typeface="-윤고딕130" pitchFamily="18" charset="-127"/>
              </a:defRPr>
            </a:lvl5pPr>
            <a:lvl6pPr marL="25146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6pPr>
            <a:lvl7pPr marL="29718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7pPr>
            <a:lvl8pPr marL="34290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8pPr>
            <a:lvl9pPr marL="3886200" indent="-228600" defTabSz="895350" eaLnBrk="0" fontAlgn="base" hangingPunct="0">
              <a:spcBef>
                <a:spcPct val="0"/>
              </a:spcBef>
              <a:spcAft>
                <a:spcPct val="0"/>
              </a:spcAft>
              <a:buSzPct val="75000"/>
              <a:buChar char="–"/>
              <a:defRPr sz="1600">
                <a:solidFill>
                  <a:schemeClr val="tx1"/>
                </a:solidFill>
                <a:latin typeface="Arial" panose="020B0604020202020204" pitchFamily="34" charset="0"/>
                <a:ea typeface="-윤고딕130" pitchFamily="18" charset="-127"/>
              </a:defRPr>
            </a:lvl9pPr>
          </a:lstStyle>
          <a:p>
            <a:pPr marL="0" marR="0" lvl="0" indent="0" algn="l" defTabSz="895350" rtl="0" eaLnBrk="1" fontAlgn="base" latinLnBrk="0" hangingPunct="1">
              <a:lnSpc>
                <a:spcPct val="100000"/>
              </a:lnSpc>
              <a:spcBef>
                <a:spcPct val="0"/>
              </a:spcBef>
              <a:spcAft>
                <a:spcPct val="0"/>
              </a:spcAft>
              <a:buClrTx/>
              <a:buSzPct val="120000"/>
              <a:buFontTx/>
              <a:buNone/>
              <a:tabLst/>
              <a:defRPr/>
            </a:pPr>
            <a:r>
              <a:rPr kumimoji="0" lang="en-US" altLang="zh-CN" sz="1600" b="1" i="0" u="none" strike="noStrike" kern="0" cap="none" spc="0" normalizeH="0" baseline="0" noProof="0" dirty="0" smtClean="0">
                <a:ln>
                  <a:noFill/>
                </a:ln>
                <a:solidFill>
                  <a:srgbClr val="000000"/>
                </a:solidFill>
                <a:effectLst/>
                <a:uLnTx/>
                <a:uFillTx/>
                <a:latin typeface="Arial" panose="020B0604020202020204" pitchFamily="34" charset="0"/>
                <a:ea typeface="-윤고딕130" pitchFamily="18" charset="-127"/>
                <a:cs typeface="+mn-cs"/>
              </a:rPr>
              <a:t>How much will it cost to close the gap?</a:t>
            </a:r>
            <a:endPar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윤고딕130" pitchFamily="18" charset="-127"/>
              <a:cs typeface="+mn-cs"/>
            </a:endParaRPr>
          </a:p>
        </p:txBody>
      </p:sp>
      <p:cxnSp>
        <p:nvCxnSpPr>
          <p:cNvPr id="35" name="Straight Connector 34"/>
          <p:cNvCxnSpPr/>
          <p:nvPr/>
        </p:nvCxnSpPr>
        <p:spPr>
          <a:xfrm flipV="1">
            <a:off x="3022404" y="2023630"/>
            <a:ext cx="2428440" cy="1014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243622" y="4478316"/>
            <a:ext cx="7928789" cy="268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78676" y="6017635"/>
            <a:ext cx="889461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Envision VEDP serving as the client to cover hundreds of sites quickly and secure attractive pricing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VEDP would likely not require a match from localities to expedite the process</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11788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4339" name="think-cell Slide" r:id="rId5" imgW="530" imgH="528" progId="TCLayout.ActiveDocument.1">
                  <p:embed/>
                </p:oleObj>
              </mc:Choice>
              <mc:Fallback>
                <p:oleObj name="think-cell Slide" r:id="rId5" imgW="530" imgH="528" progId="TCLayout.ActiveDocument.1">
                  <p:embed/>
                  <p:pic>
                    <p:nvPicPr>
                      <p:cNvPr id="8" name="Object 7"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7" name="Rectangle 6" hidden="1"/>
          <p:cNvSpPr/>
          <p:nvPr>
            <p:custDataLst>
              <p:tags r:id="rId3"/>
            </p:custDataLst>
          </p:nvPr>
        </p:nvSpPr>
        <p:spPr>
          <a:xfrm>
            <a:off x="1524000" y="0"/>
            <a:ext cx="158750" cy="158750"/>
          </a:xfrm>
          <a:prstGeom prst="rect">
            <a:avLst/>
          </a:prstGeom>
          <a:no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itle 2"/>
          <p:cNvSpPr>
            <a:spLocks noGrp="1"/>
          </p:cNvSpPr>
          <p:nvPr>
            <p:ph type="title"/>
          </p:nvPr>
        </p:nvSpPr>
        <p:spPr/>
        <p:txBody>
          <a:bodyPr/>
          <a:lstStyle/>
          <a:p>
            <a:r>
              <a:rPr lang="en-US" dirty="0" smtClean="0"/>
              <a:t>proposed PROCESS TIMELINE</a:t>
            </a:r>
            <a:endParaRPr lang="en-US" dirty="0"/>
          </a:p>
        </p:txBody>
      </p:sp>
      <p:sp>
        <p:nvSpPr>
          <p:cNvPr id="4" name="Rectangle 3"/>
          <p:cNvSpPr/>
          <p:nvPr/>
        </p:nvSpPr>
        <p:spPr>
          <a:xfrm>
            <a:off x="3433486" y="1344708"/>
            <a:ext cx="6886387" cy="47333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1682750" y="5665692"/>
            <a:ext cx="1670050" cy="329184"/>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3764"/>
                </a:solidFill>
                <a:effectLst/>
                <a:uLnTx/>
                <a:uFillTx/>
                <a:latin typeface="Arial" charset="0"/>
                <a:ea typeface="Arial" charset="0"/>
                <a:cs typeface="Arial" charset="0"/>
              </a:rPr>
              <a:t>Review Site Assessments with Committee</a:t>
            </a:r>
          </a:p>
        </p:txBody>
      </p:sp>
      <p:cxnSp>
        <p:nvCxnSpPr>
          <p:cNvPr id="10" name="Straight Connector 9"/>
          <p:cNvCxnSpPr/>
          <p:nvPr/>
        </p:nvCxnSpPr>
        <p:spPr>
          <a:xfrm flipV="1">
            <a:off x="1698783" y="5164835"/>
            <a:ext cx="8612125" cy="89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341224" y="974358"/>
            <a:ext cx="773580" cy="439271"/>
          </a:xfrm>
          <a:prstGeom prst="rect">
            <a:avLst/>
          </a:prstGeom>
        </p:spPr>
        <p:txBody>
          <a:bodyPr vert="horz" wrap="square" lIns="0" tIns="45720" rIns="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764"/>
                </a:solidFill>
                <a:effectLst/>
                <a:uLnTx/>
                <a:uFillTx/>
                <a:latin typeface="Arial" charset="0"/>
                <a:ea typeface="Arial" charset="0"/>
                <a:cs typeface="Arial" charset="0"/>
              </a:rPr>
              <a:t>AUGUST</a:t>
            </a:r>
          </a:p>
        </p:txBody>
      </p:sp>
      <p:sp>
        <p:nvSpPr>
          <p:cNvPr id="14" name="TextBox 13"/>
          <p:cNvSpPr txBox="1"/>
          <p:nvPr/>
        </p:nvSpPr>
        <p:spPr>
          <a:xfrm>
            <a:off x="8199889" y="962309"/>
            <a:ext cx="773580" cy="439271"/>
          </a:xfrm>
          <a:prstGeom prst="rect">
            <a:avLst/>
          </a:prstGeom>
        </p:spPr>
        <p:txBody>
          <a:bodyPr vert="horz" wrap="square" lIns="0" tIns="45720" rIns="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764"/>
                </a:solidFill>
                <a:effectLst/>
                <a:uLnTx/>
                <a:uFillTx/>
                <a:latin typeface="Arial" charset="0"/>
                <a:ea typeface="Arial" charset="0"/>
                <a:cs typeface="Arial" charset="0"/>
              </a:rPr>
              <a:t>JULY</a:t>
            </a:r>
          </a:p>
        </p:txBody>
      </p:sp>
      <p:cxnSp>
        <p:nvCxnSpPr>
          <p:cNvPr id="15" name="Straight Connector 14"/>
          <p:cNvCxnSpPr/>
          <p:nvPr/>
        </p:nvCxnSpPr>
        <p:spPr>
          <a:xfrm>
            <a:off x="9169589" y="1164930"/>
            <a:ext cx="0" cy="49131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023118" y="1164930"/>
            <a:ext cx="15156" cy="49131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4" idx="2"/>
          </p:cNvCxnSpPr>
          <p:nvPr/>
        </p:nvCxnSpPr>
        <p:spPr>
          <a:xfrm>
            <a:off x="6867683" y="1164930"/>
            <a:ext cx="8997" cy="49131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30177" y="1164930"/>
            <a:ext cx="13972" cy="49131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83706" y="1164930"/>
            <a:ext cx="4807" cy="49131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74624" y="962309"/>
            <a:ext cx="773580" cy="439271"/>
          </a:xfrm>
          <a:prstGeom prst="rect">
            <a:avLst/>
          </a:prstGeom>
        </p:spPr>
        <p:txBody>
          <a:bodyPr vert="horz" wrap="square" lIns="0" tIns="45720" rIns="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764"/>
                </a:solidFill>
                <a:effectLst/>
                <a:uLnTx/>
                <a:uFillTx/>
                <a:latin typeface="Arial" charset="0"/>
                <a:ea typeface="Arial" charset="0"/>
                <a:cs typeface="Arial" charset="0"/>
              </a:rPr>
              <a:t>JUNE</a:t>
            </a:r>
          </a:p>
        </p:txBody>
      </p:sp>
      <p:sp>
        <p:nvSpPr>
          <p:cNvPr id="22" name="TextBox 21"/>
          <p:cNvSpPr txBox="1"/>
          <p:nvPr/>
        </p:nvSpPr>
        <p:spPr>
          <a:xfrm>
            <a:off x="5949359" y="962309"/>
            <a:ext cx="773580" cy="439271"/>
          </a:xfrm>
          <a:prstGeom prst="rect">
            <a:avLst/>
          </a:prstGeom>
        </p:spPr>
        <p:txBody>
          <a:bodyPr vert="horz" wrap="square" lIns="0" tIns="45720" rIns="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764"/>
                </a:solidFill>
                <a:effectLst/>
                <a:uLnTx/>
                <a:uFillTx/>
                <a:latin typeface="Arial" charset="0"/>
                <a:ea typeface="Arial" charset="0"/>
                <a:cs typeface="Arial" charset="0"/>
              </a:rPr>
              <a:t>MAY</a:t>
            </a:r>
          </a:p>
        </p:txBody>
      </p:sp>
      <p:sp>
        <p:nvSpPr>
          <p:cNvPr id="23" name="TextBox 22"/>
          <p:cNvSpPr txBox="1"/>
          <p:nvPr/>
        </p:nvSpPr>
        <p:spPr>
          <a:xfrm>
            <a:off x="4824094" y="962309"/>
            <a:ext cx="773580" cy="439271"/>
          </a:xfrm>
          <a:prstGeom prst="rect">
            <a:avLst/>
          </a:prstGeom>
        </p:spPr>
        <p:txBody>
          <a:bodyPr vert="horz" wrap="square" lIns="0" tIns="45720" rIns="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764"/>
                </a:solidFill>
                <a:effectLst/>
                <a:uLnTx/>
                <a:uFillTx/>
                <a:latin typeface="Arial" charset="0"/>
                <a:ea typeface="Arial" charset="0"/>
                <a:cs typeface="Arial" charset="0"/>
              </a:rPr>
              <a:t>APRIL</a:t>
            </a:r>
          </a:p>
        </p:txBody>
      </p:sp>
      <p:sp>
        <p:nvSpPr>
          <p:cNvPr id="24" name="TextBox 23"/>
          <p:cNvSpPr txBox="1"/>
          <p:nvPr/>
        </p:nvSpPr>
        <p:spPr>
          <a:xfrm>
            <a:off x="3698829" y="962309"/>
            <a:ext cx="773580" cy="439271"/>
          </a:xfrm>
          <a:prstGeom prst="rect">
            <a:avLst/>
          </a:prstGeom>
        </p:spPr>
        <p:txBody>
          <a:bodyPr vert="horz" wrap="square" lIns="0" tIns="45720" rIns="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764"/>
                </a:solidFill>
                <a:effectLst/>
                <a:uLnTx/>
                <a:uFillTx/>
                <a:latin typeface="Arial" charset="0"/>
                <a:ea typeface="Arial" charset="0"/>
                <a:cs typeface="Arial" charset="0"/>
              </a:rPr>
              <a:t>MARCH</a:t>
            </a:r>
          </a:p>
        </p:txBody>
      </p:sp>
      <p:sp>
        <p:nvSpPr>
          <p:cNvPr id="25" name="TextBox 24"/>
          <p:cNvSpPr txBox="1"/>
          <p:nvPr/>
        </p:nvSpPr>
        <p:spPr>
          <a:xfrm>
            <a:off x="1673785" y="5235382"/>
            <a:ext cx="1775140" cy="329184"/>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3764"/>
                </a:solidFill>
                <a:effectLst/>
                <a:uLnTx/>
                <a:uFillTx/>
                <a:latin typeface="Arial" charset="0"/>
                <a:ea typeface="Arial" charset="0"/>
                <a:cs typeface="Arial" charset="0"/>
              </a:rPr>
              <a:t>Engineers Submit Assessments to Committee </a:t>
            </a:r>
          </a:p>
        </p:txBody>
      </p:sp>
      <p:cxnSp>
        <p:nvCxnSpPr>
          <p:cNvPr id="26" name="Straight Connector 25"/>
          <p:cNvCxnSpPr/>
          <p:nvPr/>
        </p:nvCxnSpPr>
        <p:spPr>
          <a:xfrm>
            <a:off x="1698783" y="4726429"/>
            <a:ext cx="861212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689737" y="4786533"/>
            <a:ext cx="1670050" cy="329184"/>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3764"/>
                </a:solidFill>
                <a:effectLst/>
                <a:uLnTx/>
                <a:uFillTx/>
                <a:latin typeface="Arial" charset="0"/>
                <a:ea typeface="Arial" charset="0"/>
                <a:cs typeface="Arial" charset="0"/>
              </a:rPr>
              <a:t>Review work-in-progress with Engineers</a:t>
            </a:r>
          </a:p>
        </p:txBody>
      </p:sp>
      <p:cxnSp>
        <p:nvCxnSpPr>
          <p:cNvPr id="28" name="Straight Connector 27"/>
          <p:cNvCxnSpPr/>
          <p:nvPr/>
        </p:nvCxnSpPr>
        <p:spPr>
          <a:xfrm>
            <a:off x="1698783" y="4288023"/>
            <a:ext cx="861212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671887" y="4338908"/>
            <a:ext cx="1670050" cy="329184"/>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3764"/>
                </a:solidFill>
                <a:effectLst/>
                <a:uLnTx/>
                <a:uFillTx/>
                <a:latin typeface="Arial" charset="0"/>
                <a:ea typeface="Arial" charset="0"/>
                <a:cs typeface="Arial" charset="0"/>
              </a:rPr>
              <a:t>Review Grading Matrix with Advisory Committee</a:t>
            </a:r>
          </a:p>
        </p:txBody>
      </p:sp>
      <p:cxnSp>
        <p:nvCxnSpPr>
          <p:cNvPr id="30" name="Straight Connector 29"/>
          <p:cNvCxnSpPr/>
          <p:nvPr/>
        </p:nvCxnSpPr>
        <p:spPr>
          <a:xfrm flipV="1">
            <a:off x="1698783" y="3822721"/>
            <a:ext cx="8612125" cy="268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82750" y="3899636"/>
            <a:ext cx="1670050" cy="329184"/>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3764"/>
                </a:solidFill>
                <a:effectLst/>
                <a:uLnTx/>
                <a:uFillTx/>
                <a:latin typeface="Arial" charset="0"/>
                <a:ea typeface="Arial" charset="0"/>
                <a:cs typeface="Arial" charset="0"/>
              </a:rPr>
              <a:t>Engineers Propose Grading Matrix</a:t>
            </a:r>
          </a:p>
        </p:txBody>
      </p:sp>
      <p:cxnSp>
        <p:nvCxnSpPr>
          <p:cNvPr id="32" name="Straight Connector 31"/>
          <p:cNvCxnSpPr/>
          <p:nvPr/>
        </p:nvCxnSpPr>
        <p:spPr>
          <a:xfrm flipV="1">
            <a:off x="1698783" y="3375350"/>
            <a:ext cx="8612125" cy="89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682750" y="3012128"/>
            <a:ext cx="1670050" cy="329184"/>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3764"/>
                </a:solidFill>
                <a:effectLst/>
                <a:uLnTx/>
                <a:uFillTx/>
                <a:latin typeface="Arial" charset="0"/>
                <a:ea typeface="Arial" charset="0"/>
                <a:cs typeface="Arial" charset="0"/>
              </a:rPr>
              <a:t>Characterize Sites</a:t>
            </a:r>
          </a:p>
        </p:txBody>
      </p:sp>
      <p:cxnSp>
        <p:nvCxnSpPr>
          <p:cNvPr id="34" name="Straight Connector 33"/>
          <p:cNvCxnSpPr/>
          <p:nvPr/>
        </p:nvCxnSpPr>
        <p:spPr>
          <a:xfrm flipV="1">
            <a:off x="1698783" y="2927980"/>
            <a:ext cx="8612125" cy="896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698782" y="2545962"/>
            <a:ext cx="1670050" cy="329184"/>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3764"/>
                </a:solidFill>
                <a:effectLst/>
                <a:uLnTx/>
                <a:uFillTx/>
                <a:latin typeface="Arial" charset="0"/>
                <a:ea typeface="Arial" charset="0"/>
                <a:cs typeface="Arial" charset="0"/>
              </a:rPr>
              <a:t>Review Proposals / Award Contracts</a:t>
            </a:r>
          </a:p>
        </p:txBody>
      </p:sp>
      <p:cxnSp>
        <p:nvCxnSpPr>
          <p:cNvPr id="36" name="Straight Connector 35"/>
          <p:cNvCxnSpPr/>
          <p:nvPr/>
        </p:nvCxnSpPr>
        <p:spPr>
          <a:xfrm>
            <a:off x="1698783" y="2489573"/>
            <a:ext cx="861212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98782" y="2106685"/>
            <a:ext cx="1670050" cy="329184"/>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3764"/>
                </a:solidFill>
                <a:effectLst/>
                <a:uLnTx/>
                <a:uFillTx/>
                <a:latin typeface="Arial" charset="0"/>
                <a:ea typeface="Arial" charset="0"/>
                <a:cs typeface="Arial" charset="0"/>
              </a:rPr>
              <a:t>Release RFP/ Advise Localities to Gather Data</a:t>
            </a:r>
          </a:p>
        </p:txBody>
      </p:sp>
      <p:cxnSp>
        <p:nvCxnSpPr>
          <p:cNvPr id="40" name="Straight Connector 39"/>
          <p:cNvCxnSpPr/>
          <p:nvPr/>
        </p:nvCxnSpPr>
        <p:spPr>
          <a:xfrm>
            <a:off x="1698783" y="2078929"/>
            <a:ext cx="861212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699731" y="1694314"/>
            <a:ext cx="1670050" cy="327176"/>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3764"/>
                </a:solidFill>
                <a:effectLst/>
                <a:uLnTx/>
                <a:uFillTx/>
                <a:latin typeface="Arial" charset="0"/>
                <a:ea typeface="Arial" charset="0"/>
                <a:cs typeface="Arial" charset="0"/>
              </a:rPr>
              <a:t>Review Characterization Strategy with Board</a:t>
            </a:r>
          </a:p>
        </p:txBody>
      </p:sp>
      <p:cxnSp>
        <p:nvCxnSpPr>
          <p:cNvPr id="42" name="Straight Connector 41"/>
          <p:cNvCxnSpPr/>
          <p:nvPr/>
        </p:nvCxnSpPr>
        <p:spPr>
          <a:xfrm>
            <a:off x="1698783" y="1640523"/>
            <a:ext cx="861212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075830" y="1250543"/>
            <a:ext cx="773580" cy="439271"/>
          </a:xfrm>
          <a:prstGeom prst="rect">
            <a:avLst/>
          </a:prstGeom>
        </p:spPr>
        <p:txBody>
          <a:bodyPr vert="horz" wrap="square" lIns="0" tIns="45720" rIns="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764"/>
                </a:solidFill>
                <a:effectLst/>
                <a:uLnTx/>
                <a:uFillTx/>
                <a:latin typeface="Arial" charset="0"/>
                <a:ea typeface="Arial" charset="0"/>
                <a:cs typeface="Arial" charset="0"/>
              </a:rPr>
              <a:t>EVENT</a:t>
            </a:r>
          </a:p>
        </p:txBody>
      </p:sp>
      <p:grpSp>
        <p:nvGrpSpPr>
          <p:cNvPr id="52" name="Group 51"/>
          <p:cNvGrpSpPr/>
          <p:nvPr/>
        </p:nvGrpSpPr>
        <p:grpSpPr>
          <a:xfrm>
            <a:off x="3457891" y="1381418"/>
            <a:ext cx="1097613" cy="219636"/>
            <a:chOff x="1969750" y="1649384"/>
            <a:chExt cx="1097613" cy="219636"/>
          </a:xfrm>
        </p:grpSpPr>
        <p:sp>
          <p:nvSpPr>
            <p:cNvPr id="16" name="Rectangle 15"/>
            <p:cNvSpPr/>
            <p:nvPr/>
          </p:nvSpPr>
          <p:spPr>
            <a:xfrm>
              <a:off x="1969750" y="1649384"/>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Rectangle 44"/>
            <p:cNvSpPr/>
            <p:nvPr/>
          </p:nvSpPr>
          <p:spPr>
            <a:xfrm>
              <a:off x="2257927" y="1649384"/>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ctangle 45"/>
            <p:cNvSpPr/>
            <p:nvPr/>
          </p:nvSpPr>
          <p:spPr>
            <a:xfrm>
              <a:off x="2546104" y="1649384"/>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Rectangle 46"/>
            <p:cNvSpPr/>
            <p:nvPr/>
          </p:nvSpPr>
          <p:spPr>
            <a:xfrm>
              <a:off x="2834281" y="1649384"/>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53" name="Group 52"/>
          <p:cNvGrpSpPr/>
          <p:nvPr/>
        </p:nvGrpSpPr>
        <p:grpSpPr>
          <a:xfrm>
            <a:off x="4611675" y="1381418"/>
            <a:ext cx="1097613" cy="219636"/>
            <a:chOff x="3114569" y="1632407"/>
            <a:chExt cx="1097613" cy="219636"/>
          </a:xfrm>
        </p:grpSpPr>
        <p:sp>
          <p:nvSpPr>
            <p:cNvPr id="48" name="Rectangle 47"/>
            <p:cNvSpPr/>
            <p:nvPr/>
          </p:nvSpPr>
          <p:spPr>
            <a:xfrm>
              <a:off x="3114569"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ectangle 48"/>
            <p:cNvSpPr/>
            <p:nvPr/>
          </p:nvSpPr>
          <p:spPr>
            <a:xfrm>
              <a:off x="3402746"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p:cNvSpPr/>
            <p:nvPr/>
          </p:nvSpPr>
          <p:spPr>
            <a:xfrm>
              <a:off x="3690923"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p:cNvSpPr/>
            <p:nvPr/>
          </p:nvSpPr>
          <p:spPr>
            <a:xfrm>
              <a:off x="3979100"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54" name="Group 53"/>
          <p:cNvGrpSpPr/>
          <p:nvPr/>
        </p:nvGrpSpPr>
        <p:grpSpPr>
          <a:xfrm>
            <a:off x="5744150" y="1381418"/>
            <a:ext cx="1097613" cy="219636"/>
            <a:chOff x="3114569" y="1632407"/>
            <a:chExt cx="1097613" cy="219636"/>
          </a:xfrm>
        </p:grpSpPr>
        <p:sp>
          <p:nvSpPr>
            <p:cNvPr id="55" name="Rectangle 54"/>
            <p:cNvSpPr/>
            <p:nvPr/>
          </p:nvSpPr>
          <p:spPr>
            <a:xfrm>
              <a:off x="3114569"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3402746"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Rectangle 56"/>
            <p:cNvSpPr/>
            <p:nvPr/>
          </p:nvSpPr>
          <p:spPr>
            <a:xfrm>
              <a:off x="3690923"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ectangle 57"/>
            <p:cNvSpPr/>
            <p:nvPr/>
          </p:nvSpPr>
          <p:spPr>
            <a:xfrm>
              <a:off x="3979100"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59" name="Group 58"/>
          <p:cNvGrpSpPr/>
          <p:nvPr/>
        </p:nvGrpSpPr>
        <p:grpSpPr>
          <a:xfrm>
            <a:off x="6894555" y="1381418"/>
            <a:ext cx="1097613" cy="219636"/>
            <a:chOff x="3114569" y="1632407"/>
            <a:chExt cx="1097613" cy="219636"/>
          </a:xfrm>
        </p:grpSpPr>
        <p:sp>
          <p:nvSpPr>
            <p:cNvPr id="60" name="Rectangle 59"/>
            <p:cNvSpPr/>
            <p:nvPr/>
          </p:nvSpPr>
          <p:spPr>
            <a:xfrm>
              <a:off x="3114569"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Rectangle 60"/>
            <p:cNvSpPr/>
            <p:nvPr/>
          </p:nvSpPr>
          <p:spPr>
            <a:xfrm>
              <a:off x="3402746"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ectangle 61"/>
            <p:cNvSpPr/>
            <p:nvPr/>
          </p:nvSpPr>
          <p:spPr>
            <a:xfrm>
              <a:off x="3690923"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Rectangle 62"/>
            <p:cNvSpPr/>
            <p:nvPr/>
          </p:nvSpPr>
          <p:spPr>
            <a:xfrm>
              <a:off x="3979100"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4" name="Group 63"/>
          <p:cNvGrpSpPr/>
          <p:nvPr/>
        </p:nvGrpSpPr>
        <p:grpSpPr>
          <a:xfrm>
            <a:off x="8044960" y="1381418"/>
            <a:ext cx="1097613" cy="219636"/>
            <a:chOff x="3114569" y="1632407"/>
            <a:chExt cx="1097613" cy="219636"/>
          </a:xfrm>
        </p:grpSpPr>
        <p:sp>
          <p:nvSpPr>
            <p:cNvPr id="65" name="Rectangle 64"/>
            <p:cNvSpPr/>
            <p:nvPr/>
          </p:nvSpPr>
          <p:spPr>
            <a:xfrm>
              <a:off x="3114569"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Rectangle 65"/>
            <p:cNvSpPr/>
            <p:nvPr/>
          </p:nvSpPr>
          <p:spPr>
            <a:xfrm>
              <a:off x="3402746"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Rectangle 66"/>
            <p:cNvSpPr/>
            <p:nvPr/>
          </p:nvSpPr>
          <p:spPr>
            <a:xfrm>
              <a:off x="3690923"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p:cNvSpPr/>
            <p:nvPr/>
          </p:nvSpPr>
          <p:spPr>
            <a:xfrm>
              <a:off x="3979100"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9" name="Group 68"/>
          <p:cNvGrpSpPr/>
          <p:nvPr/>
        </p:nvGrpSpPr>
        <p:grpSpPr>
          <a:xfrm>
            <a:off x="9195365" y="1381418"/>
            <a:ext cx="1097613" cy="219636"/>
            <a:chOff x="3114569" y="1632407"/>
            <a:chExt cx="1097613" cy="219636"/>
          </a:xfrm>
        </p:grpSpPr>
        <p:sp>
          <p:nvSpPr>
            <p:cNvPr id="70" name="Rectangle 69"/>
            <p:cNvSpPr/>
            <p:nvPr/>
          </p:nvSpPr>
          <p:spPr>
            <a:xfrm>
              <a:off x="3114569"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Rectangle 70"/>
            <p:cNvSpPr/>
            <p:nvPr/>
          </p:nvSpPr>
          <p:spPr>
            <a:xfrm>
              <a:off x="3402746"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p:cNvSpPr/>
            <p:nvPr/>
          </p:nvSpPr>
          <p:spPr>
            <a:xfrm>
              <a:off x="3690923"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Rectangle 72"/>
            <p:cNvSpPr/>
            <p:nvPr/>
          </p:nvSpPr>
          <p:spPr>
            <a:xfrm>
              <a:off x="3979100" y="1632407"/>
              <a:ext cx="233082" cy="21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03" name="5-Point Star 102"/>
          <p:cNvSpPr/>
          <p:nvPr/>
        </p:nvSpPr>
        <p:spPr>
          <a:xfrm>
            <a:off x="3688490" y="1704845"/>
            <a:ext cx="318852" cy="301685"/>
          </a:xfrm>
          <a:prstGeom prst="star5">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 name="Rounded Rectangle 103"/>
          <p:cNvSpPr/>
          <p:nvPr/>
        </p:nvSpPr>
        <p:spPr>
          <a:xfrm>
            <a:off x="4306782" y="2125386"/>
            <a:ext cx="230816" cy="320040"/>
          </a:xfrm>
          <a:prstGeom prst="roundRect">
            <a:avLst/>
          </a:prstGeom>
          <a:solidFill>
            <a:schemeClr val="tx1">
              <a:lumMod val="50000"/>
              <a:lumOff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5" name="Rounded Rectangle 104"/>
          <p:cNvSpPr/>
          <p:nvPr/>
        </p:nvSpPr>
        <p:spPr>
          <a:xfrm>
            <a:off x="5188029" y="2547015"/>
            <a:ext cx="496037" cy="320040"/>
          </a:xfrm>
          <a:prstGeom prst="roundRect">
            <a:avLst/>
          </a:prstGeom>
          <a:solidFill>
            <a:schemeClr val="tx1">
              <a:lumMod val="50000"/>
              <a:lumOff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 name="Rounded Rectangle 106"/>
          <p:cNvSpPr/>
          <p:nvPr/>
        </p:nvSpPr>
        <p:spPr>
          <a:xfrm>
            <a:off x="5776284" y="2987401"/>
            <a:ext cx="3375373" cy="320040"/>
          </a:xfrm>
          <a:prstGeom prst="roundRect">
            <a:avLst/>
          </a:prstGeom>
          <a:solidFill>
            <a:srgbClr val="00206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 name="Rounded Rectangle 107"/>
          <p:cNvSpPr/>
          <p:nvPr/>
        </p:nvSpPr>
        <p:spPr>
          <a:xfrm>
            <a:off x="6917490" y="3902730"/>
            <a:ext cx="224430" cy="320040"/>
          </a:xfrm>
          <a:prstGeom prst="roundRect">
            <a:avLst/>
          </a:prstGeom>
          <a:solidFill>
            <a:srgbClr val="00206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 name="Rounded Rectangle 108"/>
          <p:cNvSpPr/>
          <p:nvPr/>
        </p:nvSpPr>
        <p:spPr>
          <a:xfrm>
            <a:off x="7190428" y="4332171"/>
            <a:ext cx="525101" cy="320040"/>
          </a:xfrm>
          <a:prstGeom prst="roundRect">
            <a:avLst/>
          </a:prstGeom>
          <a:solidFill>
            <a:srgbClr val="EEB5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1" name="Rounded Rectangle 110"/>
          <p:cNvSpPr/>
          <p:nvPr/>
        </p:nvSpPr>
        <p:spPr>
          <a:xfrm>
            <a:off x="7767737" y="4777270"/>
            <a:ext cx="224430" cy="320040"/>
          </a:xfrm>
          <a:prstGeom prst="roundRect">
            <a:avLst/>
          </a:prstGeom>
          <a:solidFill>
            <a:schemeClr val="tx1">
              <a:lumMod val="50000"/>
              <a:lumOff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Rounded Rectangle 111"/>
          <p:cNvSpPr/>
          <p:nvPr/>
        </p:nvSpPr>
        <p:spPr>
          <a:xfrm>
            <a:off x="9210062" y="5233072"/>
            <a:ext cx="224430" cy="320040"/>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 name="Rounded Rectangle 112"/>
          <p:cNvSpPr/>
          <p:nvPr/>
        </p:nvSpPr>
        <p:spPr>
          <a:xfrm>
            <a:off x="9474576" y="5665298"/>
            <a:ext cx="808128" cy="320040"/>
          </a:xfrm>
          <a:prstGeom prst="roundRect">
            <a:avLst/>
          </a:prstGeom>
          <a:solidFill>
            <a:srgbClr val="EEB5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 name="Rounded Rectangle 114"/>
          <p:cNvSpPr/>
          <p:nvPr/>
        </p:nvSpPr>
        <p:spPr>
          <a:xfrm>
            <a:off x="5217027" y="6202148"/>
            <a:ext cx="230816" cy="228600"/>
          </a:xfrm>
          <a:prstGeom prst="roundRect">
            <a:avLst/>
          </a:prstGeom>
          <a:solidFill>
            <a:schemeClr val="tx1">
              <a:lumMod val="50000"/>
              <a:lumOff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 name="5-Point Star 115"/>
          <p:cNvSpPr/>
          <p:nvPr/>
        </p:nvSpPr>
        <p:spPr>
          <a:xfrm>
            <a:off x="3855312" y="6146594"/>
            <a:ext cx="289865" cy="274259"/>
          </a:xfrm>
          <a:prstGeom prst="star5">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 name="TextBox 116"/>
          <p:cNvSpPr txBox="1"/>
          <p:nvPr/>
        </p:nvSpPr>
        <p:spPr>
          <a:xfrm>
            <a:off x="4230110" y="6181679"/>
            <a:ext cx="906233" cy="242500"/>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764"/>
                </a:solidFill>
                <a:effectLst/>
                <a:uLnTx/>
                <a:uFillTx/>
                <a:latin typeface="Arial" charset="0"/>
                <a:ea typeface="Arial" charset="0"/>
                <a:cs typeface="Arial" charset="0"/>
              </a:rPr>
              <a:t>VEDP Board</a:t>
            </a:r>
          </a:p>
        </p:txBody>
      </p:sp>
      <p:sp>
        <p:nvSpPr>
          <p:cNvPr id="118" name="TextBox 117"/>
          <p:cNvSpPr txBox="1"/>
          <p:nvPr/>
        </p:nvSpPr>
        <p:spPr>
          <a:xfrm>
            <a:off x="5562224" y="6181679"/>
            <a:ext cx="906233" cy="242500"/>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764"/>
                </a:solidFill>
                <a:effectLst/>
                <a:uLnTx/>
                <a:uFillTx/>
                <a:latin typeface="Arial" charset="0"/>
                <a:ea typeface="Arial" charset="0"/>
                <a:cs typeface="Arial" charset="0"/>
              </a:rPr>
              <a:t>VEDP Staff</a:t>
            </a:r>
          </a:p>
        </p:txBody>
      </p:sp>
      <p:sp>
        <p:nvSpPr>
          <p:cNvPr id="119" name="Rounded Rectangle 118"/>
          <p:cNvSpPr/>
          <p:nvPr/>
        </p:nvSpPr>
        <p:spPr>
          <a:xfrm>
            <a:off x="6558756" y="6202148"/>
            <a:ext cx="230816" cy="228600"/>
          </a:xfrm>
          <a:prstGeom prst="roundRect">
            <a:avLst/>
          </a:prstGeom>
          <a:solidFill>
            <a:srgbClr val="00206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 name="TextBox 119"/>
          <p:cNvSpPr txBox="1"/>
          <p:nvPr/>
        </p:nvSpPr>
        <p:spPr>
          <a:xfrm>
            <a:off x="6903953" y="6181679"/>
            <a:ext cx="906233" cy="242500"/>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764"/>
                </a:solidFill>
                <a:effectLst/>
                <a:uLnTx/>
                <a:uFillTx/>
                <a:latin typeface="Arial" charset="0"/>
                <a:ea typeface="Arial" charset="0"/>
                <a:cs typeface="Arial" charset="0"/>
              </a:rPr>
              <a:t>Engineers</a:t>
            </a:r>
          </a:p>
        </p:txBody>
      </p:sp>
      <p:sp>
        <p:nvSpPr>
          <p:cNvPr id="121" name="Rounded Rectangle 120"/>
          <p:cNvSpPr/>
          <p:nvPr/>
        </p:nvSpPr>
        <p:spPr>
          <a:xfrm>
            <a:off x="7854693" y="6202148"/>
            <a:ext cx="230816" cy="228600"/>
          </a:xfrm>
          <a:prstGeom prst="roundRect">
            <a:avLst/>
          </a:prstGeom>
          <a:solidFill>
            <a:srgbClr val="EEB5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 name="TextBox 121"/>
          <p:cNvSpPr txBox="1"/>
          <p:nvPr/>
        </p:nvSpPr>
        <p:spPr>
          <a:xfrm>
            <a:off x="8199889" y="6208574"/>
            <a:ext cx="1846994" cy="242500"/>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764"/>
                </a:solidFill>
                <a:effectLst/>
                <a:uLnTx/>
                <a:uFillTx/>
                <a:latin typeface="Arial" charset="0"/>
                <a:ea typeface="Arial" charset="0"/>
                <a:cs typeface="Arial" charset="0"/>
              </a:rPr>
              <a:t>Statewide Advisory Committee</a:t>
            </a:r>
          </a:p>
        </p:txBody>
      </p:sp>
      <p:cxnSp>
        <p:nvCxnSpPr>
          <p:cNvPr id="86" name="Straight Connector 85"/>
          <p:cNvCxnSpPr/>
          <p:nvPr/>
        </p:nvCxnSpPr>
        <p:spPr>
          <a:xfrm flipV="1">
            <a:off x="1671888" y="5612205"/>
            <a:ext cx="8612125" cy="89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689737" y="3460357"/>
            <a:ext cx="1670050" cy="329184"/>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3764"/>
                </a:solidFill>
                <a:effectLst/>
                <a:uLnTx/>
                <a:uFillTx/>
                <a:latin typeface="Arial" charset="0"/>
                <a:ea typeface="Arial" charset="0"/>
                <a:cs typeface="Arial" charset="0"/>
              </a:rPr>
              <a:t>Review VEDP site model with consultants</a:t>
            </a:r>
          </a:p>
        </p:txBody>
      </p:sp>
      <p:sp>
        <p:nvSpPr>
          <p:cNvPr id="98" name="Rounded Rectangle 97"/>
          <p:cNvSpPr/>
          <p:nvPr/>
        </p:nvSpPr>
        <p:spPr>
          <a:xfrm>
            <a:off x="6325539" y="3452983"/>
            <a:ext cx="496037" cy="320040"/>
          </a:xfrm>
          <a:prstGeom prst="roundRect">
            <a:avLst/>
          </a:prstGeom>
          <a:solidFill>
            <a:schemeClr val="tx1">
              <a:lumMod val="50000"/>
              <a:lumOff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3990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5363" name="think-cell Slide" r:id="rId5" imgW="530" imgH="528" progId="TCLayout.ActiveDocument.1">
                  <p:embed/>
                </p:oleObj>
              </mc:Choice>
              <mc:Fallback>
                <p:oleObj name="think-cell Slide" r:id="rId5" imgW="530" imgH="528" progId="TCLayout.ActiveDocument.1">
                  <p:embed/>
                  <p:pic>
                    <p:nvPicPr>
                      <p:cNvPr id="8" name="Object 7"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7" name="Rectangle 6" hidden="1"/>
          <p:cNvSpPr/>
          <p:nvPr>
            <p:custDataLst>
              <p:tags r:id="rId3"/>
            </p:custDataLst>
          </p:nvPr>
        </p:nvSpPr>
        <p:spPr>
          <a:xfrm>
            <a:off x="1524000" y="0"/>
            <a:ext cx="158750" cy="158750"/>
          </a:xfrm>
          <a:prstGeom prst="rect">
            <a:avLst/>
          </a:prstGeom>
          <a:no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itle 2"/>
          <p:cNvSpPr>
            <a:spLocks noGrp="1"/>
          </p:cNvSpPr>
          <p:nvPr>
            <p:ph type="title"/>
          </p:nvPr>
        </p:nvSpPr>
        <p:spPr/>
        <p:txBody>
          <a:bodyPr/>
          <a:lstStyle/>
          <a:p>
            <a:r>
              <a:rPr lang="en-US" dirty="0" smtClean="0"/>
              <a:t>STATEWIDE SITES ADVISORY GROUP WILL REVIEW SITE ASSESSMENTS AND RECOMMEND INVESTMENT PRIORITIES</a:t>
            </a:r>
            <a:endParaRPr lang="en-US" dirty="0"/>
          </a:p>
        </p:txBody>
      </p:sp>
      <p:sp>
        <p:nvSpPr>
          <p:cNvPr id="44" name="Rectangle 22"/>
          <p:cNvSpPr>
            <a:spLocks noChangeArrowheads="1"/>
          </p:cNvSpPr>
          <p:nvPr/>
        </p:nvSpPr>
        <p:spPr bwMode="auto">
          <a:xfrm>
            <a:off x="2436495" y="1246132"/>
            <a:ext cx="6431280" cy="473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buSzPct val="120000"/>
              <a:defRPr sz="1600">
                <a:solidFill>
                  <a:schemeClr val="tx1"/>
                </a:solidFill>
                <a:latin typeface="Arial" pitchFamily="34" charset="0"/>
                <a:ea typeface="-윤고딕130" pitchFamily="18" charset="-127"/>
              </a:defRPr>
            </a:lvl1pPr>
            <a:lvl2pPr marL="144463" indent="-142875" defTabSz="895350">
              <a:buSzPct val="120000"/>
              <a:buChar char="•"/>
              <a:defRPr sz="1600">
                <a:solidFill>
                  <a:schemeClr val="tx1"/>
                </a:solidFill>
                <a:latin typeface="Arial" pitchFamily="34" charset="0"/>
                <a:ea typeface="-윤고딕130" pitchFamily="18" charset="-127"/>
              </a:defRPr>
            </a:lvl2pPr>
            <a:lvl3pPr marL="295275" indent="-149225" defTabSz="895350">
              <a:buChar char="–"/>
              <a:defRPr sz="1600">
                <a:solidFill>
                  <a:schemeClr val="tx1"/>
                </a:solidFill>
                <a:latin typeface="Arial" pitchFamily="34" charset="0"/>
                <a:ea typeface="-윤고딕130" pitchFamily="18" charset="-127"/>
              </a:defRPr>
            </a:lvl3pPr>
            <a:lvl4pPr marL="431800" indent="-134938" defTabSz="895350">
              <a:buSzPct val="89000"/>
              <a:buChar char="•"/>
              <a:defRPr sz="1600">
                <a:solidFill>
                  <a:schemeClr val="tx1"/>
                </a:solidFill>
                <a:latin typeface="Arial" pitchFamily="34" charset="0"/>
                <a:ea typeface="-윤고딕130" pitchFamily="18" charset="-127"/>
              </a:defRPr>
            </a:lvl4pPr>
            <a:lvl5pPr marL="582613" indent="-149225" defTabSz="895350">
              <a:buSzPct val="75000"/>
              <a:buChar char="–"/>
              <a:defRPr sz="1600">
                <a:solidFill>
                  <a:schemeClr val="tx1"/>
                </a:solidFill>
                <a:latin typeface="Arial" pitchFamily="34" charset="0"/>
                <a:ea typeface="-윤고딕130" pitchFamily="18" charset="-127"/>
              </a:defRPr>
            </a:lvl5pPr>
            <a:lvl6pPr marL="10398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6pPr>
            <a:lvl7pPr marL="14970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7pPr>
            <a:lvl8pPr marL="19542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8pPr>
            <a:lvl9pPr marL="2411413" indent="-149225" defTabSz="895350" fontAlgn="base">
              <a:spcBef>
                <a:spcPct val="0"/>
              </a:spcBef>
              <a:spcAft>
                <a:spcPct val="0"/>
              </a:spcAft>
              <a:buSzPct val="75000"/>
              <a:buChar char="–"/>
              <a:defRPr sz="1600">
                <a:solidFill>
                  <a:schemeClr val="tx1"/>
                </a:solidFill>
                <a:latin typeface="Arial" pitchFamily="34" charset="0"/>
                <a:ea typeface="-윤고딕130" pitchFamily="18" charset="-127"/>
              </a:defRPr>
            </a:lvl9pPr>
          </a:lstStyle>
          <a:p>
            <a:pPr marL="1588" marR="0" lvl="1" indent="0" algn="l" defTabSz="895350" rtl="0" eaLnBrk="1" fontAlgn="ctr" latinLnBrk="0" hangingPunct="1">
              <a:lnSpc>
                <a:spcPct val="100000"/>
              </a:lnSpc>
              <a:spcBef>
                <a:spcPts val="0"/>
              </a:spcBef>
              <a:spcAft>
                <a:spcPts val="300"/>
              </a:spcAft>
              <a:buClrTx/>
              <a:buSzPct val="120000"/>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rPr>
              <a:t>The statewide advisory group will consist of representatives from the following categories:</a:t>
            </a:r>
          </a:p>
          <a:p>
            <a:pPr marL="295275" marR="0" lvl="2" indent="-149225" algn="l" defTabSz="895350" rtl="0" eaLnBrk="1" fontAlgn="ctr" latinLnBrk="0" hangingPunct="1">
              <a:lnSpc>
                <a:spcPct val="150000"/>
              </a:lnSpc>
              <a:spcBef>
                <a:spcPts val="0"/>
              </a:spcBef>
              <a:spcAft>
                <a:spcPts val="300"/>
              </a:spcAft>
              <a:buClrTx/>
              <a:buSzTx/>
              <a:buFontTx/>
              <a:buChar char="–"/>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윤고딕130" pitchFamily="18" charset="-127"/>
                <a:cs typeface="+mn-cs"/>
              </a:rPr>
              <a:t>GO Virginia</a:t>
            </a:r>
          </a:p>
          <a:p>
            <a:pPr marL="295275" marR="0" lvl="2" indent="-149225" algn="l" defTabSz="895350" rtl="0" eaLnBrk="1" fontAlgn="ctr" latinLnBrk="0" hangingPunct="1">
              <a:lnSpc>
                <a:spcPct val="150000"/>
              </a:lnSpc>
              <a:spcBef>
                <a:spcPts val="0"/>
              </a:spcBef>
              <a:spcAft>
                <a:spcPts val="300"/>
              </a:spcAft>
              <a:buClrTx/>
              <a:buSzTx/>
              <a:buFontTx/>
              <a:buChar char="–"/>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윤고딕130" pitchFamily="18" charset="-127"/>
                <a:cs typeface="+mn-cs"/>
              </a:rPr>
              <a:t>Local </a:t>
            </a:r>
            <a:r>
              <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rPr>
              <a:t>and Regional Economic Developers</a:t>
            </a:r>
          </a:p>
          <a:p>
            <a:pPr marL="295275" marR="0" lvl="2" indent="-149225" algn="l" defTabSz="895350" rtl="0" eaLnBrk="1" fontAlgn="ctr" latinLnBrk="0" hangingPunct="1">
              <a:lnSpc>
                <a:spcPct val="150000"/>
              </a:lnSpc>
              <a:spcBef>
                <a:spcPts val="0"/>
              </a:spcBef>
              <a:spcAft>
                <a:spcPts val="30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rPr>
              <a:t>Utilities (Dominion, AEP, VNG, Columbia)</a:t>
            </a:r>
          </a:p>
          <a:p>
            <a:pPr marL="295275" marR="0" lvl="2" indent="-149225" algn="l" defTabSz="895350" rtl="0" eaLnBrk="1" fontAlgn="ctr" latinLnBrk="0" hangingPunct="1">
              <a:lnSpc>
                <a:spcPct val="150000"/>
              </a:lnSpc>
              <a:spcBef>
                <a:spcPts val="0"/>
              </a:spcBef>
              <a:spcAft>
                <a:spcPts val="30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rPr>
              <a:t>Telecommunications Representatives (VCTA)</a:t>
            </a:r>
          </a:p>
          <a:p>
            <a:pPr marL="295275" marR="0" lvl="2" indent="-149225" algn="l" defTabSz="895350" rtl="0" eaLnBrk="1" fontAlgn="ctr" latinLnBrk="0" hangingPunct="1">
              <a:lnSpc>
                <a:spcPct val="150000"/>
              </a:lnSpc>
              <a:spcBef>
                <a:spcPts val="0"/>
              </a:spcBef>
              <a:spcAft>
                <a:spcPts val="30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rPr>
              <a:t>State Agencies </a:t>
            </a:r>
            <a:r>
              <a:rPr kumimoji="0" lang="en-US" sz="1600" b="0" i="0" u="none" strike="noStrike" kern="1200" cap="none" spc="0" normalizeH="0" baseline="0" noProof="0" dirty="0" smtClean="0">
                <a:ln>
                  <a:noFill/>
                </a:ln>
                <a:solidFill>
                  <a:srgbClr val="000000"/>
                </a:solidFill>
                <a:effectLst/>
                <a:uLnTx/>
                <a:uFillTx/>
                <a:latin typeface="Arial" pitchFamily="34" charset="0"/>
                <a:ea typeface="-윤고딕130" pitchFamily="18" charset="-127"/>
                <a:cs typeface="+mn-cs"/>
              </a:rPr>
              <a:t>(DHCD, TRRC </a:t>
            </a:r>
            <a:r>
              <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rPr>
              <a:t>VDOT, VDEQ)</a:t>
            </a:r>
          </a:p>
          <a:p>
            <a:pPr marL="295275" marR="0" lvl="2" indent="-149225" algn="l" defTabSz="895350" rtl="0" eaLnBrk="1" fontAlgn="ctr" latinLnBrk="0" hangingPunct="1">
              <a:lnSpc>
                <a:spcPct val="150000"/>
              </a:lnSpc>
              <a:spcBef>
                <a:spcPts val="0"/>
              </a:spcBef>
              <a:spcAft>
                <a:spcPts val="300"/>
              </a:spcAft>
              <a:buClrTx/>
              <a:buSzTx/>
              <a:buFontTx/>
              <a:buChar char="–"/>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윤고딕130" pitchFamily="18" charset="-127"/>
                <a:cs typeface="+mn-cs"/>
              </a:rPr>
              <a:t>Private </a:t>
            </a:r>
            <a:r>
              <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rPr>
              <a:t>Business Leaders</a:t>
            </a:r>
          </a:p>
          <a:p>
            <a:pPr marL="295275" marR="0" lvl="2" indent="-149225" algn="l" defTabSz="895350" rtl="0" eaLnBrk="1" fontAlgn="ctr" latinLnBrk="0" hangingPunct="1">
              <a:lnSpc>
                <a:spcPct val="150000"/>
              </a:lnSpc>
              <a:spcBef>
                <a:spcPts val="0"/>
              </a:spcBef>
              <a:spcAft>
                <a:spcPts val="30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rPr>
              <a:t>Commercial Real Estate Developers</a:t>
            </a:r>
          </a:p>
          <a:p>
            <a:pPr marL="295275" marR="0" lvl="2" indent="-149225" algn="l" defTabSz="895350" rtl="0" eaLnBrk="1" fontAlgn="ctr" latinLnBrk="0" hangingPunct="1">
              <a:lnSpc>
                <a:spcPct val="150000"/>
              </a:lnSpc>
              <a:spcBef>
                <a:spcPts val="0"/>
              </a:spcBef>
              <a:spcAft>
                <a:spcPts val="30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rPr>
              <a:t>Site </a:t>
            </a:r>
            <a:r>
              <a:rPr kumimoji="0" lang="en-US" sz="1600" b="0" i="0" u="none" strike="noStrike" kern="1200" cap="none" spc="0" normalizeH="0" baseline="0" noProof="0" dirty="0" smtClean="0">
                <a:ln>
                  <a:noFill/>
                </a:ln>
                <a:solidFill>
                  <a:srgbClr val="000000"/>
                </a:solidFill>
                <a:effectLst/>
                <a:uLnTx/>
                <a:uFillTx/>
                <a:latin typeface="Arial" pitchFamily="34" charset="0"/>
                <a:ea typeface="-윤고딕130" pitchFamily="18" charset="-127"/>
                <a:cs typeface="+mn-cs"/>
              </a:rPr>
              <a:t>Consultants</a:t>
            </a:r>
          </a:p>
          <a:p>
            <a:pPr marL="295275" marR="0" lvl="2" indent="-149225" algn="l" defTabSz="895350" rtl="0" eaLnBrk="1" fontAlgn="ctr" latinLnBrk="0" hangingPunct="1">
              <a:lnSpc>
                <a:spcPct val="150000"/>
              </a:lnSpc>
              <a:spcBef>
                <a:spcPts val="0"/>
              </a:spcBef>
              <a:spcAft>
                <a:spcPts val="300"/>
              </a:spcAft>
              <a:buClrTx/>
              <a:buSzTx/>
              <a:buFontTx/>
              <a:buChar char="–"/>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윤고딕130" pitchFamily="18" charset="-127"/>
                <a:cs typeface="+mn-cs"/>
              </a:rPr>
              <a:t>Workforce Experts</a:t>
            </a:r>
            <a:endPar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endParaRPr>
          </a:p>
          <a:p>
            <a:pPr marL="295275" marR="0" lvl="2" indent="-149225" algn="l" defTabSz="895350" rtl="0" eaLnBrk="1" fontAlgn="ctr" latinLnBrk="0" hangingPunct="1">
              <a:lnSpc>
                <a:spcPct val="100000"/>
              </a:lnSpc>
              <a:spcBef>
                <a:spcPts val="0"/>
              </a:spcBef>
              <a:spcAft>
                <a:spcPts val="30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endParaRPr>
          </a:p>
          <a:p>
            <a:pPr marL="295275" marR="0" lvl="2" indent="-149225" algn="l" defTabSz="895350" rtl="0" eaLnBrk="1" fontAlgn="ctr" latinLnBrk="0" hangingPunct="1">
              <a:lnSpc>
                <a:spcPct val="100000"/>
              </a:lnSpc>
              <a:spcBef>
                <a:spcPts val="0"/>
              </a:spcBef>
              <a:spcAft>
                <a:spcPts val="30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윤고딕130" pitchFamily="18" charset="-127"/>
              <a:cs typeface="+mn-cs"/>
            </a:endParaRPr>
          </a:p>
        </p:txBody>
      </p:sp>
    </p:spTree>
    <p:extLst>
      <p:ext uri="{BB962C8B-B14F-4D97-AF65-F5344CB8AC3E}">
        <p14:creationId xmlns:p14="http://schemas.microsoft.com/office/powerpoint/2010/main" val="35543193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6387" name="think-cell Slide" r:id="rId5" imgW="530" imgH="528" progId="TCLayout.ActiveDocument.1">
                  <p:embed/>
                </p:oleObj>
              </mc:Choice>
              <mc:Fallback>
                <p:oleObj name="think-cell Slide" r:id="rId5" imgW="530" imgH="528" progId="TCLayout.ActiveDocument.1">
                  <p:embed/>
                  <p:pic>
                    <p:nvPicPr>
                      <p:cNvPr id="8" name="Object 7"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7" name="Rectangle 6" hidden="1"/>
          <p:cNvSpPr/>
          <p:nvPr>
            <p:custDataLst>
              <p:tags r:id="rId3"/>
            </p:custDataLst>
          </p:nvPr>
        </p:nvSpPr>
        <p:spPr>
          <a:xfrm>
            <a:off x="1524000" y="0"/>
            <a:ext cx="158750" cy="158750"/>
          </a:xfrm>
          <a:prstGeom prst="rect">
            <a:avLst/>
          </a:prstGeom>
          <a:no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itle 2"/>
          <p:cNvSpPr>
            <a:spLocks noGrp="1"/>
          </p:cNvSpPr>
          <p:nvPr>
            <p:ph type="title"/>
          </p:nvPr>
        </p:nvSpPr>
        <p:spPr/>
        <p:txBody>
          <a:bodyPr/>
          <a:lstStyle/>
          <a:p>
            <a:r>
              <a:rPr lang="en-US" dirty="0" smtClean="0"/>
              <a:t>ENHANCED INSIGHTS WILL HAVE SIGNIFICANT BENEFITS FOR ALL ECONOMIC DEVELOPMENT STAKEHOLDERS</a:t>
            </a:r>
            <a:endParaRPr lang="en-US" dirty="0"/>
          </a:p>
        </p:txBody>
      </p:sp>
      <p:sp>
        <p:nvSpPr>
          <p:cNvPr id="16" name="Rectangle 8"/>
          <p:cNvSpPr>
            <a:spLocks noChangeArrowheads="1"/>
          </p:cNvSpPr>
          <p:nvPr/>
        </p:nvSpPr>
        <p:spPr bwMode="auto">
          <a:xfrm>
            <a:off x="2755531" y="1313475"/>
            <a:ext cx="6714564" cy="497467"/>
          </a:xfrm>
          <a:prstGeom prst="rect">
            <a:avLst/>
          </a:prstGeom>
          <a:noFill/>
          <a:ln w="28575">
            <a:solidFill>
              <a:schemeClr val="accent4">
                <a:lumMod val="75000"/>
              </a:schemeClr>
            </a:solidFill>
            <a:miter lim="800000"/>
            <a:headEnd/>
            <a:tailEnd/>
          </a:ln>
          <a:effectLst/>
          <a:extLst/>
        </p:spPr>
        <p:txBody>
          <a:bodyPr wrap="square" anchor="ctr"/>
          <a:lstStyle/>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itchFamily="34" charset="0"/>
                <a:ea typeface="+mn-ea"/>
                <a:cs typeface="+mn-cs"/>
              </a:rPr>
              <a:t>Encourage regional collaboration on high-potential sites</a:t>
            </a:r>
          </a:p>
        </p:txBody>
      </p:sp>
      <p:sp>
        <p:nvSpPr>
          <p:cNvPr id="28" name="Rectangle 8"/>
          <p:cNvSpPr>
            <a:spLocks noChangeArrowheads="1"/>
          </p:cNvSpPr>
          <p:nvPr/>
        </p:nvSpPr>
        <p:spPr bwMode="auto">
          <a:xfrm>
            <a:off x="2755531" y="2041333"/>
            <a:ext cx="6714564" cy="497467"/>
          </a:xfrm>
          <a:prstGeom prst="rect">
            <a:avLst/>
          </a:prstGeom>
          <a:noFill/>
          <a:ln w="28575">
            <a:solidFill>
              <a:schemeClr val="accent4">
                <a:lumMod val="75000"/>
              </a:schemeClr>
            </a:solidFill>
            <a:miter lim="800000"/>
            <a:headEnd/>
            <a:tailEnd/>
          </a:ln>
          <a:effectLst/>
          <a:extLst/>
        </p:spPr>
        <p:txBody>
          <a:bodyPr wrap="square" anchor="ctr"/>
          <a:lstStyle/>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itchFamily="34" charset="0"/>
                <a:ea typeface="+mn-ea"/>
                <a:cs typeface="+mn-cs"/>
              </a:rPr>
              <a:t>Support applications for GOVA </a:t>
            </a:r>
            <a:r>
              <a:rPr kumimoji="0" lang="en-US" sz="1800" b="1" i="0" u="none" strike="noStrike" kern="0" cap="none" spc="0" normalizeH="0" baseline="0" noProof="0" dirty="0" smtClean="0">
                <a:ln>
                  <a:noFill/>
                </a:ln>
                <a:solidFill>
                  <a:srgbClr val="000000"/>
                </a:solidFill>
                <a:effectLst/>
                <a:uLnTx/>
                <a:uFillTx/>
                <a:latin typeface="Arial" pitchFamily="34" charset="0"/>
                <a:ea typeface="+mn-ea"/>
                <a:cs typeface="+mn-cs"/>
              </a:rPr>
              <a:t>funding</a:t>
            </a:r>
            <a:endParaRPr kumimoji="0" lang="en-US" sz="1800" b="1" i="0" u="none" strike="noStrike" kern="0" cap="none" spc="0" normalizeH="0" baseline="0" noProof="0" dirty="0">
              <a:ln>
                <a:noFill/>
              </a:ln>
              <a:solidFill>
                <a:srgbClr val="000000"/>
              </a:solidFill>
              <a:effectLst/>
              <a:uLnTx/>
              <a:uFillTx/>
              <a:latin typeface="Arial" pitchFamily="34" charset="0"/>
              <a:ea typeface="+mn-ea"/>
              <a:cs typeface="+mn-cs"/>
            </a:endParaRPr>
          </a:p>
        </p:txBody>
      </p:sp>
      <p:sp>
        <p:nvSpPr>
          <p:cNvPr id="29" name="Rectangle 8"/>
          <p:cNvSpPr>
            <a:spLocks noChangeArrowheads="1"/>
          </p:cNvSpPr>
          <p:nvPr/>
        </p:nvSpPr>
        <p:spPr bwMode="auto">
          <a:xfrm>
            <a:off x="2755531" y="2769191"/>
            <a:ext cx="6714564" cy="497467"/>
          </a:xfrm>
          <a:prstGeom prst="rect">
            <a:avLst/>
          </a:prstGeom>
          <a:noFill/>
          <a:ln w="28575">
            <a:solidFill>
              <a:schemeClr val="accent4">
                <a:lumMod val="75000"/>
              </a:schemeClr>
            </a:solidFill>
            <a:miter lim="800000"/>
            <a:headEnd/>
            <a:tailEnd/>
          </a:ln>
          <a:effectLst/>
          <a:extLst/>
        </p:spPr>
        <p:txBody>
          <a:bodyPr wrap="square" anchor="ctr"/>
          <a:lstStyle/>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itchFamily="34" charset="0"/>
                <a:ea typeface="+mn-ea"/>
                <a:cs typeface="+mn-cs"/>
              </a:rPr>
              <a:t>Support </a:t>
            </a:r>
            <a:r>
              <a:rPr kumimoji="0" lang="en-US" sz="1800" b="1" i="0" u="none" strike="noStrike" kern="0" cap="none" spc="0" normalizeH="0" baseline="0" noProof="0" dirty="0">
                <a:ln>
                  <a:noFill/>
                </a:ln>
                <a:solidFill>
                  <a:srgbClr val="000000"/>
                </a:solidFill>
                <a:effectLst/>
                <a:uLnTx/>
                <a:uFillTx/>
                <a:latin typeface="Arial" pitchFamily="34" charset="0"/>
                <a:ea typeface="+mn-ea"/>
                <a:cs typeface="+mn-cs"/>
              </a:rPr>
              <a:t>localities’ </a:t>
            </a:r>
            <a:r>
              <a:rPr kumimoji="0" lang="en-US" sz="1800" b="1" i="0" u="none" strike="noStrike" kern="0" cap="none" spc="0" normalizeH="0" baseline="0" noProof="0" dirty="0" smtClean="0">
                <a:ln>
                  <a:noFill/>
                </a:ln>
                <a:solidFill>
                  <a:srgbClr val="000000"/>
                </a:solidFill>
                <a:effectLst/>
                <a:uLnTx/>
                <a:uFillTx/>
                <a:latin typeface="Arial" pitchFamily="34" charset="0"/>
                <a:ea typeface="+mn-ea"/>
                <a:cs typeface="+mn-cs"/>
              </a:rPr>
              <a:t>efforts to prioritize </a:t>
            </a:r>
            <a:r>
              <a:rPr kumimoji="0" lang="en-US" sz="1800" b="1" i="0" u="none" strike="noStrike" kern="0" cap="none" spc="0" normalizeH="0" baseline="0" noProof="0" dirty="0">
                <a:ln>
                  <a:noFill/>
                </a:ln>
                <a:solidFill>
                  <a:srgbClr val="000000"/>
                </a:solidFill>
                <a:effectLst/>
                <a:uLnTx/>
                <a:uFillTx/>
                <a:latin typeface="Arial" pitchFamily="34" charset="0"/>
                <a:ea typeface="+mn-ea"/>
                <a:cs typeface="+mn-cs"/>
              </a:rPr>
              <a:t>their </a:t>
            </a:r>
            <a:r>
              <a:rPr kumimoji="0" lang="en-US" sz="1800" b="1" i="0" u="none" strike="noStrike" kern="0" cap="none" spc="0" normalizeH="0" baseline="0" noProof="0" dirty="0" smtClean="0">
                <a:ln>
                  <a:noFill/>
                </a:ln>
                <a:solidFill>
                  <a:srgbClr val="000000"/>
                </a:solidFill>
                <a:effectLst/>
                <a:uLnTx/>
                <a:uFillTx/>
                <a:latin typeface="Arial" pitchFamily="34" charset="0"/>
                <a:ea typeface="+mn-ea"/>
                <a:cs typeface="+mn-cs"/>
              </a:rPr>
              <a:t>investments</a:t>
            </a:r>
            <a:endParaRPr kumimoji="0" lang="en-US" sz="1800" b="1" i="0" u="none" strike="noStrike" kern="0" cap="none" spc="0" normalizeH="0" baseline="0" noProof="0" dirty="0">
              <a:ln>
                <a:noFill/>
              </a:ln>
              <a:solidFill>
                <a:srgbClr val="000000"/>
              </a:solidFill>
              <a:effectLst/>
              <a:uLnTx/>
              <a:uFillTx/>
              <a:latin typeface="Arial" pitchFamily="34" charset="0"/>
              <a:ea typeface="+mn-ea"/>
              <a:cs typeface="+mn-cs"/>
            </a:endParaRPr>
          </a:p>
        </p:txBody>
      </p:sp>
      <p:sp>
        <p:nvSpPr>
          <p:cNvPr id="30" name="Rectangle 8"/>
          <p:cNvSpPr>
            <a:spLocks noChangeArrowheads="1"/>
          </p:cNvSpPr>
          <p:nvPr/>
        </p:nvSpPr>
        <p:spPr bwMode="auto">
          <a:xfrm>
            <a:off x="2755531" y="3497049"/>
            <a:ext cx="6714564" cy="497467"/>
          </a:xfrm>
          <a:prstGeom prst="rect">
            <a:avLst/>
          </a:prstGeom>
          <a:noFill/>
          <a:ln w="28575">
            <a:solidFill>
              <a:schemeClr val="accent4">
                <a:lumMod val="75000"/>
              </a:schemeClr>
            </a:solidFill>
            <a:miter lim="800000"/>
            <a:headEnd/>
            <a:tailEnd/>
          </a:ln>
          <a:effectLst/>
          <a:extLst/>
        </p:spPr>
        <p:txBody>
          <a:bodyPr wrap="square" anchor="ctr"/>
          <a:lstStyle/>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itchFamily="34" charset="0"/>
                <a:ea typeface="+mn-ea"/>
                <a:cs typeface="+mn-cs"/>
              </a:rPr>
              <a:t>Promote public-private partnerships for site development</a:t>
            </a:r>
          </a:p>
        </p:txBody>
      </p:sp>
      <p:sp>
        <p:nvSpPr>
          <p:cNvPr id="31" name="Rectangle 8"/>
          <p:cNvSpPr>
            <a:spLocks noChangeArrowheads="1"/>
          </p:cNvSpPr>
          <p:nvPr/>
        </p:nvSpPr>
        <p:spPr bwMode="auto">
          <a:xfrm>
            <a:off x="2755531" y="4224906"/>
            <a:ext cx="6714564" cy="620374"/>
          </a:xfrm>
          <a:prstGeom prst="rect">
            <a:avLst/>
          </a:prstGeom>
          <a:noFill/>
          <a:ln w="28575">
            <a:solidFill>
              <a:schemeClr val="accent4">
                <a:lumMod val="75000"/>
              </a:schemeClr>
            </a:solidFill>
            <a:miter lim="800000"/>
            <a:headEnd/>
            <a:tailEnd/>
          </a:ln>
          <a:effectLst/>
          <a:extLst/>
        </p:spPr>
        <p:txBody>
          <a:bodyPr wrap="square" anchor="ctr"/>
          <a:lstStyle/>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itchFamily="34" charset="0"/>
                <a:ea typeface="+mn-ea"/>
                <a:cs typeface="+mn-cs"/>
              </a:rPr>
              <a:t>Facilitate evaluation of utility infrastructure investments under HB1840 and </a:t>
            </a:r>
            <a:r>
              <a:rPr kumimoji="0" lang="en-US" sz="1800" b="1" i="0" u="none" strike="noStrike" kern="0" cap="none" spc="0" normalizeH="0" baseline="0" noProof="0" dirty="0" smtClean="0">
                <a:ln>
                  <a:noFill/>
                </a:ln>
                <a:solidFill>
                  <a:srgbClr val="000000"/>
                </a:solidFill>
                <a:effectLst/>
                <a:uLnTx/>
                <a:uFillTx/>
                <a:latin typeface="Arial" pitchFamily="34" charset="0"/>
                <a:ea typeface="+mn-ea"/>
                <a:cs typeface="+mn-cs"/>
              </a:rPr>
              <a:t>SB1695/HB2738</a:t>
            </a:r>
            <a:endParaRPr kumimoji="0" lang="en-US" sz="1800" b="1" i="0" u="none" strike="noStrike" kern="0" cap="none" spc="0" normalizeH="0" baseline="0" noProof="0" dirty="0">
              <a:ln>
                <a:noFill/>
              </a:ln>
              <a:solidFill>
                <a:srgbClr val="000000"/>
              </a:solidFill>
              <a:effectLst/>
              <a:uLnTx/>
              <a:uFillTx/>
              <a:latin typeface="Arial" pitchFamily="34" charset="0"/>
              <a:ea typeface="+mn-ea"/>
              <a:cs typeface="+mn-cs"/>
            </a:endParaRPr>
          </a:p>
        </p:txBody>
      </p:sp>
      <p:sp>
        <p:nvSpPr>
          <p:cNvPr id="32" name="Rectangle 8"/>
          <p:cNvSpPr>
            <a:spLocks noChangeArrowheads="1"/>
          </p:cNvSpPr>
          <p:nvPr/>
        </p:nvSpPr>
        <p:spPr bwMode="auto">
          <a:xfrm>
            <a:off x="2755531" y="5075673"/>
            <a:ext cx="6714564" cy="620374"/>
          </a:xfrm>
          <a:prstGeom prst="rect">
            <a:avLst/>
          </a:prstGeom>
          <a:noFill/>
          <a:ln w="28575">
            <a:solidFill>
              <a:schemeClr val="accent4">
                <a:lumMod val="75000"/>
              </a:schemeClr>
            </a:solidFill>
            <a:miter lim="800000"/>
            <a:headEnd/>
            <a:tailEnd/>
          </a:ln>
          <a:effectLst/>
          <a:extLst/>
        </p:spPr>
        <p:txBody>
          <a:bodyPr wrap="square" anchor="ctr"/>
          <a:lstStyle/>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itchFamily="34" charset="0"/>
                <a:ea typeface="+mn-ea"/>
                <a:cs typeface="+mn-cs"/>
              </a:rPr>
              <a:t>Provide GA insight into strategic and targeted investments for site development</a:t>
            </a:r>
            <a:endParaRPr kumimoji="0" lang="en-US" sz="1800" b="1" i="0" u="none" strike="noStrike" kern="0" cap="none" spc="0" normalizeH="0" baseline="0" noProof="0" dirty="0">
              <a:ln>
                <a:noFill/>
              </a:ln>
              <a:solidFill>
                <a:srgbClr val="000000"/>
              </a:solidFill>
              <a:effectLst/>
              <a:uLnTx/>
              <a:uFillTx/>
              <a:latin typeface="Arial" pitchFamily="34" charset="0"/>
              <a:ea typeface="+mn-ea"/>
              <a:cs typeface="+mn-cs"/>
            </a:endParaRPr>
          </a:p>
        </p:txBody>
      </p:sp>
      <p:sp>
        <p:nvSpPr>
          <p:cNvPr id="33" name="Oval 32"/>
          <p:cNvSpPr/>
          <p:nvPr/>
        </p:nvSpPr>
        <p:spPr>
          <a:xfrm>
            <a:off x="2569794" y="1375268"/>
            <a:ext cx="371475" cy="371475"/>
          </a:xfrm>
          <a:prstGeom prst="ellipse">
            <a:avLst/>
          </a:prstGeom>
          <a:solidFill>
            <a:srgbClr val="003765"/>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34" name="Oval 33"/>
          <p:cNvSpPr/>
          <p:nvPr/>
        </p:nvSpPr>
        <p:spPr>
          <a:xfrm>
            <a:off x="2569794" y="2104328"/>
            <a:ext cx="371475" cy="371475"/>
          </a:xfrm>
          <a:prstGeom prst="ellipse">
            <a:avLst/>
          </a:prstGeom>
          <a:solidFill>
            <a:srgbClr val="003765"/>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35" name="Oval 34"/>
          <p:cNvSpPr/>
          <p:nvPr/>
        </p:nvSpPr>
        <p:spPr>
          <a:xfrm>
            <a:off x="2569794" y="2833388"/>
            <a:ext cx="371475" cy="371475"/>
          </a:xfrm>
          <a:prstGeom prst="ellipse">
            <a:avLst/>
          </a:prstGeom>
          <a:solidFill>
            <a:srgbClr val="003765"/>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36" name="Oval 35"/>
          <p:cNvSpPr/>
          <p:nvPr/>
        </p:nvSpPr>
        <p:spPr>
          <a:xfrm>
            <a:off x="2569794" y="3562448"/>
            <a:ext cx="371475" cy="371475"/>
          </a:xfrm>
          <a:prstGeom prst="ellipse">
            <a:avLst/>
          </a:prstGeom>
          <a:solidFill>
            <a:srgbClr val="003765"/>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37" name="Oval 36"/>
          <p:cNvSpPr/>
          <p:nvPr/>
        </p:nvSpPr>
        <p:spPr>
          <a:xfrm>
            <a:off x="2569794" y="4318403"/>
            <a:ext cx="371475" cy="371475"/>
          </a:xfrm>
          <a:prstGeom prst="ellipse">
            <a:avLst/>
          </a:prstGeom>
          <a:solidFill>
            <a:srgbClr val="003765"/>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38" name="Oval 37"/>
          <p:cNvSpPr/>
          <p:nvPr/>
        </p:nvSpPr>
        <p:spPr>
          <a:xfrm>
            <a:off x="2569794" y="5172971"/>
            <a:ext cx="371475" cy="371475"/>
          </a:xfrm>
          <a:prstGeom prst="ellipse">
            <a:avLst/>
          </a:prstGeom>
          <a:solidFill>
            <a:srgbClr val="003765"/>
          </a:solidFill>
          <a:ln>
            <a:solidFill>
              <a:srgbClr val="003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5580819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5497539" y="3305182"/>
            <a:ext cx="2845784" cy="189883"/>
          </a:xfrm>
        </p:spPr>
        <p:txBody>
          <a:bodyPr>
            <a:normAutofit fontScale="92500" lnSpcReduction="20000"/>
          </a:bodyPr>
          <a:lstStyle/>
          <a:p>
            <a:r>
              <a:rPr lang="en-US" dirty="0" smtClean="0"/>
              <a:t>Sites and Buildings Manager	</a:t>
            </a:r>
            <a:endParaRPr lang="en-US" dirty="0"/>
          </a:p>
        </p:txBody>
      </p:sp>
      <p:sp>
        <p:nvSpPr>
          <p:cNvPr id="5" name="Text Placeholder 4"/>
          <p:cNvSpPr>
            <a:spLocks noGrp="1"/>
          </p:cNvSpPr>
          <p:nvPr>
            <p:ph type="body" sz="quarter" idx="15"/>
          </p:nvPr>
        </p:nvSpPr>
        <p:spPr>
          <a:xfrm>
            <a:off x="5497539" y="2955919"/>
            <a:ext cx="2845784" cy="246196"/>
          </a:xfrm>
        </p:spPr>
        <p:txBody>
          <a:bodyPr>
            <a:normAutofit lnSpcReduction="10000"/>
          </a:bodyPr>
          <a:lstStyle/>
          <a:p>
            <a:r>
              <a:rPr lang="en-US" dirty="0" smtClean="0"/>
              <a:t>John Loftus	</a:t>
            </a:r>
            <a:endParaRPr lang="en-US" dirty="0"/>
          </a:p>
        </p:txBody>
      </p:sp>
      <p:sp>
        <p:nvSpPr>
          <p:cNvPr id="6" name="Text Placeholder 5"/>
          <p:cNvSpPr>
            <a:spLocks noGrp="1"/>
          </p:cNvSpPr>
          <p:nvPr>
            <p:ph type="body" sz="quarter" idx="16"/>
          </p:nvPr>
        </p:nvSpPr>
        <p:spPr>
          <a:xfrm>
            <a:off x="5497539" y="3598130"/>
            <a:ext cx="2845784" cy="195379"/>
          </a:xfrm>
        </p:spPr>
        <p:txBody>
          <a:bodyPr>
            <a:normAutofit fontScale="92500" lnSpcReduction="20000"/>
          </a:bodyPr>
          <a:lstStyle/>
          <a:p>
            <a:r>
              <a:rPr lang="en-US" dirty="0" smtClean="0"/>
              <a:t>804.545.5786</a:t>
            </a:r>
            <a:endParaRPr lang="en-US" dirty="0"/>
          </a:p>
        </p:txBody>
      </p:sp>
      <p:sp>
        <p:nvSpPr>
          <p:cNvPr id="7" name="Text Placeholder 6"/>
          <p:cNvSpPr>
            <a:spLocks noGrp="1"/>
          </p:cNvSpPr>
          <p:nvPr>
            <p:ph type="body" sz="quarter" idx="17"/>
          </p:nvPr>
        </p:nvSpPr>
        <p:spPr>
          <a:xfrm>
            <a:off x="5497539" y="3896576"/>
            <a:ext cx="2845785" cy="239001"/>
          </a:xfrm>
        </p:spPr>
        <p:txBody>
          <a:bodyPr/>
          <a:lstStyle/>
          <a:p>
            <a:r>
              <a:rPr lang="en-US" dirty="0" smtClean="0"/>
              <a:t>jloftus@vedp.org</a:t>
            </a:r>
            <a:endParaRPr lang="en-US" dirty="0"/>
          </a:p>
        </p:txBody>
      </p:sp>
      <p:sp>
        <p:nvSpPr>
          <p:cNvPr id="8" name="Text Placeholder 7"/>
          <p:cNvSpPr>
            <a:spLocks noGrp="1"/>
          </p:cNvSpPr>
          <p:nvPr>
            <p:ph type="body" sz="quarter" idx="18"/>
          </p:nvPr>
        </p:nvSpPr>
        <p:spPr>
          <a:xfrm>
            <a:off x="1844930" y="3305182"/>
            <a:ext cx="2845784" cy="189883"/>
          </a:xfrm>
        </p:spPr>
        <p:txBody>
          <a:bodyPr>
            <a:normAutofit fontScale="92500" lnSpcReduction="20000"/>
          </a:bodyPr>
          <a:lstStyle/>
          <a:p>
            <a:r>
              <a:rPr lang="en-US" dirty="0" smtClean="0"/>
              <a:t>Vice President of External Affairs</a:t>
            </a:r>
            <a:endParaRPr lang="en-US" dirty="0"/>
          </a:p>
        </p:txBody>
      </p:sp>
      <p:sp>
        <p:nvSpPr>
          <p:cNvPr id="9" name="Text Placeholder 8"/>
          <p:cNvSpPr>
            <a:spLocks noGrp="1"/>
          </p:cNvSpPr>
          <p:nvPr>
            <p:ph type="body" sz="quarter" idx="19"/>
          </p:nvPr>
        </p:nvSpPr>
        <p:spPr>
          <a:xfrm>
            <a:off x="1844930" y="2955919"/>
            <a:ext cx="2845784" cy="246196"/>
          </a:xfrm>
        </p:spPr>
        <p:txBody>
          <a:bodyPr>
            <a:normAutofit lnSpcReduction="10000"/>
          </a:bodyPr>
          <a:lstStyle/>
          <a:p>
            <a:r>
              <a:rPr lang="en-US" dirty="0" smtClean="0"/>
              <a:t>Christy Morton</a:t>
            </a:r>
            <a:endParaRPr lang="en-US" dirty="0"/>
          </a:p>
        </p:txBody>
      </p:sp>
      <p:sp>
        <p:nvSpPr>
          <p:cNvPr id="10" name="Text Placeholder 9"/>
          <p:cNvSpPr>
            <a:spLocks noGrp="1"/>
          </p:cNvSpPr>
          <p:nvPr>
            <p:ph type="body" sz="quarter" idx="20"/>
          </p:nvPr>
        </p:nvSpPr>
        <p:spPr>
          <a:xfrm>
            <a:off x="1844930" y="3598130"/>
            <a:ext cx="2845784" cy="195379"/>
          </a:xfrm>
        </p:spPr>
        <p:txBody>
          <a:bodyPr>
            <a:normAutofit fontScale="92500" lnSpcReduction="20000"/>
          </a:bodyPr>
          <a:lstStyle/>
          <a:p>
            <a:r>
              <a:rPr lang="en-US" dirty="0" smtClean="0"/>
              <a:t>804.545.5613</a:t>
            </a:r>
            <a:endParaRPr lang="en-US" dirty="0"/>
          </a:p>
        </p:txBody>
      </p:sp>
      <p:sp>
        <p:nvSpPr>
          <p:cNvPr id="11" name="Text Placeholder 10"/>
          <p:cNvSpPr>
            <a:spLocks noGrp="1"/>
          </p:cNvSpPr>
          <p:nvPr>
            <p:ph type="body" sz="quarter" idx="21"/>
          </p:nvPr>
        </p:nvSpPr>
        <p:spPr>
          <a:xfrm>
            <a:off x="1844929" y="3896576"/>
            <a:ext cx="2845785" cy="239001"/>
          </a:xfrm>
        </p:spPr>
        <p:txBody>
          <a:bodyPr/>
          <a:lstStyle/>
          <a:p>
            <a:r>
              <a:rPr lang="en-US" dirty="0" smtClean="0"/>
              <a:t>cmorton@vedp.org</a:t>
            </a:r>
            <a:endParaRPr lang="en-US" dirty="0"/>
          </a:p>
        </p:txBody>
      </p:sp>
      <p:sp>
        <p:nvSpPr>
          <p:cNvPr id="3" name="Title 2"/>
          <p:cNvSpPr>
            <a:spLocks noGrp="1"/>
          </p:cNvSpPr>
          <p:nvPr>
            <p:ph type="title"/>
          </p:nvPr>
        </p:nvSpPr>
        <p:spPr/>
        <p:txBody>
          <a:bodyPr/>
          <a:lstStyle/>
          <a:p>
            <a:r>
              <a:rPr lang="en-US" dirty="0" smtClean="0"/>
              <a:t>Questions/Thoughts?</a:t>
            </a:r>
            <a:endParaRPr lang="en-US" dirty="0"/>
          </a:p>
        </p:txBody>
      </p:sp>
      <p:sp>
        <p:nvSpPr>
          <p:cNvPr id="12" name="Text Placeholder 3"/>
          <p:cNvSpPr>
            <a:spLocks noGrp="1"/>
          </p:cNvSpPr>
          <p:nvPr>
            <p:ph type="body" sz="quarter" idx="14"/>
          </p:nvPr>
        </p:nvSpPr>
        <p:spPr>
          <a:xfrm>
            <a:off x="8680009" y="3311713"/>
            <a:ext cx="2845784" cy="189883"/>
          </a:xfrm>
        </p:spPr>
        <p:txBody>
          <a:bodyPr>
            <a:normAutofit fontScale="92500" lnSpcReduction="20000"/>
          </a:bodyPr>
          <a:lstStyle/>
          <a:p>
            <a:r>
              <a:rPr lang="en-US" dirty="0" smtClean="0"/>
              <a:t>Economic Competitiveness	</a:t>
            </a:r>
            <a:endParaRPr lang="en-US" dirty="0"/>
          </a:p>
        </p:txBody>
      </p:sp>
      <p:sp>
        <p:nvSpPr>
          <p:cNvPr id="13" name="Text Placeholder 4"/>
          <p:cNvSpPr>
            <a:spLocks noGrp="1"/>
          </p:cNvSpPr>
          <p:nvPr>
            <p:ph type="body" sz="quarter" idx="15"/>
          </p:nvPr>
        </p:nvSpPr>
        <p:spPr>
          <a:xfrm>
            <a:off x="8680009" y="2962450"/>
            <a:ext cx="2845784" cy="246196"/>
          </a:xfrm>
        </p:spPr>
        <p:txBody>
          <a:bodyPr>
            <a:normAutofit lnSpcReduction="10000"/>
          </a:bodyPr>
          <a:lstStyle/>
          <a:p>
            <a:r>
              <a:rPr lang="en-US" dirty="0" smtClean="0"/>
              <a:t>David Devan	</a:t>
            </a:r>
            <a:endParaRPr lang="en-US" dirty="0"/>
          </a:p>
        </p:txBody>
      </p:sp>
      <p:sp>
        <p:nvSpPr>
          <p:cNvPr id="14" name="Text Placeholder 5"/>
          <p:cNvSpPr>
            <a:spLocks noGrp="1"/>
          </p:cNvSpPr>
          <p:nvPr>
            <p:ph type="body" sz="quarter" idx="16"/>
          </p:nvPr>
        </p:nvSpPr>
        <p:spPr>
          <a:xfrm>
            <a:off x="8680009" y="3604661"/>
            <a:ext cx="2845784" cy="195379"/>
          </a:xfrm>
        </p:spPr>
        <p:txBody>
          <a:bodyPr>
            <a:normAutofit fontScale="92500" lnSpcReduction="20000"/>
          </a:bodyPr>
          <a:lstStyle/>
          <a:p>
            <a:r>
              <a:rPr lang="en-US" dirty="0" smtClean="0"/>
              <a:t>804.545.5762</a:t>
            </a:r>
            <a:endParaRPr lang="en-US" dirty="0"/>
          </a:p>
        </p:txBody>
      </p:sp>
      <p:sp>
        <p:nvSpPr>
          <p:cNvPr id="15" name="Text Placeholder 6"/>
          <p:cNvSpPr>
            <a:spLocks noGrp="1"/>
          </p:cNvSpPr>
          <p:nvPr>
            <p:ph type="body" sz="quarter" idx="17"/>
          </p:nvPr>
        </p:nvSpPr>
        <p:spPr>
          <a:xfrm>
            <a:off x="8680009" y="3903107"/>
            <a:ext cx="2845785" cy="239001"/>
          </a:xfrm>
        </p:spPr>
        <p:txBody>
          <a:bodyPr/>
          <a:lstStyle/>
          <a:p>
            <a:r>
              <a:rPr lang="en-US" dirty="0" smtClean="0"/>
              <a:t>jloftus@vedp.org</a:t>
            </a:r>
            <a:endParaRPr lang="en-US" dirty="0"/>
          </a:p>
        </p:txBody>
      </p:sp>
    </p:spTree>
    <p:extLst>
      <p:ext uri="{BB962C8B-B14F-4D97-AF65-F5344CB8AC3E}">
        <p14:creationId xmlns:p14="http://schemas.microsoft.com/office/powerpoint/2010/main" val="26870478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p:cNvSpPr>
            <a:spLocks noChangeArrowheads="1"/>
          </p:cNvSpPr>
          <p:nvPr/>
        </p:nvSpPr>
        <p:spPr bwMode="auto">
          <a:xfrm>
            <a:off x="1602578" y="4648200"/>
            <a:ext cx="9065422" cy="762000"/>
          </a:xfrm>
          <a:prstGeom prst="rect">
            <a:avLst/>
          </a:prstGeom>
          <a:noFill/>
          <a:ln w="9525">
            <a:noFill/>
            <a:miter lim="800000"/>
            <a:headEnd/>
            <a:tailEnd/>
          </a:ln>
        </p:spPr>
        <p:txBody>
          <a:bodyPr/>
          <a:lstStyle/>
          <a:p>
            <a:pPr fontAlgn="base">
              <a:spcBef>
                <a:spcPct val="20000"/>
              </a:spcBef>
              <a:spcAft>
                <a:spcPct val="0"/>
              </a:spcAft>
            </a:pPr>
            <a:r>
              <a:rPr lang="en-US" sz="2000" dirty="0">
                <a:solidFill>
                  <a:srgbClr val="606060"/>
                </a:solidFill>
                <a:latin typeface="Arial"/>
                <a:ea typeface="ＭＳ Ｐゴシック" pitchFamily="-128" charset="-128"/>
                <a:cs typeface="Arial"/>
              </a:rPr>
              <a:t>March 12, 2019</a:t>
            </a:r>
          </a:p>
          <a:p>
            <a:pPr fontAlgn="base">
              <a:spcBef>
                <a:spcPct val="20000"/>
              </a:spcBef>
              <a:spcAft>
                <a:spcPct val="0"/>
              </a:spcAft>
            </a:pPr>
            <a:r>
              <a:rPr lang="en-US" sz="2000" dirty="0">
                <a:solidFill>
                  <a:srgbClr val="606060"/>
                </a:solidFill>
                <a:latin typeface="Arial"/>
                <a:ea typeface="ＭＳ Ｐゴシック" pitchFamily="-128" charset="-128"/>
                <a:cs typeface="Arial"/>
              </a:rPr>
              <a:t>By: Joseph C Hines, PE, MBA – Principal &amp; Director of Economic Development</a:t>
            </a:r>
          </a:p>
          <a:p>
            <a:pPr fontAlgn="base">
              <a:spcBef>
                <a:spcPct val="20000"/>
              </a:spcBef>
              <a:spcAft>
                <a:spcPct val="0"/>
              </a:spcAft>
            </a:pPr>
            <a:r>
              <a:rPr lang="en-US" sz="2000" dirty="0">
                <a:solidFill>
                  <a:srgbClr val="606060"/>
                </a:solidFill>
                <a:latin typeface="Arial"/>
                <a:ea typeface="ＭＳ Ｐゴシック" pitchFamily="-128" charset="-128"/>
                <a:cs typeface="Arial"/>
              </a:rPr>
              <a:t>Timmons Group Infrastructure &amp; Economic Development Practice</a:t>
            </a:r>
          </a:p>
          <a:p>
            <a:pPr fontAlgn="base">
              <a:spcBef>
                <a:spcPct val="20000"/>
              </a:spcBef>
              <a:spcAft>
                <a:spcPct val="0"/>
              </a:spcAft>
            </a:pPr>
            <a:endParaRPr lang="en-US" sz="2000" dirty="0">
              <a:solidFill>
                <a:srgbClr val="606060"/>
              </a:solidFill>
              <a:latin typeface="Arial"/>
              <a:ea typeface="ＭＳ Ｐゴシック" pitchFamily="-128" charset="-128"/>
              <a:cs typeface="Arial"/>
            </a:endParaRPr>
          </a:p>
        </p:txBody>
      </p:sp>
      <p:sp>
        <p:nvSpPr>
          <p:cNvPr id="20" name="Rectangle 19"/>
          <p:cNvSpPr/>
          <p:nvPr/>
        </p:nvSpPr>
        <p:spPr bwMode="auto">
          <a:xfrm>
            <a:off x="1518586" y="-17892"/>
            <a:ext cx="9149415" cy="1065182"/>
          </a:xfrm>
          <a:prstGeom prst="rect">
            <a:avLst/>
          </a:prstGeom>
          <a:solidFill>
            <a:srgbClr val="00523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prstClr val="black"/>
              </a:solidFill>
              <a:latin typeface="Times" pitchFamily="-128" charset="0"/>
              <a:ea typeface="ＭＳ Ｐゴシック" pitchFamily="-128" charset="-128"/>
            </a:endParaRPr>
          </a:p>
        </p:txBody>
      </p:sp>
      <p:sp>
        <p:nvSpPr>
          <p:cNvPr id="22" name="Rectangle 2"/>
          <p:cNvSpPr txBox="1">
            <a:spLocks noChangeArrowheads="1"/>
          </p:cNvSpPr>
          <p:nvPr/>
        </p:nvSpPr>
        <p:spPr bwMode="auto">
          <a:xfrm>
            <a:off x="1534238" y="43042"/>
            <a:ext cx="898142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0">
                <a:solidFill>
                  <a:srgbClr val="006541"/>
                </a:solidFill>
                <a:latin typeface="Arial"/>
                <a:ea typeface="ＭＳ Ｐゴシック" pitchFamily="-128" charset="-128"/>
                <a:cs typeface="Arial"/>
              </a:defRPr>
            </a:lvl1pPr>
            <a:lvl2pPr algn="r" rtl="0" eaLnBrk="0" fontAlgn="base" hangingPunct="0">
              <a:spcBef>
                <a:spcPct val="0"/>
              </a:spcBef>
              <a:spcAft>
                <a:spcPct val="0"/>
              </a:spcAft>
              <a:defRPr sz="3200">
                <a:solidFill>
                  <a:srgbClr val="007E4A"/>
                </a:solidFill>
                <a:latin typeface="Humanst521 Bd BT" pitchFamily="-128" charset="0"/>
                <a:ea typeface="ＭＳ Ｐゴシック" pitchFamily="-128" charset="-128"/>
              </a:defRPr>
            </a:lvl2pPr>
            <a:lvl3pPr algn="r" rtl="0" eaLnBrk="0" fontAlgn="base" hangingPunct="0">
              <a:spcBef>
                <a:spcPct val="0"/>
              </a:spcBef>
              <a:spcAft>
                <a:spcPct val="0"/>
              </a:spcAft>
              <a:defRPr sz="3200">
                <a:solidFill>
                  <a:srgbClr val="007E4A"/>
                </a:solidFill>
                <a:latin typeface="Humanst521 Bd BT" pitchFamily="-128" charset="0"/>
                <a:ea typeface="ＭＳ Ｐゴシック" pitchFamily="-128" charset="-128"/>
              </a:defRPr>
            </a:lvl3pPr>
            <a:lvl4pPr algn="r" rtl="0" eaLnBrk="0" fontAlgn="base" hangingPunct="0">
              <a:spcBef>
                <a:spcPct val="0"/>
              </a:spcBef>
              <a:spcAft>
                <a:spcPct val="0"/>
              </a:spcAft>
              <a:defRPr sz="3200">
                <a:solidFill>
                  <a:srgbClr val="007E4A"/>
                </a:solidFill>
                <a:latin typeface="Humanst521 Bd BT" pitchFamily="-128" charset="0"/>
                <a:ea typeface="ＭＳ Ｐゴシック" pitchFamily="-128" charset="-128"/>
              </a:defRPr>
            </a:lvl4pPr>
            <a:lvl5pPr algn="r" rtl="0" eaLnBrk="0" fontAlgn="base" hangingPunct="0">
              <a:spcBef>
                <a:spcPct val="0"/>
              </a:spcBef>
              <a:spcAft>
                <a:spcPct val="0"/>
              </a:spcAft>
              <a:defRPr sz="3200">
                <a:solidFill>
                  <a:srgbClr val="007E4A"/>
                </a:solidFill>
                <a:latin typeface="Humanst521 Bd BT" pitchFamily="-128" charset="0"/>
                <a:ea typeface="ＭＳ Ｐゴシック" pitchFamily="-128" charset="-128"/>
              </a:defRPr>
            </a:lvl5pPr>
            <a:lvl6pPr marL="457200" algn="r" rtl="0" fontAlgn="base">
              <a:spcBef>
                <a:spcPct val="0"/>
              </a:spcBef>
              <a:spcAft>
                <a:spcPct val="0"/>
              </a:spcAft>
              <a:defRPr sz="3200">
                <a:solidFill>
                  <a:srgbClr val="007E4A"/>
                </a:solidFill>
                <a:latin typeface="Humanst521 Bd BT" pitchFamily="-128" charset="0"/>
              </a:defRPr>
            </a:lvl6pPr>
            <a:lvl7pPr marL="914400" algn="r" rtl="0" fontAlgn="base">
              <a:spcBef>
                <a:spcPct val="0"/>
              </a:spcBef>
              <a:spcAft>
                <a:spcPct val="0"/>
              </a:spcAft>
              <a:defRPr sz="3200">
                <a:solidFill>
                  <a:srgbClr val="007E4A"/>
                </a:solidFill>
                <a:latin typeface="Humanst521 Bd BT" pitchFamily="-128" charset="0"/>
              </a:defRPr>
            </a:lvl7pPr>
            <a:lvl8pPr marL="1371600" algn="r" rtl="0" fontAlgn="base">
              <a:spcBef>
                <a:spcPct val="0"/>
              </a:spcBef>
              <a:spcAft>
                <a:spcPct val="0"/>
              </a:spcAft>
              <a:defRPr sz="3200">
                <a:solidFill>
                  <a:srgbClr val="007E4A"/>
                </a:solidFill>
                <a:latin typeface="Humanst521 Bd BT" pitchFamily="-128" charset="0"/>
              </a:defRPr>
            </a:lvl8pPr>
            <a:lvl9pPr marL="1828800" algn="r" rtl="0" fontAlgn="base">
              <a:spcBef>
                <a:spcPct val="0"/>
              </a:spcBef>
              <a:spcAft>
                <a:spcPct val="0"/>
              </a:spcAft>
              <a:defRPr sz="3200">
                <a:solidFill>
                  <a:srgbClr val="007E4A"/>
                </a:solidFill>
                <a:latin typeface="Humanst521 Bd BT" pitchFamily="-128" charset="0"/>
              </a:defRPr>
            </a:lvl9pPr>
          </a:lstStyle>
          <a:p>
            <a:pPr eaLnBrk="1" hangingPunct="1"/>
            <a:r>
              <a:rPr lang="en-US" sz="3000" b="1" dirty="0">
                <a:solidFill>
                  <a:prstClr val="white"/>
                </a:solidFill>
              </a:rPr>
              <a:t>GO Virginia Board</a:t>
            </a:r>
          </a:p>
          <a:p>
            <a:pPr eaLnBrk="1" hangingPunct="1"/>
            <a:r>
              <a:rPr lang="en-US" sz="3000" b="1" dirty="0">
                <a:solidFill>
                  <a:prstClr val="white"/>
                </a:solidFill>
              </a:rPr>
              <a:t>Is Virginia Site Ready?</a:t>
            </a:r>
          </a:p>
        </p:txBody>
      </p:sp>
      <p:pic>
        <p:nvPicPr>
          <p:cNvPr id="3" name="Picture 2">
            <a:extLst>
              <a:ext uri="{FF2B5EF4-FFF2-40B4-BE49-F238E27FC236}">
                <a16:creationId xmlns:a16="http://schemas.microsoft.com/office/drawing/2014/main" id="{FDDCE37C-5B12-40B2-8CA5-942412B6ECDE}"/>
              </a:ext>
            </a:extLst>
          </p:cNvPr>
          <p:cNvPicPr>
            <a:picLocks noChangeAspect="1"/>
          </p:cNvPicPr>
          <p:nvPr/>
        </p:nvPicPr>
        <p:blipFill>
          <a:blip r:embed="rId3"/>
          <a:stretch>
            <a:fillRect/>
          </a:stretch>
        </p:blipFill>
        <p:spPr>
          <a:xfrm>
            <a:off x="1524000" y="1033643"/>
            <a:ext cx="9144000" cy="3523487"/>
          </a:xfrm>
          <a:prstGeom prst="rect">
            <a:avLst/>
          </a:prstGeom>
        </p:spPr>
      </p:pic>
      <p:pic>
        <p:nvPicPr>
          <p:cNvPr id="2" name="Picture 1">
            <a:extLst>
              <a:ext uri="{FF2B5EF4-FFF2-40B4-BE49-F238E27FC236}">
                <a16:creationId xmlns:a16="http://schemas.microsoft.com/office/drawing/2014/main" id="{1C055C15-135D-4159-8E28-9A5C11617E76}"/>
              </a:ext>
            </a:extLst>
          </p:cNvPr>
          <p:cNvPicPr>
            <a:picLocks noChangeAspect="1"/>
          </p:cNvPicPr>
          <p:nvPr/>
        </p:nvPicPr>
        <p:blipFill>
          <a:blip r:embed="rId4"/>
          <a:stretch>
            <a:fillRect/>
          </a:stretch>
        </p:blipFill>
        <p:spPr>
          <a:xfrm>
            <a:off x="7669448" y="74951"/>
            <a:ext cx="2868289" cy="843207"/>
          </a:xfrm>
          <a:prstGeom prst="rect">
            <a:avLst/>
          </a:prstGeom>
        </p:spPr>
      </p:pic>
      <p:pic>
        <p:nvPicPr>
          <p:cNvPr id="4" name="Picture 3">
            <a:extLst>
              <a:ext uri="{FF2B5EF4-FFF2-40B4-BE49-F238E27FC236}">
                <a16:creationId xmlns:a16="http://schemas.microsoft.com/office/drawing/2014/main" id="{F1EB00AA-1A4F-4381-B7F9-11C6D1C74DD8}"/>
              </a:ext>
            </a:extLst>
          </p:cNvPr>
          <p:cNvPicPr>
            <a:picLocks noChangeAspect="1"/>
          </p:cNvPicPr>
          <p:nvPr/>
        </p:nvPicPr>
        <p:blipFill>
          <a:blip r:embed="rId5"/>
          <a:stretch>
            <a:fillRect/>
          </a:stretch>
        </p:blipFill>
        <p:spPr>
          <a:xfrm>
            <a:off x="8603853" y="3717083"/>
            <a:ext cx="2054530" cy="823031"/>
          </a:xfrm>
          <a:prstGeom prst="rect">
            <a:avLst/>
          </a:prstGeom>
        </p:spPr>
      </p:pic>
    </p:spTree>
    <p:extLst>
      <p:ext uri="{BB962C8B-B14F-4D97-AF65-F5344CB8AC3E}">
        <p14:creationId xmlns:p14="http://schemas.microsoft.com/office/powerpoint/2010/main" val="231185152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Timmons Group</a:t>
            </a:r>
          </a:p>
        </p:txBody>
      </p:sp>
      <p:sp>
        <p:nvSpPr>
          <p:cNvPr id="3" name="Content Placeholder 2"/>
          <p:cNvSpPr>
            <a:spLocks noGrp="1"/>
          </p:cNvSpPr>
          <p:nvPr>
            <p:ph idx="1"/>
          </p:nvPr>
        </p:nvSpPr>
        <p:spPr>
          <a:xfrm>
            <a:off x="1580471" y="1371600"/>
            <a:ext cx="6243951" cy="3886200"/>
          </a:xfrm>
        </p:spPr>
        <p:txBody>
          <a:bodyPr/>
          <a:lstStyle/>
          <a:p>
            <a:pPr>
              <a:spcBef>
                <a:spcPts val="600"/>
              </a:spcBef>
              <a:spcAft>
                <a:spcPts val="600"/>
              </a:spcAft>
            </a:pPr>
            <a:r>
              <a:rPr lang="en-US" dirty="0"/>
              <a:t>Virginia based Consultant Engineering Firm </a:t>
            </a:r>
          </a:p>
          <a:p>
            <a:pPr>
              <a:spcBef>
                <a:spcPts val="600"/>
              </a:spcBef>
              <a:spcAft>
                <a:spcPts val="600"/>
              </a:spcAft>
            </a:pPr>
            <a:r>
              <a:rPr lang="en-US" dirty="0"/>
              <a:t>Chesterfield Headquarters w/ 7 Virginia offices</a:t>
            </a:r>
          </a:p>
          <a:p>
            <a:pPr>
              <a:spcBef>
                <a:spcPts val="600"/>
              </a:spcBef>
              <a:spcAft>
                <a:spcPts val="600"/>
              </a:spcAft>
            </a:pPr>
            <a:r>
              <a:rPr lang="en-US" dirty="0"/>
              <a:t>Employ 390+ Virginians (67% of all employees)</a:t>
            </a:r>
          </a:p>
          <a:p>
            <a:pPr>
              <a:spcBef>
                <a:spcPts val="600"/>
              </a:spcBef>
              <a:spcAft>
                <a:spcPts val="600"/>
              </a:spcAft>
            </a:pPr>
            <a:r>
              <a:rPr lang="en-US" dirty="0"/>
              <a:t>Engineering News Record’s Top 500 Design Firms for 26+ years</a:t>
            </a:r>
          </a:p>
          <a:p>
            <a:pPr>
              <a:spcBef>
                <a:spcPts val="600"/>
              </a:spcBef>
              <a:spcAft>
                <a:spcPts val="600"/>
              </a:spcAft>
            </a:pPr>
            <a:r>
              <a:rPr lang="en-US" dirty="0"/>
              <a:t>Extensive experience with economic development, master planning, site &amp; infrastructure development and GIS site selection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211" y="1185383"/>
            <a:ext cx="2319210" cy="1742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F9164EA8-F527-4C41-AA29-89F06F5669D0}"/>
              </a:ext>
            </a:extLst>
          </p:cNvPr>
          <p:cNvPicPr>
            <a:picLocks noChangeAspect="1"/>
          </p:cNvPicPr>
          <p:nvPr/>
        </p:nvPicPr>
        <p:blipFill>
          <a:blip r:embed="rId4"/>
          <a:stretch>
            <a:fillRect/>
          </a:stretch>
        </p:blipFill>
        <p:spPr>
          <a:xfrm>
            <a:off x="7936271" y="3134888"/>
            <a:ext cx="1266943" cy="1172708"/>
          </a:xfrm>
          <a:prstGeom prst="rect">
            <a:avLst/>
          </a:prstGeom>
        </p:spPr>
      </p:pic>
      <p:pic>
        <p:nvPicPr>
          <p:cNvPr id="7" name="Picture 6">
            <a:extLst>
              <a:ext uri="{FF2B5EF4-FFF2-40B4-BE49-F238E27FC236}">
                <a16:creationId xmlns:a16="http://schemas.microsoft.com/office/drawing/2014/main" id="{FC7481D2-5AA9-40D4-958C-29822B52F744}"/>
              </a:ext>
            </a:extLst>
          </p:cNvPr>
          <p:cNvPicPr>
            <a:picLocks noChangeAspect="1"/>
          </p:cNvPicPr>
          <p:nvPr/>
        </p:nvPicPr>
        <p:blipFill>
          <a:blip r:embed="rId5"/>
          <a:stretch>
            <a:fillRect/>
          </a:stretch>
        </p:blipFill>
        <p:spPr>
          <a:xfrm>
            <a:off x="9253781" y="4514243"/>
            <a:ext cx="1201016" cy="1190098"/>
          </a:xfrm>
          <a:prstGeom prst="rect">
            <a:avLst/>
          </a:prstGeom>
        </p:spPr>
      </p:pic>
      <p:pic>
        <p:nvPicPr>
          <p:cNvPr id="8" name="Picture 7">
            <a:extLst>
              <a:ext uri="{FF2B5EF4-FFF2-40B4-BE49-F238E27FC236}">
                <a16:creationId xmlns:a16="http://schemas.microsoft.com/office/drawing/2014/main" id="{3C5E2033-4A0B-4EFD-920D-88DC810707AD}"/>
              </a:ext>
            </a:extLst>
          </p:cNvPr>
          <p:cNvPicPr>
            <a:picLocks noChangeAspect="1"/>
          </p:cNvPicPr>
          <p:nvPr/>
        </p:nvPicPr>
        <p:blipFill>
          <a:blip r:embed="rId6"/>
          <a:stretch>
            <a:fillRect/>
          </a:stretch>
        </p:blipFill>
        <p:spPr>
          <a:xfrm>
            <a:off x="9291511" y="2667001"/>
            <a:ext cx="1201016" cy="1743607"/>
          </a:xfrm>
          <a:prstGeom prst="rect">
            <a:avLst/>
          </a:prstGeom>
        </p:spPr>
      </p:pic>
      <p:pic>
        <p:nvPicPr>
          <p:cNvPr id="10" name="Picture 9">
            <a:extLst>
              <a:ext uri="{FF2B5EF4-FFF2-40B4-BE49-F238E27FC236}">
                <a16:creationId xmlns:a16="http://schemas.microsoft.com/office/drawing/2014/main" id="{13EFE58B-8993-4E3E-8063-2FD1ACCEB5A0}"/>
              </a:ext>
            </a:extLst>
          </p:cNvPr>
          <p:cNvPicPr>
            <a:picLocks noChangeAspect="1"/>
          </p:cNvPicPr>
          <p:nvPr/>
        </p:nvPicPr>
        <p:blipFill>
          <a:blip r:embed="rId7"/>
          <a:stretch>
            <a:fillRect/>
          </a:stretch>
        </p:blipFill>
        <p:spPr>
          <a:xfrm>
            <a:off x="7915867" y="4563143"/>
            <a:ext cx="1114216" cy="1109474"/>
          </a:xfrm>
          <a:prstGeom prst="rect">
            <a:avLst/>
          </a:prstGeom>
        </p:spPr>
      </p:pic>
      <p:pic>
        <p:nvPicPr>
          <p:cNvPr id="12" name="Picture 11">
            <a:extLst>
              <a:ext uri="{FF2B5EF4-FFF2-40B4-BE49-F238E27FC236}">
                <a16:creationId xmlns:a16="http://schemas.microsoft.com/office/drawing/2014/main" id="{A51CFC34-CB33-4B0B-83D0-131BDA4654F0}"/>
              </a:ext>
            </a:extLst>
          </p:cNvPr>
          <p:cNvPicPr>
            <a:picLocks noChangeAspect="1"/>
          </p:cNvPicPr>
          <p:nvPr/>
        </p:nvPicPr>
        <p:blipFill>
          <a:blip r:embed="rId8"/>
          <a:stretch>
            <a:fillRect/>
          </a:stretch>
        </p:blipFill>
        <p:spPr>
          <a:xfrm>
            <a:off x="8130899" y="188307"/>
            <a:ext cx="2085013" cy="768163"/>
          </a:xfrm>
          <a:prstGeom prst="rect">
            <a:avLst/>
          </a:prstGeom>
        </p:spPr>
      </p:pic>
    </p:spTree>
    <p:extLst>
      <p:ext uri="{BB962C8B-B14F-4D97-AF65-F5344CB8AC3E}">
        <p14:creationId xmlns:p14="http://schemas.microsoft.com/office/powerpoint/2010/main" val="78834404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Considerations – Site Development</a:t>
            </a:r>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44" t="7731" r="1405" b="10423"/>
          <a:stretch/>
        </p:blipFill>
        <p:spPr bwMode="auto">
          <a:xfrm>
            <a:off x="3841755" y="1628865"/>
            <a:ext cx="6837968"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06384" y="1582864"/>
            <a:ext cx="2204557" cy="769441"/>
          </a:xfrm>
          <a:prstGeom prst="rect">
            <a:avLst/>
          </a:prstGeom>
          <a:noFill/>
        </p:spPr>
        <p:txBody>
          <a:bodyPr wrap="square" rtlCol="0">
            <a:spAutoFit/>
          </a:bodyPr>
          <a:lstStyle/>
          <a:p>
            <a:r>
              <a:rPr lang="en-US" sz="2200" b="1" i="1" dirty="0">
                <a:solidFill>
                  <a:srgbClr val="005536"/>
                </a:solidFill>
                <a:latin typeface="Calibri"/>
                <a:ea typeface="ＭＳ Ｐゴシック" pitchFamily="-128" charset="-128"/>
              </a:rPr>
              <a:t>Site Selection / Identification</a:t>
            </a:r>
          </a:p>
        </p:txBody>
      </p:sp>
      <p:sp>
        <p:nvSpPr>
          <p:cNvPr id="6" name="TextBox 5"/>
          <p:cNvSpPr txBox="1"/>
          <p:nvPr/>
        </p:nvSpPr>
        <p:spPr>
          <a:xfrm>
            <a:off x="1842098" y="2459212"/>
            <a:ext cx="2084930" cy="430887"/>
          </a:xfrm>
          <a:prstGeom prst="rect">
            <a:avLst/>
          </a:prstGeom>
          <a:noFill/>
        </p:spPr>
        <p:txBody>
          <a:bodyPr wrap="none" rtlCol="0">
            <a:spAutoFit/>
          </a:bodyPr>
          <a:lstStyle/>
          <a:p>
            <a:r>
              <a:rPr lang="en-US" sz="2200" b="1" i="1" dirty="0">
                <a:solidFill>
                  <a:srgbClr val="005234"/>
                </a:solidFill>
                <a:latin typeface="Calibri"/>
                <a:ea typeface="ＭＳ Ｐゴシック" pitchFamily="-128" charset="-128"/>
              </a:rPr>
              <a:t>Site Negotiation</a:t>
            </a:r>
          </a:p>
        </p:txBody>
      </p:sp>
      <p:sp>
        <p:nvSpPr>
          <p:cNvPr id="7" name="TextBox 6"/>
          <p:cNvSpPr txBox="1"/>
          <p:nvPr/>
        </p:nvSpPr>
        <p:spPr>
          <a:xfrm>
            <a:off x="1806384" y="2963900"/>
            <a:ext cx="2585003" cy="430887"/>
          </a:xfrm>
          <a:prstGeom prst="rect">
            <a:avLst/>
          </a:prstGeom>
          <a:noFill/>
        </p:spPr>
        <p:txBody>
          <a:bodyPr wrap="none" rtlCol="0">
            <a:spAutoFit/>
          </a:bodyPr>
          <a:lstStyle/>
          <a:p>
            <a:r>
              <a:rPr lang="en-US" sz="2200" b="1" i="1" dirty="0">
                <a:solidFill>
                  <a:srgbClr val="005234"/>
                </a:solidFill>
                <a:latin typeface="Calibri"/>
                <a:ea typeface="ＭＳ Ｐゴシック" pitchFamily="-128" charset="-128"/>
              </a:rPr>
              <a:t>Site Control / Zoning</a:t>
            </a:r>
          </a:p>
        </p:txBody>
      </p:sp>
      <p:sp>
        <p:nvSpPr>
          <p:cNvPr id="8" name="Rectangle 7"/>
          <p:cNvSpPr/>
          <p:nvPr/>
        </p:nvSpPr>
        <p:spPr>
          <a:xfrm>
            <a:off x="1782709" y="3509509"/>
            <a:ext cx="3453318" cy="430887"/>
          </a:xfrm>
          <a:prstGeom prst="rect">
            <a:avLst/>
          </a:prstGeom>
        </p:spPr>
        <p:txBody>
          <a:bodyPr wrap="none">
            <a:spAutoFit/>
          </a:bodyPr>
          <a:lstStyle/>
          <a:p>
            <a:r>
              <a:rPr lang="en-US" sz="2200" b="1" i="1" dirty="0">
                <a:solidFill>
                  <a:srgbClr val="006541"/>
                </a:solidFill>
                <a:highlight>
                  <a:srgbClr val="FFFF00"/>
                </a:highlight>
                <a:latin typeface="Calibri"/>
                <a:ea typeface="ＭＳ Ｐゴシック" pitchFamily="-128" charset="-128"/>
              </a:rPr>
              <a:t>Master Plan / Due Diligence</a:t>
            </a:r>
          </a:p>
        </p:txBody>
      </p:sp>
      <p:sp>
        <p:nvSpPr>
          <p:cNvPr id="9" name="Rectangle 8"/>
          <p:cNvSpPr/>
          <p:nvPr/>
        </p:nvSpPr>
        <p:spPr>
          <a:xfrm>
            <a:off x="2808605" y="4139348"/>
            <a:ext cx="2799036" cy="461665"/>
          </a:xfrm>
          <a:prstGeom prst="rect">
            <a:avLst/>
          </a:prstGeom>
        </p:spPr>
        <p:txBody>
          <a:bodyPr wrap="none">
            <a:spAutoFit/>
          </a:bodyPr>
          <a:lstStyle/>
          <a:p>
            <a:r>
              <a:rPr lang="en-US" sz="2200" b="1" i="1" dirty="0">
                <a:solidFill>
                  <a:srgbClr val="006541"/>
                </a:solidFill>
                <a:highlight>
                  <a:srgbClr val="FFFF00"/>
                </a:highlight>
                <a:latin typeface="Calibri"/>
                <a:ea typeface="ＭＳ Ｐゴシック" pitchFamily="-128" charset="-128"/>
              </a:rPr>
              <a:t>Infrastructure &lt;12 </a:t>
            </a:r>
            <a:r>
              <a:rPr lang="en-US" sz="2200" b="1" i="1" dirty="0" err="1">
                <a:solidFill>
                  <a:srgbClr val="006541"/>
                </a:solidFill>
                <a:highlight>
                  <a:srgbClr val="FFFF00"/>
                </a:highlight>
                <a:latin typeface="Calibri"/>
                <a:ea typeface="ＭＳ Ｐゴシック" pitchFamily="-128" charset="-128"/>
              </a:rPr>
              <a:t>mo</a:t>
            </a:r>
            <a:r>
              <a:rPr lang="en-US" sz="2400" b="1" i="1" dirty="0">
                <a:solidFill>
                  <a:srgbClr val="005234"/>
                </a:solidFill>
                <a:latin typeface="Calibri"/>
                <a:ea typeface="ＭＳ Ｐゴシック" pitchFamily="-128" charset="-128"/>
              </a:rPr>
              <a:t> </a:t>
            </a:r>
          </a:p>
        </p:txBody>
      </p:sp>
      <p:sp>
        <p:nvSpPr>
          <p:cNvPr id="10" name="Rectangle 9"/>
          <p:cNvSpPr/>
          <p:nvPr/>
        </p:nvSpPr>
        <p:spPr>
          <a:xfrm>
            <a:off x="3106725" y="4809711"/>
            <a:ext cx="2436244" cy="430887"/>
          </a:xfrm>
          <a:prstGeom prst="rect">
            <a:avLst/>
          </a:prstGeom>
        </p:spPr>
        <p:txBody>
          <a:bodyPr wrap="none">
            <a:spAutoFit/>
          </a:bodyPr>
          <a:lstStyle/>
          <a:p>
            <a:r>
              <a:rPr lang="en-US" sz="2200" b="1" i="1" dirty="0">
                <a:solidFill>
                  <a:srgbClr val="005234"/>
                </a:solidFill>
                <a:latin typeface="Calibri"/>
                <a:ea typeface="ＭＳ Ｐゴシック" pitchFamily="-128" charset="-128"/>
              </a:rPr>
              <a:t>Shovel / Pad Ready</a:t>
            </a:r>
          </a:p>
        </p:txBody>
      </p:sp>
      <p:sp>
        <p:nvSpPr>
          <p:cNvPr id="3" name="Rectangle: Rounded Corners 2">
            <a:extLst>
              <a:ext uri="{FF2B5EF4-FFF2-40B4-BE49-F238E27FC236}">
                <a16:creationId xmlns:a16="http://schemas.microsoft.com/office/drawing/2014/main" id="{925B8C54-2A6E-4835-B88C-A0AA40C214D6}"/>
              </a:ext>
            </a:extLst>
          </p:cNvPr>
          <p:cNvSpPr/>
          <p:nvPr/>
        </p:nvSpPr>
        <p:spPr bwMode="auto">
          <a:xfrm>
            <a:off x="2808606" y="4029852"/>
            <a:ext cx="7783195" cy="677589"/>
          </a:xfrm>
          <a:prstGeom prst="roundRect">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pitchFamily="-128" charset="0"/>
              <a:ea typeface="ＭＳ Ｐゴシック" pitchFamily="-128" charset="-128"/>
            </a:endParaRPr>
          </a:p>
        </p:txBody>
      </p:sp>
      <p:sp>
        <p:nvSpPr>
          <p:cNvPr id="12" name="Arrow: Right 11">
            <a:extLst>
              <a:ext uri="{FF2B5EF4-FFF2-40B4-BE49-F238E27FC236}">
                <a16:creationId xmlns:a16="http://schemas.microsoft.com/office/drawing/2014/main" id="{48366ADF-CA60-462E-B8E7-9A240E62BA2C}"/>
              </a:ext>
            </a:extLst>
          </p:cNvPr>
          <p:cNvSpPr/>
          <p:nvPr/>
        </p:nvSpPr>
        <p:spPr bwMode="auto">
          <a:xfrm>
            <a:off x="2552247" y="4208763"/>
            <a:ext cx="256358" cy="33893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pitchFamily="-128" charset="0"/>
              <a:ea typeface="ＭＳ Ｐゴシック" pitchFamily="-128" charset="-128"/>
            </a:endParaRPr>
          </a:p>
        </p:txBody>
      </p:sp>
      <p:sp>
        <p:nvSpPr>
          <p:cNvPr id="13" name="TextBox 12">
            <a:extLst>
              <a:ext uri="{FF2B5EF4-FFF2-40B4-BE49-F238E27FC236}">
                <a16:creationId xmlns:a16="http://schemas.microsoft.com/office/drawing/2014/main" id="{1B8E9CEA-926E-443F-82CA-A41520A88EDF}"/>
              </a:ext>
            </a:extLst>
          </p:cNvPr>
          <p:cNvSpPr txBox="1"/>
          <p:nvPr/>
        </p:nvSpPr>
        <p:spPr>
          <a:xfrm>
            <a:off x="1513646" y="4029851"/>
            <a:ext cx="1111202" cy="707886"/>
          </a:xfrm>
          <a:prstGeom prst="rect">
            <a:avLst/>
          </a:prstGeom>
          <a:noFill/>
        </p:spPr>
        <p:txBody>
          <a:bodyPr wrap="none" rtlCol="0">
            <a:spAutoFit/>
          </a:bodyPr>
          <a:lstStyle/>
          <a:p>
            <a:pPr algn="ctr" eaLnBrk="0" fontAlgn="base" hangingPunct="0">
              <a:spcBef>
                <a:spcPct val="0"/>
              </a:spcBef>
              <a:spcAft>
                <a:spcPct val="0"/>
              </a:spcAft>
            </a:pPr>
            <a:r>
              <a:rPr lang="en-US" sz="2000" b="1" dirty="0">
                <a:solidFill>
                  <a:srgbClr val="1F497D"/>
                </a:solidFill>
                <a:latin typeface="Times" pitchFamily="-128" charset="0"/>
                <a:ea typeface="ＭＳ Ｐゴシック" pitchFamily="-128" charset="-128"/>
              </a:rPr>
              <a:t>Market</a:t>
            </a:r>
          </a:p>
          <a:p>
            <a:pPr algn="ctr" eaLnBrk="0" fontAlgn="base" hangingPunct="0">
              <a:spcBef>
                <a:spcPct val="0"/>
              </a:spcBef>
              <a:spcAft>
                <a:spcPct val="0"/>
              </a:spcAft>
            </a:pPr>
            <a:r>
              <a:rPr lang="en-US" sz="2000" b="1" dirty="0">
                <a:solidFill>
                  <a:srgbClr val="1F497D"/>
                </a:solidFill>
                <a:latin typeface="Times" pitchFamily="-128" charset="0"/>
                <a:ea typeface="ＭＳ Ｐゴシック" pitchFamily="-128" charset="-128"/>
              </a:rPr>
              <a:t>Demand</a:t>
            </a:r>
          </a:p>
        </p:txBody>
      </p:sp>
      <p:pic>
        <p:nvPicPr>
          <p:cNvPr id="14" name="Picture 13">
            <a:extLst>
              <a:ext uri="{FF2B5EF4-FFF2-40B4-BE49-F238E27FC236}">
                <a16:creationId xmlns:a16="http://schemas.microsoft.com/office/drawing/2014/main" id="{0A9E653F-AF69-4845-B85A-92262ACBFD96}"/>
              </a:ext>
            </a:extLst>
          </p:cNvPr>
          <p:cNvPicPr>
            <a:picLocks noChangeAspect="1"/>
          </p:cNvPicPr>
          <p:nvPr/>
        </p:nvPicPr>
        <p:blipFill>
          <a:blip r:embed="rId4"/>
          <a:stretch>
            <a:fillRect/>
          </a:stretch>
        </p:blipFill>
        <p:spPr>
          <a:xfrm>
            <a:off x="9144000" y="1553474"/>
            <a:ext cx="1447800" cy="1365759"/>
          </a:xfrm>
          <a:prstGeom prst="rect">
            <a:avLst/>
          </a:prstGeom>
        </p:spPr>
      </p:pic>
      <p:sp>
        <p:nvSpPr>
          <p:cNvPr id="15" name="Rectangle 14">
            <a:extLst>
              <a:ext uri="{FF2B5EF4-FFF2-40B4-BE49-F238E27FC236}">
                <a16:creationId xmlns:a16="http://schemas.microsoft.com/office/drawing/2014/main" id="{5DA31085-4E7D-4134-8677-CAA773232226}"/>
              </a:ext>
            </a:extLst>
          </p:cNvPr>
          <p:cNvSpPr/>
          <p:nvPr/>
        </p:nvSpPr>
        <p:spPr>
          <a:xfrm>
            <a:off x="2824141" y="4115784"/>
            <a:ext cx="2915926" cy="446276"/>
          </a:xfrm>
          <a:prstGeom prst="rect">
            <a:avLst/>
          </a:prstGeom>
        </p:spPr>
        <p:txBody>
          <a:bodyPr wrap="none">
            <a:spAutoFit/>
          </a:bodyPr>
          <a:lstStyle/>
          <a:p>
            <a:r>
              <a:rPr lang="en-US" sz="2300" b="1" i="1" dirty="0">
                <a:solidFill>
                  <a:srgbClr val="006541"/>
                </a:solidFill>
                <a:highlight>
                  <a:srgbClr val="FFFF00"/>
                </a:highlight>
                <a:latin typeface="Calibri"/>
                <a:ea typeface="ＭＳ Ｐゴシック" pitchFamily="-128" charset="-128"/>
              </a:rPr>
              <a:t>Infrastructure &lt;12 </a:t>
            </a:r>
            <a:r>
              <a:rPr lang="en-US" sz="2300" b="1" i="1" dirty="0" err="1">
                <a:solidFill>
                  <a:srgbClr val="006541"/>
                </a:solidFill>
                <a:highlight>
                  <a:srgbClr val="FFFF00"/>
                </a:highlight>
                <a:latin typeface="Calibri"/>
                <a:ea typeface="ＭＳ Ｐゴシック" pitchFamily="-128" charset="-128"/>
              </a:rPr>
              <a:t>mo</a:t>
            </a:r>
            <a:r>
              <a:rPr lang="en-US" sz="2300" b="1" i="1" dirty="0">
                <a:solidFill>
                  <a:srgbClr val="005234"/>
                </a:solidFill>
                <a:latin typeface="Calibri"/>
                <a:ea typeface="ＭＳ Ｐゴシック" pitchFamily="-128" charset="-128"/>
              </a:rPr>
              <a:t> </a:t>
            </a:r>
          </a:p>
        </p:txBody>
      </p:sp>
    </p:spTree>
    <p:extLst>
      <p:ext uri="{BB962C8B-B14F-4D97-AF65-F5344CB8AC3E}">
        <p14:creationId xmlns:p14="http://schemas.microsoft.com/office/powerpoint/2010/main" val="3638297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 calcmode="lin" valueType="num">
                                      <p:cBhvr additive="base">
                                        <p:cTn id="3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additive="base">
                                        <p:cTn id="4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D1DCFD-281C-4CF9-96DB-B13231EB3A0B}"/>
              </a:ext>
            </a:extLst>
          </p:cNvPr>
          <p:cNvSpPr txBox="1"/>
          <p:nvPr/>
        </p:nvSpPr>
        <p:spPr>
          <a:xfrm>
            <a:off x="1575816" y="685800"/>
            <a:ext cx="4267200" cy="1477328"/>
          </a:xfrm>
          <a:prstGeom prst="rect">
            <a:avLst/>
          </a:prstGeom>
          <a:noFill/>
        </p:spPr>
        <p:txBody>
          <a:bodyPr wrap="square" rtlCol="0">
            <a:spAutoFit/>
          </a:bodyPr>
          <a:lstStyle/>
          <a:p>
            <a:pPr algn="ctr" eaLnBrk="0" fontAlgn="base" hangingPunct="0">
              <a:spcBef>
                <a:spcPct val="0"/>
              </a:spcBef>
              <a:spcAft>
                <a:spcPct val="0"/>
              </a:spcAft>
            </a:pPr>
            <a:r>
              <a:rPr lang="en-US" sz="3000" b="1" i="1" dirty="0">
                <a:solidFill>
                  <a:prstClr val="black">
                    <a:lumMod val="65000"/>
                    <a:lumOff val="35000"/>
                  </a:prstClr>
                </a:solidFill>
                <a:latin typeface="Times" panose="02020603050405020304" pitchFamily="18" charset="0"/>
                <a:ea typeface="ＭＳ Ｐゴシック" pitchFamily="-128" charset="-128"/>
                <a:cs typeface="Times" panose="02020603050405020304" pitchFamily="18" charset="0"/>
              </a:rPr>
              <a:t>Tier 4 brings </a:t>
            </a:r>
            <a:r>
              <a:rPr lang="en-US" sz="3000" b="1" i="1" u="sng" dirty="0">
                <a:solidFill>
                  <a:prstClr val="black">
                    <a:lumMod val="65000"/>
                    <a:lumOff val="35000"/>
                  </a:prstClr>
                </a:solidFill>
                <a:latin typeface="Times" panose="02020603050405020304" pitchFamily="18" charset="0"/>
                <a:ea typeface="ＭＳ Ｐゴシック" pitchFamily="-128" charset="-128"/>
                <a:cs typeface="Times" panose="02020603050405020304" pitchFamily="18" charset="0"/>
              </a:rPr>
              <a:t>Certainty</a:t>
            </a:r>
            <a:r>
              <a:rPr lang="en-US" sz="3000" b="1" i="1" dirty="0">
                <a:solidFill>
                  <a:prstClr val="black">
                    <a:lumMod val="65000"/>
                    <a:lumOff val="35000"/>
                  </a:prstClr>
                </a:solidFill>
                <a:latin typeface="Times" panose="02020603050405020304" pitchFamily="18" charset="0"/>
                <a:ea typeface="ＭＳ Ｐゴシック" pitchFamily="-128" charset="-128"/>
                <a:cs typeface="Times" panose="02020603050405020304" pitchFamily="18" charset="0"/>
              </a:rPr>
              <a:t>, and </a:t>
            </a:r>
            <a:r>
              <a:rPr lang="en-US" sz="3000" b="1" i="1" u="sng" dirty="0">
                <a:solidFill>
                  <a:prstClr val="black">
                    <a:lumMod val="65000"/>
                    <a:lumOff val="35000"/>
                  </a:prstClr>
                </a:solidFill>
                <a:latin typeface="Times" panose="02020603050405020304" pitchFamily="18" charset="0"/>
                <a:ea typeface="ＭＳ Ｐゴシック" pitchFamily="-128" charset="-128"/>
                <a:cs typeface="Times" panose="02020603050405020304" pitchFamily="18" charset="0"/>
              </a:rPr>
              <a:t>Certainty</a:t>
            </a:r>
            <a:r>
              <a:rPr lang="en-US" sz="3000" b="1" i="1" dirty="0">
                <a:solidFill>
                  <a:prstClr val="black">
                    <a:lumMod val="65000"/>
                    <a:lumOff val="35000"/>
                  </a:prstClr>
                </a:solidFill>
                <a:latin typeface="Times" panose="02020603050405020304" pitchFamily="18" charset="0"/>
                <a:ea typeface="ＭＳ Ｐゴシック" pitchFamily="-128" charset="-128"/>
                <a:cs typeface="Times" panose="02020603050405020304" pitchFamily="18" charset="0"/>
              </a:rPr>
              <a:t> brings Business.</a:t>
            </a:r>
          </a:p>
        </p:txBody>
      </p:sp>
      <p:sp>
        <p:nvSpPr>
          <p:cNvPr id="8" name="Rectangle 7">
            <a:extLst>
              <a:ext uri="{FF2B5EF4-FFF2-40B4-BE49-F238E27FC236}">
                <a16:creationId xmlns:a16="http://schemas.microsoft.com/office/drawing/2014/main" id="{719FD9D2-F3FC-4FDF-BA7C-827D25531A4C}"/>
              </a:ext>
            </a:extLst>
          </p:cNvPr>
          <p:cNvSpPr/>
          <p:nvPr/>
        </p:nvSpPr>
        <p:spPr>
          <a:xfrm>
            <a:off x="1676401" y="2913889"/>
            <a:ext cx="3962399" cy="2169825"/>
          </a:xfrm>
          <a:prstGeom prst="rect">
            <a:avLst/>
          </a:prstGeom>
        </p:spPr>
        <p:txBody>
          <a:bodyPr wrap="square">
            <a:spAutoFit/>
          </a:bodyPr>
          <a:lstStyle/>
          <a:p>
            <a:pPr algn="ctr" eaLnBrk="0" fontAlgn="base" hangingPunct="0">
              <a:spcBef>
                <a:spcPts val="600"/>
              </a:spcBef>
              <a:spcAft>
                <a:spcPct val="0"/>
              </a:spcAft>
              <a:defRPr/>
            </a:pPr>
            <a:r>
              <a:rPr lang="en-US" sz="3000" b="1" i="1" dirty="0">
                <a:solidFill>
                  <a:prstClr val="black">
                    <a:lumMod val="65000"/>
                    <a:lumOff val="35000"/>
                  </a:prstClr>
                </a:solidFill>
                <a:highlight>
                  <a:srgbClr val="FFFF00"/>
                </a:highlight>
                <a:latin typeface="Times" pitchFamily="-128" charset="0"/>
                <a:ea typeface="ＭＳ Ｐゴシック" pitchFamily="-128" charset="-128"/>
              </a:rPr>
              <a:t>TIME &gt; MONEY </a:t>
            </a:r>
            <a:endParaRPr lang="en-US" sz="2400" b="1" i="1" dirty="0">
              <a:solidFill>
                <a:prstClr val="black">
                  <a:lumMod val="65000"/>
                  <a:lumOff val="35000"/>
                </a:prstClr>
              </a:solidFill>
              <a:latin typeface="Times" pitchFamily="-128" charset="0"/>
              <a:ea typeface="ＭＳ Ｐゴシック" pitchFamily="-128" charset="-128"/>
            </a:endParaRPr>
          </a:p>
          <a:p>
            <a:pPr algn="ctr" eaLnBrk="0" fontAlgn="base" hangingPunct="0">
              <a:spcBef>
                <a:spcPts val="600"/>
              </a:spcBef>
              <a:spcAft>
                <a:spcPts val="600"/>
              </a:spcAft>
              <a:defRPr/>
            </a:pPr>
            <a:r>
              <a:rPr lang="en-US" sz="2800" b="1" i="1" dirty="0">
                <a:solidFill>
                  <a:prstClr val="black">
                    <a:lumMod val="65000"/>
                    <a:lumOff val="35000"/>
                  </a:prstClr>
                </a:solidFill>
                <a:latin typeface="Times" pitchFamily="-128" charset="0"/>
                <a:ea typeface="ＭＳ Ｐゴシック" pitchFamily="-128" charset="-128"/>
              </a:rPr>
              <a:t>&amp; </a:t>
            </a:r>
            <a:r>
              <a:rPr lang="en-US" sz="2800" b="1" i="1" u="sng" dirty="0">
                <a:solidFill>
                  <a:prstClr val="black">
                    <a:lumMod val="65000"/>
                    <a:lumOff val="35000"/>
                  </a:prstClr>
                </a:solidFill>
                <a:latin typeface="Times" pitchFamily="-128" charset="0"/>
                <a:ea typeface="ＭＳ Ｐゴシック" pitchFamily="-128" charset="-128"/>
              </a:rPr>
              <a:t>Competitive Advantage</a:t>
            </a:r>
            <a:r>
              <a:rPr lang="en-US" sz="2800" b="1" i="1" dirty="0">
                <a:solidFill>
                  <a:prstClr val="black">
                    <a:lumMod val="65000"/>
                    <a:lumOff val="35000"/>
                  </a:prstClr>
                </a:solidFill>
                <a:latin typeface="Times" pitchFamily="-128" charset="0"/>
                <a:ea typeface="ＭＳ Ｐゴシック" pitchFamily="-128" charset="-128"/>
              </a:rPr>
              <a:t> </a:t>
            </a:r>
          </a:p>
          <a:p>
            <a:pPr algn="ctr" eaLnBrk="0" fontAlgn="base" hangingPunct="0">
              <a:spcBef>
                <a:spcPts val="600"/>
              </a:spcBef>
              <a:spcAft>
                <a:spcPts val="600"/>
              </a:spcAft>
              <a:defRPr/>
            </a:pPr>
            <a:r>
              <a:rPr lang="en-US" sz="2800" b="1" i="1" dirty="0">
                <a:solidFill>
                  <a:prstClr val="black">
                    <a:lumMod val="65000"/>
                    <a:lumOff val="35000"/>
                  </a:prstClr>
                </a:solidFill>
                <a:latin typeface="Times" pitchFamily="-128" charset="0"/>
                <a:ea typeface="ＭＳ Ｐゴシック" pitchFamily="-128" charset="-128"/>
              </a:rPr>
              <a:t>in Site Selection</a:t>
            </a:r>
          </a:p>
          <a:p>
            <a:pPr algn="ctr" eaLnBrk="0" fontAlgn="base" hangingPunct="0">
              <a:spcBef>
                <a:spcPts val="600"/>
              </a:spcBef>
              <a:spcAft>
                <a:spcPct val="0"/>
              </a:spcAft>
              <a:defRPr/>
            </a:pPr>
            <a:endParaRPr lang="en-US" sz="2400" dirty="0">
              <a:solidFill>
                <a:prstClr val="black"/>
              </a:solidFill>
              <a:latin typeface="Times" pitchFamily="-128" charset="0"/>
              <a:ea typeface="ＭＳ Ｐゴシック" pitchFamily="-128" charset="-128"/>
            </a:endParaRPr>
          </a:p>
        </p:txBody>
      </p:sp>
      <p:pic>
        <p:nvPicPr>
          <p:cNvPr id="4" name="Picture 3" descr="A close up of a map&#10;&#10;Description generated with high confidence">
            <a:extLst>
              <a:ext uri="{FF2B5EF4-FFF2-40B4-BE49-F238E27FC236}">
                <a16:creationId xmlns:a16="http://schemas.microsoft.com/office/drawing/2014/main" id="{E3BC723C-AB8C-4BD1-A732-C52D81D87F1E}"/>
              </a:ext>
            </a:extLst>
          </p:cNvPr>
          <p:cNvPicPr>
            <a:picLocks noChangeAspect="1"/>
          </p:cNvPicPr>
          <p:nvPr/>
        </p:nvPicPr>
        <p:blipFill rotWithShape="1">
          <a:blip r:embed="rId2"/>
          <a:srcRect t="9496"/>
          <a:stretch/>
        </p:blipFill>
        <p:spPr>
          <a:xfrm>
            <a:off x="5867400" y="533400"/>
            <a:ext cx="4770538" cy="5257800"/>
          </a:xfrm>
          <a:prstGeom prst="rect">
            <a:avLst/>
          </a:prstGeom>
          <a:ln>
            <a:noFill/>
          </a:ln>
        </p:spPr>
      </p:pic>
      <p:pic>
        <p:nvPicPr>
          <p:cNvPr id="9" name="Picture 8">
            <a:extLst>
              <a:ext uri="{FF2B5EF4-FFF2-40B4-BE49-F238E27FC236}">
                <a16:creationId xmlns:a16="http://schemas.microsoft.com/office/drawing/2014/main" id="{80E03048-DD24-4878-9D17-6F4E681E1A71}"/>
              </a:ext>
            </a:extLst>
          </p:cNvPr>
          <p:cNvPicPr>
            <a:picLocks noChangeAspect="1"/>
          </p:cNvPicPr>
          <p:nvPr/>
        </p:nvPicPr>
        <p:blipFill>
          <a:blip r:embed="rId3"/>
          <a:stretch>
            <a:fillRect/>
          </a:stretch>
        </p:blipFill>
        <p:spPr>
          <a:xfrm>
            <a:off x="5867401" y="3276601"/>
            <a:ext cx="1114597" cy="1053801"/>
          </a:xfrm>
          <a:prstGeom prst="rect">
            <a:avLst/>
          </a:prstGeom>
        </p:spPr>
      </p:pic>
      <p:sp>
        <p:nvSpPr>
          <p:cNvPr id="6" name="TextBox 5">
            <a:extLst>
              <a:ext uri="{FF2B5EF4-FFF2-40B4-BE49-F238E27FC236}">
                <a16:creationId xmlns:a16="http://schemas.microsoft.com/office/drawing/2014/main" id="{47D41896-3460-4F3B-A232-26272CFCCE69}"/>
              </a:ext>
            </a:extLst>
          </p:cNvPr>
          <p:cNvSpPr txBox="1"/>
          <p:nvPr/>
        </p:nvSpPr>
        <p:spPr>
          <a:xfrm flipH="1">
            <a:off x="6046759" y="76201"/>
            <a:ext cx="4804540" cy="430887"/>
          </a:xfrm>
          <a:prstGeom prst="rect">
            <a:avLst/>
          </a:prstGeom>
          <a:noFill/>
        </p:spPr>
        <p:txBody>
          <a:bodyPr wrap="square" rtlCol="0">
            <a:spAutoFit/>
          </a:bodyPr>
          <a:lstStyle/>
          <a:p>
            <a:pPr eaLnBrk="0" fontAlgn="base" hangingPunct="0">
              <a:spcBef>
                <a:spcPct val="0"/>
              </a:spcBef>
              <a:spcAft>
                <a:spcPct val="0"/>
              </a:spcAft>
            </a:pPr>
            <a:r>
              <a:rPr lang="en-US" sz="2200" dirty="0">
                <a:solidFill>
                  <a:prstClr val="black"/>
                </a:solidFill>
                <a:latin typeface="Times" panose="02020603050405020304" pitchFamily="18" charset="0"/>
                <a:ea typeface="ＭＳ Ｐゴシック" pitchFamily="-128" charset="-128"/>
                <a:cs typeface="Times" panose="02020603050405020304" pitchFamily="18" charset="0"/>
              </a:rPr>
              <a:t>Site Readiness Road Map to Success</a:t>
            </a:r>
          </a:p>
        </p:txBody>
      </p:sp>
    </p:spTree>
    <p:extLst>
      <p:ext uri="{BB962C8B-B14F-4D97-AF65-F5344CB8AC3E}">
        <p14:creationId xmlns:p14="http://schemas.microsoft.com/office/powerpoint/2010/main" val="914451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1"/>
                </a:solidFill>
              </a:rPr>
              <a:t>Region </a:t>
            </a:r>
            <a:r>
              <a:rPr lang="en-US" b="1" dirty="0">
                <a:solidFill>
                  <a:schemeClr val="tx1"/>
                </a:solidFill>
              </a:rPr>
              <a:t>4</a:t>
            </a:r>
            <a:r>
              <a:rPr lang="en-US" b="1" dirty="0" smtClean="0">
                <a:solidFill>
                  <a:schemeClr val="tx1"/>
                </a:solidFill>
              </a:rPr>
              <a:t/>
            </a:r>
            <a:br>
              <a:rPr lang="en-US" b="1" dirty="0" smtClean="0">
                <a:solidFill>
                  <a:schemeClr val="tx1"/>
                </a:solidFill>
              </a:rPr>
            </a:br>
            <a:r>
              <a:rPr lang="en-US" b="1" dirty="0" smtClean="0">
                <a:solidFill>
                  <a:schemeClr val="tx1"/>
                </a:solidFill>
              </a:rPr>
              <a:t>Enhanced Capacity Building</a:t>
            </a:r>
            <a:br>
              <a:rPr lang="en-US" b="1" dirty="0" smtClean="0">
                <a:solidFill>
                  <a:schemeClr val="tx1"/>
                </a:solidFill>
              </a:rPr>
            </a:br>
            <a:endParaRPr lang="en-US" dirty="0">
              <a:solidFill>
                <a:schemeClr val="tx1"/>
              </a:solidFill>
            </a:endParaRPr>
          </a:p>
        </p:txBody>
      </p:sp>
      <p:sp>
        <p:nvSpPr>
          <p:cNvPr id="5" name="Text Placeholder 4"/>
          <p:cNvSpPr>
            <a:spLocks noGrp="1"/>
          </p:cNvSpPr>
          <p:nvPr>
            <p:ph type="body" idx="1"/>
          </p:nvPr>
        </p:nvSpPr>
        <p:spPr>
          <a:xfrm>
            <a:off x="963085" y="2035642"/>
            <a:ext cx="9974089" cy="1888178"/>
          </a:xfrm>
        </p:spPr>
        <p:txBody>
          <a:bodyPr>
            <a:normAutofit/>
          </a:bodyPr>
          <a:lstStyle/>
          <a:p>
            <a:r>
              <a:rPr lang="en-US" sz="5400" b="1" dirty="0" smtClean="0">
                <a:solidFill>
                  <a:schemeClr val="accent1"/>
                </a:solidFill>
              </a:rPr>
              <a:t>Virginia’s Growth Region Site Readiness</a:t>
            </a:r>
            <a:endParaRPr lang="en-US" sz="5400" b="1" dirty="0">
              <a:solidFill>
                <a:schemeClr val="accent1"/>
              </a:solidFill>
            </a:endParaRPr>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1200" cap="all" spc="-100" normalizeH="0" baseline="0" noProof="0" dirty="0">
              <a:ln>
                <a:noFill/>
              </a:ln>
              <a:solidFill>
                <a:srgbClr val="FFFFFF"/>
              </a:solidFill>
              <a:effectLst/>
              <a:uLnTx/>
              <a:uFillTx/>
              <a:latin typeface="Calibri"/>
              <a:ea typeface="+mj-ea"/>
              <a:cs typeface="+mj-cs"/>
            </a:endParaRPr>
          </a:p>
        </p:txBody>
      </p:sp>
      <p:sp>
        <p:nvSpPr>
          <p:cNvPr id="2" name="Rectangle 1"/>
          <p:cNvSpPr/>
          <p:nvPr/>
        </p:nvSpPr>
        <p:spPr>
          <a:xfrm>
            <a:off x="963084" y="3923820"/>
            <a:ext cx="9974089" cy="1569660"/>
          </a:xfrm>
          <a:prstGeom prst="rect">
            <a:avLst/>
          </a:prstGeom>
        </p:spPr>
        <p:txBody>
          <a:bodyPr wrap="square">
            <a:spAutoFit/>
          </a:bodyPr>
          <a:lstStyle/>
          <a:p>
            <a:pPr marL="0" lvl="1"/>
            <a:r>
              <a:rPr lang="en-US" sz="3200" b="1" dirty="0" smtClean="0">
                <a:solidFill>
                  <a:srgbClr val="2DA923"/>
                </a:solidFill>
              </a:rPr>
              <a:t>Virginia’s Growth Region (VGR)</a:t>
            </a:r>
          </a:p>
          <a:p>
            <a:pPr marL="0" lvl="1"/>
            <a:r>
              <a:rPr lang="en-US" sz="3200" b="1" dirty="0" smtClean="0">
                <a:solidFill>
                  <a:srgbClr val="2DA923"/>
                </a:solidFill>
              </a:rPr>
              <a:t>Total </a:t>
            </a:r>
            <a:r>
              <a:rPr kumimoji="0" lang="en-US" sz="3200" b="1" i="0" u="none" strike="noStrike" kern="1200" cap="none" spc="0" normalizeH="0" baseline="0" noProof="0" dirty="0" smtClean="0">
                <a:ln>
                  <a:noFill/>
                </a:ln>
                <a:solidFill>
                  <a:srgbClr val="2DA923"/>
                </a:solidFill>
                <a:effectLst/>
                <a:uLnTx/>
                <a:uFillTx/>
                <a:latin typeface="Calibri"/>
                <a:ea typeface="+mn-ea"/>
                <a:cs typeface="+mn-cs"/>
              </a:rPr>
              <a:t>Request: $100,000</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2DA923"/>
                </a:solidFill>
                <a:effectLst/>
                <a:uLnTx/>
                <a:uFillTx/>
                <a:latin typeface="Calibri"/>
                <a:ea typeface="+mn-ea"/>
                <a:cs typeface="+mn-cs"/>
              </a:rPr>
              <a:t>Total Match: $119,757</a:t>
            </a:r>
            <a:endParaRPr kumimoji="0" lang="en-US" sz="3200" b="1" i="0" u="none" strike="noStrike" kern="1200" cap="none" spc="0" normalizeH="0" baseline="0" noProof="0" dirty="0">
              <a:ln>
                <a:noFill/>
              </a:ln>
              <a:solidFill>
                <a:srgbClr val="005390"/>
              </a:solidFill>
              <a:effectLst/>
              <a:uLnTx/>
              <a:uFillTx/>
              <a:latin typeface="Calibri"/>
              <a:ea typeface="+mn-ea"/>
              <a:cs typeface="+mn-cs"/>
            </a:endParaRPr>
          </a:p>
        </p:txBody>
      </p:sp>
      <p:sp>
        <p:nvSpPr>
          <p:cNvPr id="7" name="Title 2"/>
          <p:cNvSpPr txBox="1">
            <a:spLocks/>
          </p:cNvSpPr>
          <p:nvPr/>
        </p:nvSpPr>
        <p:spPr bwMode="auto">
          <a:xfrm rot="16200000">
            <a:off x="8124595" y="2810271"/>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all" spc="-100" normalizeH="0" baseline="0" noProof="0" dirty="0" smtClean="0">
                <a:ln>
                  <a:noFill/>
                </a:ln>
                <a:solidFill>
                  <a:srgbClr val="FFFFFF"/>
                </a:solidFill>
                <a:effectLst/>
                <a:uLnTx/>
                <a:uFillTx/>
                <a:latin typeface="Calibri"/>
                <a:ea typeface="+mj-ea"/>
                <a:cs typeface="+mj-cs"/>
              </a:rPr>
              <a:t>VGR</a:t>
            </a:r>
            <a:r>
              <a:rPr kumimoji="0" lang="en-US" sz="5400" b="1" i="0" u="none" strike="noStrike" kern="1200" cap="all" spc="-100" normalizeH="0" noProof="0" dirty="0" smtClean="0">
                <a:ln>
                  <a:noFill/>
                </a:ln>
                <a:solidFill>
                  <a:srgbClr val="FFFFFF"/>
                </a:solidFill>
                <a:effectLst/>
                <a:uLnTx/>
                <a:uFillTx/>
                <a:latin typeface="Calibri"/>
                <a:ea typeface="+mj-ea"/>
                <a:cs typeface="+mj-cs"/>
              </a:rPr>
              <a:t> site readiness</a:t>
            </a:r>
            <a:endParaRPr kumimoji="0" lang="en-US" sz="5400" b="1" i="0" u="none" strike="noStrike" kern="1200" cap="all" spc="-100" normalizeH="0" baseline="0" noProof="0" dirty="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4156841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1496" y="142529"/>
            <a:ext cx="8839200" cy="954107"/>
          </a:xfrm>
          <a:prstGeom prst="rect">
            <a:avLst/>
          </a:prstGeom>
          <a:noFill/>
        </p:spPr>
        <p:txBody>
          <a:bodyPr wrap="square" rtlCol="0">
            <a:spAutoFit/>
          </a:bodyPr>
          <a:lstStyle/>
          <a:p>
            <a:pPr algn="ctr" eaLnBrk="0" fontAlgn="base" hangingPunct="0">
              <a:spcBef>
                <a:spcPct val="0"/>
              </a:spcBef>
              <a:spcAft>
                <a:spcPct val="0"/>
              </a:spcAft>
            </a:pPr>
            <a:r>
              <a:rPr lang="en-US" sz="2800" b="1" i="1" dirty="0">
                <a:solidFill>
                  <a:srgbClr val="006641"/>
                </a:solidFill>
                <a:latin typeface="Calibri" panose="020F0502020204030204" pitchFamily="34" charset="0"/>
                <a:ea typeface="ＭＳ Ｐゴシック" pitchFamily="-128" charset="-128"/>
              </a:rPr>
              <a:t>Typical Costs &amp; Timelines to increase “Odds of Success”</a:t>
            </a:r>
          </a:p>
          <a:p>
            <a:pPr algn="ctr" eaLnBrk="0" fontAlgn="base" hangingPunct="0">
              <a:spcBef>
                <a:spcPct val="0"/>
              </a:spcBef>
              <a:spcAft>
                <a:spcPct val="0"/>
              </a:spcAft>
            </a:pPr>
            <a:r>
              <a:rPr lang="en-US" sz="2800" b="1" i="1" dirty="0">
                <a:solidFill>
                  <a:srgbClr val="006641"/>
                </a:solidFill>
                <a:latin typeface="Calibri" panose="020F0502020204030204" pitchFamily="34" charset="0"/>
                <a:ea typeface="ＭＳ Ｐゴシック" pitchFamily="-128" charset="-128"/>
              </a:rPr>
              <a:t>100+ acre sites</a:t>
            </a:r>
            <a:endParaRPr lang="en-US" sz="2800" b="1" i="1" dirty="0">
              <a:solidFill>
                <a:srgbClr val="FF0000"/>
              </a:solidFill>
              <a:latin typeface="Calibri" panose="020F0502020204030204" pitchFamily="34" charset="0"/>
              <a:ea typeface="ＭＳ Ｐゴシック" pitchFamily="-128" charset="-128"/>
            </a:endParaRPr>
          </a:p>
        </p:txBody>
      </p:sp>
      <p:graphicFrame>
        <p:nvGraphicFramePr>
          <p:cNvPr id="7" name="Table 6"/>
          <p:cNvGraphicFramePr>
            <a:graphicFrameLocks noGrp="1"/>
          </p:cNvGraphicFramePr>
          <p:nvPr>
            <p:extLst/>
          </p:nvPr>
        </p:nvGraphicFramePr>
        <p:xfrm>
          <a:off x="1878994" y="1219200"/>
          <a:ext cx="8661703" cy="5349240"/>
        </p:xfrm>
        <a:graphic>
          <a:graphicData uri="http://schemas.openxmlformats.org/drawingml/2006/table">
            <a:tbl>
              <a:tblPr firstRow="1" bandRow="1"/>
              <a:tblGrid>
                <a:gridCol w="611332">
                  <a:extLst>
                    <a:ext uri="{9D8B030D-6E8A-4147-A177-3AD203B41FA5}">
                      <a16:colId xmlns:a16="http://schemas.microsoft.com/office/drawing/2014/main" val="20000"/>
                    </a:ext>
                  </a:extLst>
                </a:gridCol>
                <a:gridCol w="1257996">
                  <a:extLst>
                    <a:ext uri="{9D8B030D-6E8A-4147-A177-3AD203B41FA5}">
                      <a16:colId xmlns:a16="http://schemas.microsoft.com/office/drawing/2014/main" val="20001"/>
                    </a:ext>
                  </a:extLst>
                </a:gridCol>
                <a:gridCol w="1203478">
                  <a:extLst>
                    <a:ext uri="{9D8B030D-6E8A-4147-A177-3AD203B41FA5}">
                      <a16:colId xmlns:a16="http://schemas.microsoft.com/office/drawing/2014/main" val="20002"/>
                    </a:ext>
                  </a:extLst>
                </a:gridCol>
                <a:gridCol w="1232424">
                  <a:extLst>
                    <a:ext uri="{9D8B030D-6E8A-4147-A177-3AD203B41FA5}">
                      <a16:colId xmlns:a16="http://schemas.microsoft.com/office/drawing/2014/main" val="20003"/>
                    </a:ext>
                  </a:extLst>
                </a:gridCol>
                <a:gridCol w="2016983">
                  <a:extLst>
                    <a:ext uri="{9D8B030D-6E8A-4147-A177-3AD203B41FA5}">
                      <a16:colId xmlns:a16="http://schemas.microsoft.com/office/drawing/2014/main" val="20004"/>
                    </a:ext>
                  </a:extLst>
                </a:gridCol>
                <a:gridCol w="2339490">
                  <a:extLst>
                    <a:ext uri="{9D8B030D-6E8A-4147-A177-3AD203B41FA5}">
                      <a16:colId xmlns:a16="http://schemas.microsoft.com/office/drawing/2014/main" val="20005"/>
                    </a:ext>
                  </a:extLst>
                </a:gridCol>
              </a:tblGrid>
              <a:tr h="704556">
                <a:tc>
                  <a:txBody>
                    <a:bodyPr/>
                    <a:lstStyle>
                      <a:lvl1pPr marL="0" algn="l" defTabSz="457200" rtl="0" eaLnBrk="1" latinLnBrk="0" hangingPunct="1">
                        <a:defRPr sz="1800" b="1" kern="1200">
                          <a:solidFill>
                            <a:schemeClr val="lt1"/>
                          </a:solidFill>
                          <a:latin typeface="Humanst521 BT"/>
                        </a:defRPr>
                      </a:lvl1pPr>
                      <a:lvl2pPr marL="457200" algn="l" defTabSz="457200" rtl="0" eaLnBrk="1" latinLnBrk="0" hangingPunct="1">
                        <a:defRPr sz="1800" b="1" kern="1200">
                          <a:solidFill>
                            <a:schemeClr val="lt1"/>
                          </a:solidFill>
                          <a:latin typeface="Humanst521 BT"/>
                        </a:defRPr>
                      </a:lvl2pPr>
                      <a:lvl3pPr marL="914400" algn="l" defTabSz="457200" rtl="0" eaLnBrk="1" latinLnBrk="0" hangingPunct="1">
                        <a:defRPr sz="1800" b="1" kern="1200">
                          <a:solidFill>
                            <a:schemeClr val="lt1"/>
                          </a:solidFill>
                          <a:latin typeface="Humanst521 BT"/>
                        </a:defRPr>
                      </a:lvl3pPr>
                      <a:lvl4pPr marL="1371600" algn="l" defTabSz="457200" rtl="0" eaLnBrk="1" latinLnBrk="0" hangingPunct="1">
                        <a:defRPr sz="1800" b="1" kern="1200">
                          <a:solidFill>
                            <a:schemeClr val="lt1"/>
                          </a:solidFill>
                          <a:latin typeface="Humanst521 BT"/>
                        </a:defRPr>
                      </a:lvl4pPr>
                      <a:lvl5pPr marL="1828800" algn="l" defTabSz="457200" rtl="0" eaLnBrk="1" latinLnBrk="0" hangingPunct="1">
                        <a:defRPr sz="1800" b="1" kern="1200">
                          <a:solidFill>
                            <a:schemeClr val="lt1"/>
                          </a:solidFill>
                          <a:latin typeface="Humanst521 BT"/>
                        </a:defRPr>
                      </a:lvl5pPr>
                      <a:lvl6pPr marL="2286000" algn="l" defTabSz="457200" rtl="0" eaLnBrk="1" latinLnBrk="0" hangingPunct="1">
                        <a:defRPr sz="1800" b="1" kern="1200">
                          <a:solidFill>
                            <a:schemeClr val="lt1"/>
                          </a:solidFill>
                          <a:latin typeface="Humanst521 BT"/>
                        </a:defRPr>
                      </a:lvl6pPr>
                      <a:lvl7pPr marL="2743200" algn="l" defTabSz="457200" rtl="0" eaLnBrk="1" latinLnBrk="0" hangingPunct="1">
                        <a:defRPr sz="1800" b="1" kern="1200">
                          <a:solidFill>
                            <a:schemeClr val="lt1"/>
                          </a:solidFill>
                          <a:latin typeface="Humanst521 BT"/>
                        </a:defRPr>
                      </a:lvl7pPr>
                      <a:lvl8pPr marL="3200400" algn="l" defTabSz="457200" rtl="0" eaLnBrk="1" latinLnBrk="0" hangingPunct="1">
                        <a:defRPr sz="1800" b="1" kern="1200">
                          <a:solidFill>
                            <a:schemeClr val="lt1"/>
                          </a:solidFill>
                          <a:latin typeface="Humanst521 BT"/>
                        </a:defRPr>
                      </a:lvl8pPr>
                      <a:lvl9pPr marL="3657600" algn="l" defTabSz="457200" rtl="0" eaLnBrk="1" latinLnBrk="0" hangingPunct="1">
                        <a:defRPr sz="1800" b="1" kern="1200">
                          <a:solidFill>
                            <a:schemeClr val="lt1"/>
                          </a:solidFill>
                          <a:latin typeface="Humanst521 BT"/>
                        </a:defRPr>
                      </a:lvl9pPr>
                    </a:lstStyle>
                    <a:p>
                      <a:pPr algn="ctr"/>
                      <a:r>
                        <a:rPr lang="en-US" sz="1800" dirty="0">
                          <a:solidFill>
                            <a:schemeClr val="tx1"/>
                          </a:solidFill>
                        </a:rPr>
                        <a:t>Tier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457200" rtl="0" eaLnBrk="1" latinLnBrk="0" hangingPunct="1">
                        <a:defRPr sz="1800" b="1" kern="1200">
                          <a:solidFill>
                            <a:schemeClr val="lt1"/>
                          </a:solidFill>
                          <a:latin typeface="Humanst521 BT"/>
                        </a:defRPr>
                      </a:lvl1pPr>
                      <a:lvl2pPr marL="457200" algn="l" defTabSz="457200" rtl="0" eaLnBrk="1" latinLnBrk="0" hangingPunct="1">
                        <a:defRPr sz="1800" b="1" kern="1200">
                          <a:solidFill>
                            <a:schemeClr val="lt1"/>
                          </a:solidFill>
                          <a:latin typeface="Humanst521 BT"/>
                        </a:defRPr>
                      </a:lvl2pPr>
                      <a:lvl3pPr marL="914400" algn="l" defTabSz="457200" rtl="0" eaLnBrk="1" latinLnBrk="0" hangingPunct="1">
                        <a:defRPr sz="1800" b="1" kern="1200">
                          <a:solidFill>
                            <a:schemeClr val="lt1"/>
                          </a:solidFill>
                          <a:latin typeface="Humanst521 BT"/>
                        </a:defRPr>
                      </a:lvl3pPr>
                      <a:lvl4pPr marL="1371600" algn="l" defTabSz="457200" rtl="0" eaLnBrk="1" latinLnBrk="0" hangingPunct="1">
                        <a:defRPr sz="1800" b="1" kern="1200">
                          <a:solidFill>
                            <a:schemeClr val="lt1"/>
                          </a:solidFill>
                          <a:latin typeface="Humanst521 BT"/>
                        </a:defRPr>
                      </a:lvl4pPr>
                      <a:lvl5pPr marL="1828800" algn="l" defTabSz="457200" rtl="0" eaLnBrk="1" latinLnBrk="0" hangingPunct="1">
                        <a:defRPr sz="1800" b="1" kern="1200">
                          <a:solidFill>
                            <a:schemeClr val="lt1"/>
                          </a:solidFill>
                          <a:latin typeface="Humanst521 BT"/>
                        </a:defRPr>
                      </a:lvl5pPr>
                      <a:lvl6pPr marL="2286000" algn="l" defTabSz="457200" rtl="0" eaLnBrk="1" latinLnBrk="0" hangingPunct="1">
                        <a:defRPr sz="1800" b="1" kern="1200">
                          <a:solidFill>
                            <a:schemeClr val="lt1"/>
                          </a:solidFill>
                          <a:latin typeface="Humanst521 BT"/>
                        </a:defRPr>
                      </a:lvl6pPr>
                      <a:lvl7pPr marL="2743200" algn="l" defTabSz="457200" rtl="0" eaLnBrk="1" latinLnBrk="0" hangingPunct="1">
                        <a:defRPr sz="1800" b="1" kern="1200">
                          <a:solidFill>
                            <a:schemeClr val="lt1"/>
                          </a:solidFill>
                          <a:latin typeface="Humanst521 BT"/>
                        </a:defRPr>
                      </a:lvl7pPr>
                      <a:lvl8pPr marL="3200400" algn="l" defTabSz="457200" rtl="0" eaLnBrk="1" latinLnBrk="0" hangingPunct="1">
                        <a:defRPr sz="1800" b="1" kern="1200">
                          <a:solidFill>
                            <a:schemeClr val="lt1"/>
                          </a:solidFill>
                          <a:latin typeface="Humanst521 BT"/>
                        </a:defRPr>
                      </a:lvl8pPr>
                      <a:lvl9pPr marL="3657600" algn="l" defTabSz="457200" rtl="0" eaLnBrk="1" latinLnBrk="0" hangingPunct="1">
                        <a:defRPr sz="1800" b="1" kern="1200">
                          <a:solidFill>
                            <a:schemeClr val="lt1"/>
                          </a:solidFill>
                          <a:latin typeface="Humanst521 BT"/>
                        </a:defRPr>
                      </a:lvl9pPr>
                    </a:lstStyle>
                    <a:p>
                      <a:pPr algn="ctr"/>
                      <a:r>
                        <a:rPr lang="en-US" sz="1800" dirty="0">
                          <a:solidFill>
                            <a:schemeClr val="tx1"/>
                          </a:solidFill>
                        </a:rPr>
                        <a:t>Develop</a:t>
                      </a:r>
                    </a:p>
                    <a:p>
                      <a:pPr algn="ctr"/>
                      <a:r>
                        <a:rPr lang="en-US" sz="1800" baseline="0" dirty="0">
                          <a:solidFill>
                            <a:schemeClr val="tx1"/>
                          </a:solidFill>
                        </a:rPr>
                        <a:t>Timeline</a:t>
                      </a:r>
                      <a:endParaRPr lang="en-US" sz="1800" dirty="0">
                        <a:solidFill>
                          <a:schemeClr val="tx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457200" rtl="0" eaLnBrk="1" latinLnBrk="0" hangingPunct="1">
                        <a:defRPr sz="1800" b="1" kern="1200">
                          <a:solidFill>
                            <a:schemeClr val="lt1"/>
                          </a:solidFill>
                          <a:latin typeface="Humanst521 BT"/>
                        </a:defRPr>
                      </a:lvl1pPr>
                      <a:lvl2pPr marL="457200" algn="l" defTabSz="457200" rtl="0" eaLnBrk="1" latinLnBrk="0" hangingPunct="1">
                        <a:defRPr sz="1800" b="1" kern="1200">
                          <a:solidFill>
                            <a:schemeClr val="lt1"/>
                          </a:solidFill>
                          <a:latin typeface="Humanst521 BT"/>
                        </a:defRPr>
                      </a:lvl2pPr>
                      <a:lvl3pPr marL="914400" algn="l" defTabSz="457200" rtl="0" eaLnBrk="1" latinLnBrk="0" hangingPunct="1">
                        <a:defRPr sz="1800" b="1" kern="1200">
                          <a:solidFill>
                            <a:schemeClr val="lt1"/>
                          </a:solidFill>
                          <a:latin typeface="Humanst521 BT"/>
                        </a:defRPr>
                      </a:lvl3pPr>
                      <a:lvl4pPr marL="1371600" algn="l" defTabSz="457200" rtl="0" eaLnBrk="1" latinLnBrk="0" hangingPunct="1">
                        <a:defRPr sz="1800" b="1" kern="1200">
                          <a:solidFill>
                            <a:schemeClr val="lt1"/>
                          </a:solidFill>
                          <a:latin typeface="Humanst521 BT"/>
                        </a:defRPr>
                      </a:lvl4pPr>
                      <a:lvl5pPr marL="1828800" algn="l" defTabSz="457200" rtl="0" eaLnBrk="1" latinLnBrk="0" hangingPunct="1">
                        <a:defRPr sz="1800" b="1" kern="1200">
                          <a:solidFill>
                            <a:schemeClr val="lt1"/>
                          </a:solidFill>
                          <a:latin typeface="Humanst521 BT"/>
                        </a:defRPr>
                      </a:lvl5pPr>
                      <a:lvl6pPr marL="2286000" algn="l" defTabSz="457200" rtl="0" eaLnBrk="1" latinLnBrk="0" hangingPunct="1">
                        <a:defRPr sz="1800" b="1" kern="1200">
                          <a:solidFill>
                            <a:schemeClr val="lt1"/>
                          </a:solidFill>
                          <a:latin typeface="Humanst521 BT"/>
                        </a:defRPr>
                      </a:lvl6pPr>
                      <a:lvl7pPr marL="2743200" algn="l" defTabSz="457200" rtl="0" eaLnBrk="1" latinLnBrk="0" hangingPunct="1">
                        <a:defRPr sz="1800" b="1" kern="1200">
                          <a:solidFill>
                            <a:schemeClr val="lt1"/>
                          </a:solidFill>
                          <a:latin typeface="Humanst521 BT"/>
                        </a:defRPr>
                      </a:lvl7pPr>
                      <a:lvl8pPr marL="3200400" algn="l" defTabSz="457200" rtl="0" eaLnBrk="1" latinLnBrk="0" hangingPunct="1">
                        <a:defRPr sz="1800" b="1" kern="1200">
                          <a:solidFill>
                            <a:schemeClr val="lt1"/>
                          </a:solidFill>
                          <a:latin typeface="Humanst521 BT"/>
                        </a:defRPr>
                      </a:lvl8pPr>
                      <a:lvl9pPr marL="3657600" algn="l" defTabSz="457200" rtl="0" eaLnBrk="1" latinLnBrk="0" hangingPunct="1">
                        <a:defRPr sz="1800" b="1" kern="1200">
                          <a:solidFill>
                            <a:schemeClr val="lt1"/>
                          </a:solidFill>
                          <a:latin typeface="Humanst521 BT"/>
                        </a:defRPr>
                      </a:lvl9pPr>
                    </a:lstStyle>
                    <a:p>
                      <a:pPr algn="ctr"/>
                      <a:r>
                        <a:rPr lang="en-US" sz="1800" dirty="0">
                          <a:solidFill>
                            <a:schemeClr val="tx1"/>
                          </a:solidFill>
                        </a:rPr>
                        <a:t>Odds of Success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457200" rtl="0" eaLnBrk="1" latinLnBrk="0" hangingPunct="1">
                        <a:defRPr sz="1800" b="1" kern="1200">
                          <a:solidFill>
                            <a:schemeClr val="lt1"/>
                          </a:solidFill>
                          <a:latin typeface="Humanst521 BT"/>
                        </a:defRPr>
                      </a:lvl1pPr>
                      <a:lvl2pPr marL="457200" algn="l" defTabSz="457200" rtl="0" eaLnBrk="1" latinLnBrk="0" hangingPunct="1">
                        <a:defRPr sz="1800" b="1" kern="1200">
                          <a:solidFill>
                            <a:schemeClr val="lt1"/>
                          </a:solidFill>
                          <a:latin typeface="Humanst521 BT"/>
                        </a:defRPr>
                      </a:lvl2pPr>
                      <a:lvl3pPr marL="914400" algn="l" defTabSz="457200" rtl="0" eaLnBrk="1" latinLnBrk="0" hangingPunct="1">
                        <a:defRPr sz="1800" b="1" kern="1200">
                          <a:solidFill>
                            <a:schemeClr val="lt1"/>
                          </a:solidFill>
                          <a:latin typeface="Humanst521 BT"/>
                        </a:defRPr>
                      </a:lvl3pPr>
                      <a:lvl4pPr marL="1371600" algn="l" defTabSz="457200" rtl="0" eaLnBrk="1" latinLnBrk="0" hangingPunct="1">
                        <a:defRPr sz="1800" b="1" kern="1200">
                          <a:solidFill>
                            <a:schemeClr val="lt1"/>
                          </a:solidFill>
                          <a:latin typeface="Humanst521 BT"/>
                        </a:defRPr>
                      </a:lvl4pPr>
                      <a:lvl5pPr marL="1828800" algn="l" defTabSz="457200" rtl="0" eaLnBrk="1" latinLnBrk="0" hangingPunct="1">
                        <a:defRPr sz="1800" b="1" kern="1200">
                          <a:solidFill>
                            <a:schemeClr val="lt1"/>
                          </a:solidFill>
                          <a:latin typeface="Humanst521 BT"/>
                        </a:defRPr>
                      </a:lvl5pPr>
                      <a:lvl6pPr marL="2286000" algn="l" defTabSz="457200" rtl="0" eaLnBrk="1" latinLnBrk="0" hangingPunct="1">
                        <a:defRPr sz="1800" b="1" kern="1200">
                          <a:solidFill>
                            <a:schemeClr val="lt1"/>
                          </a:solidFill>
                          <a:latin typeface="Humanst521 BT"/>
                        </a:defRPr>
                      </a:lvl6pPr>
                      <a:lvl7pPr marL="2743200" algn="l" defTabSz="457200" rtl="0" eaLnBrk="1" latinLnBrk="0" hangingPunct="1">
                        <a:defRPr sz="1800" b="1" kern="1200">
                          <a:solidFill>
                            <a:schemeClr val="lt1"/>
                          </a:solidFill>
                          <a:latin typeface="Humanst521 BT"/>
                        </a:defRPr>
                      </a:lvl7pPr>
                      <a:lvl8pPr marL="3200400" algn="l" defTabSz="457200" rtl="0" eaLnBrk="1" latinLnBrk="0" hangingPunct="1">
                        <a:defRPr sz="1800" b="1" kern="1200">
                          <a:solidFill>
                            <a:schemeClr val="lt1"/>
                          </a:solidFill>
                          <a:latin typeface="Humanst521 BT"/>
                        </a:defRPr>
                      </a:lvl8pPr>
                      <a:lvl9pPr marL="3657600" algn="l" defTabSz="457200" rtl="0" eaLnBrk="1" latinLnBrk="0" hangingPunct="1">
                        <a:defRPr sz="1800" b="1" kern="1200">
                          <a:solidFill>
                            <a:schemeClr val="lt1"/>
                          </a:solidFill>
                          <a:latin typeface="Humanst521 BT"/>
                        </a:defRPr>
                      </a:lvl9pPr>
                    </a:lstStyle>
                    <a:p>
                      <a:pPr algn="ctr"/>
                      <a:r>
                        <a:rPr lang="en-US" sz="1800" dirty="0">
                          <a:solidFill>
                            <a:schemeClr val="tx1"/>
                          </a:solidFill>
                        </a:rPr>
                        <a:t>Prospect Readiness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457200" rtl="0" eaLnBrk="1" latinLnBrk="0" hangingPunct="1">
                        <a:defRPr sz="1800" b="1" kern="1200">
                          <a:solidFill>
                            <a:schemeClr val="lt1"/>
                          </a:solidFill>
                          <a:latin typeface="Humanst521 BT"/>
                        </a:defRPr>
                      </a:lvl1pPr>
                      <a:lvl2pPr marL="457200" algn="l" defTabSz="457200" rtl="0" eaLnBrk="1" latinLnBrk="0" hangingPunct="1">
                        <a:defRPr sz="1800" b="1" kern="1200">
                          <a:solidFill>
                            <a:schemeClr val="lt1"/>
                          </a:solidFill>
                          <a:latin typeface="Humanst521 BT"/>
                        </a:defRPr>
                      </a:lvl2pPr>
                      <a:lvl3pPr marL="914400" algn="l" defTabSz="457200" rtl="0" eaLnBrk="1" latinLnBrk="0" hangingPunct="1">
                        <a:defRPr sz="1800" b="1" kern="1200">
                          <a:solidFill>
                            <a:schemeClr val="lt1"/>
                          </a:solidFill>
                          <a:latin typeface="Humanst521 BT"/>
                        </a:defRPr>
                      </a:lvl3pPr>
                      <a:lvl4pPr marL="1371600" algn="l" defTabSz="457200" rtl="0" eaLnBrk="1" latinLnBrk="0" hangingPunct="1">
                        <a:defRPr sz="1800" b="1" kern="1200">
                          <a:solidFill>
                            <a:schemeClr val="lt1"/>
                          </a:solidFill>
                          <a:latin typeface="Humanst521 BT"/>
                        </a:defRPr>
                      </a:lvl4pPr>
                      <a:lvl5pPr marL="1828800" algn="l" defTabSz="457200" rtl="0" eaLnBrk="1" latinLnBrk="0" hangingPunct="1">
                        <a:defRPr sz="1800" b="1" kern="1200">
                          <a:solidFill>
                            <a:schemeClr val="lt1"/>
                          </a:solidFill>
                          <a:latin typeface="Humanst521 BT"/>
                        </a:defRPr>
                      </a:lvl5pPr>
                      <a:lvl6pPr marL="2286000" algn="l" defTabSz="457200" rtl="0" eaLnBrk="1" latinLnBrk="0" hangingPunct="1">
                        <a:defRPr sz="1800" b="1" kern="1200">
                          <a:solidFill>
                            <a:schemeClr val="lt1"/>
                          </a:solidFill>
                          <a:latin typeface="Humanst521 BT"/>
                        </a:defRPr>
                      </a:lvl6pPr>
                      <a:lvl7pPr marL="2743200" algn="l" defTabSz="457200" rtl="0" eaLnBrk="1" latinLnBrk="0" hangingPunct="1">
                        <a:defRPr sz="1800" b="1" kern="1200">
                          <a:solidFill>
                            <a:schemeClr val="lt1"/>
                          </a:solidFill>
                          <a:latin typeface="Humanst521 BT"/>
                        </a:defRPr>
                      </a:lvl7pPr>
                      <a:lvl8pPr marL="3200400" algn="l" defTabSz="457200" rtl="0" eaLnBrk="1" latinLnBrk="0" hangingPunct="1">
                        <a:defRPr sz="1800" b="1" kern="1200">
                          <a:solidFill>
                            <a:schemeClr val="lt1"/>
                          </a:solidFill>
                          <a:latin typeface="Humanst521 BT"/>
                        </a:defRPr>
                      </a:lvl8pPr>
                      <a:lvl9pPr marL="3657600" algn="l" defTabSz="457200" rtl="0" eaLnBrk="1" latinLnBrk="0" hangingPunct="1">
                        <a:defRPr sz="1800" b="1" kern="1200">
                          <a:solidFill>
                            <a:schemeClr val="lt1"/>
                          </a:solidFill>
                          <a:latin typeface="Humanst521 BT"/>
                        </a:defRPr>
                      </a:lvl9pPr>
                    </a:lstStyle>
                    <a:p>
                      <a:pPr algn="ctr"/>
                      <a:r>
                        <a:rPr lang="en-US" sz="1800" dirty="0">
                          <a:solidFill>
                            <a:schemeClr val="tx1"/>
                          </a:solidFill>
                        </a:rPr>
                        <a:t>Major</a:t>
                      </a:r>
                      <a:r>
                        <a:rPr lang="en-US" sz="1800" baseline="0" dirty="0">
                          <a:solidFill>
                            <a:schemeClr val="tx1"/>
                          </a:solidFill>
                        </a:rPr>
                        <a:t> Considerations</a:t>
                      </a:r>
                      <a:endParaRPr lang="en-US" sz="1800" dirty="0">
                        <a:solidFill>
                          <a:schemeClr val="tx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1800" b="1" kern="1200" dirty="0">
                          <a:solidFill>
                            <a:schemeClr val="tx1"/>
                          </a:solidFill>
                          <a:latin typeface="Humanst521 BT"/>
                          <a:ea typeface="+mn-ea"/>
                          <a:cs typeface="+mn-cs"/>
                        </a:rPr>
                        <a:t>Typical Financial Investment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609477">
                <a:tc>
                  <a:txBody>
                    <a:bodyPr/>
                    <a:lstStyle/>
                    <a:p>
                      <a:pPr algn="ctr"/>
                      <a:r>
                        <a:rPr lang="en-US" sz="2000" kern="1200" dirty="0">
                          <a:solidFill>
                            <a:schemeClr val="dk1"/>
                          </a:solidFill>
                          <a:latin typeface="Humanst521 BT"/>
                          <a:ea typeface="+mn-ea"/>
                          <a:cs typeface="+mn-cs"/>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algn="ctr"/>
                      <a:r>
                        <a:rPr lang="en-US" sz="2000" kern="1200" dirty="0">
                          <a:solidFill>
                            <a:schemeClr val="dk1"/>
                          </a:solidFill>
                          <a:latin typeface="Humanst521 BT"/>
                          <a:ea typeface="+mn-ea"/>
                          <a:cs typeface="+mn-cs"/>
                        </a:rPr>
                        <a:t>6-10+ </a:t>
                      </a:r>
                      <a:r>
                        <a:rPr lang="en-US" sz="2000" kern="1200" dirty="0" err="1">
                          <a:solidFill>
                            <a:schemeClr val="dk1"/>
                          </a:solidFill>
                          <a:latin typeface="Humanst521 BT"/>
                          <a:ea typeface="+mn-ea"/>
                          <a:cs typeface="+mn-cs"/>
                        </a:rPr>
                        <a:t>yrs</a:t>
                      </a:r>
                      <a:endParaRPr lang="en-US" sz="2000" kern="1200" dirty="0">
                        <a:solidFill>
                          <a:schemeClr val="dk1"/>
                        </a:solidFill>
                        <a:latin typeface="Humanst521 BT"/>
                        <a:ea typeface="+mn-ea"/>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algn="ctr"/>
                      <a:r>
                        <a:rPr lang="en-US" sz="2000" kern="1200" dirty="0">
                          <a:solidFill>
                            <a:schemeClr val="dk1"/>
                          </a:solidFill>
                          <a:latin typeface="Humanst521 BT"/>
                          <a:ea typeface="+mn-ea"/>
                          <a:cs typeface="+mn-cs"/>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algn="ctr"/>
                      <a:r>
                        <a:rPr lang="en-US" sz="2000" kern="1200" dirty="0">
                          <a:solidFill>
                            <a:schemeClr val="dk1"/>
                          </a:solidFill>
                          <a:latin typeface="Humanst521 BT"/>
                          <a:ea typeface="+mn-ea"/>
                          <a:cs typeface="+mn-cs"/>
                        </a:rPr>
                        <a:t>No</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algn="ctr"/>
                      <a:r>
                        <a:rPr lang="en-US" sz="1800" kern="1200" dirty="0">
                          <a:solidFill>
                            <a:schemeClr val="dk1"/>
                          </a:solidFill>
                          <a:latin typeface="Humanst521 BT"/>
                          <a:ea typeface="+mn-ea"/>
                          <a:cs typeface="+mn-cs"/>
                        </a:rPr>
                        <a:t>Need to find sites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algn="ctr"/>
                      <a:r>
                        <a:rPr lang="en-US" sz="1800" b="1" i="1" dirty="0">
                          <a:latin typeface="Humanist 521 Light BT"/>
                        </a:rPr>
                        <a:t>$20k to $100k+</a:t>
                      </a:r>
                    </a:p>
                    <a:p>
                      <a:pPr algn="ctr"/>
                      <a:r>
                        <a:rPr lang="en-US" sz="1800" b="1" i="1" dirty="0">
                          <a:latin typeface="Humanist 521 Light BT"/>
                        </a:rPr>
                        <a:t>(Local or Regional)</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1"/>
                  </a:ext>
                </a:extLst>
              </a:tr>
              <a:tr h="408196">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aseline="0" dirty="0"/>
                        <a:t>1</a:t>
                      </a:r>
                      <a:endParaRPr lang="en-US" sz="20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dirty="0"/>
                        <a:t>4-8 </a:t>
                      </a:r>
                      <a:r>
                        <a:rPr lang="en-US" sz="2000" dirty="0" err="1"/>
                        <a:t>yrs</a:t>
                      </a:r>
                      <a:endParaRPr lang="en-US" sz="20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dirty="0"/>
                        <a:t> &lt; 10%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dirty="0"/>
                        <a:t>No</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1800" dirty="0"/>
                        <a:t>Willing Seller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p>
                      <a:pPr algn="ctr"/>
                      <a:r>
                        <a:rPr lang="en-US" sz="1750" b="1" dirty="0">
                          <a:latin typeface="Humanist 521 Light BT"/>
                        </a:rPr>
                        <a:t>Minimal / Property Negotiation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2"/>
                  </a:ext>
                </a:extLst>
              </a:tr>
              <a:tr h="609477">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aseline="0" dirty="0"/>
                        <a:t>2</a:t>
                      </a:r>
                      <a:endParaRPr lang="en-US" sz="20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dirty="0"/>
                        <a:t>3-6 </a:t>
                      </a:r>
                      <a:r>
                        <a:rPr lang="en-US" sz="2000" dirty="0" err="1"/>
                        <a:t>yrs</a:t>
                      </a:r>
                      <a:endParaRPr lang="en-US" sz="20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dirty="0"/>
                        <a:t> &lt; 20%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dirty="0"/>
                        <a:t>No</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1800" dirty="0"/>
                        <a:t>Site Controlled / Zoned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algn="ctr"/>
                      <a:r>
                        <a:rPr lang="en-US" sz="1800" b="1" dirty="0">
                          <a:latin typeface="Humanist 521 Light BT"/>
                        </a:rPr>
                        <a:t>Option Agreements or Site Acquisition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3"/>
                  </a:ext>
                </a:extLst>
              </a:tr>
              <a:tr h="655087">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dirty="0"/>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dirty="0"/>
                        <a:t>12-36 </a:t>
                      </a:r>
                      <a:r>
                        <a:rPr lang="en-US" sz="2000" b="1" dirty="0" err="1"/>
                        <a:t>mo</a:t>
                      </a:r>
                      <a:endParaRPr lang="en-US" sz="2000" b="1"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dirty="0"/>
                        <a:t>40-50%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1900" b="1" dirty="0"/>
                        <a:t>Minimum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1800" b="1" dirty="0"/>
                        <a:t>Master Planning / Due Diligence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sz="1800" b="1" baseline="0" dirty="0">
                          <a:latin typeface="Humanist 521 Light BT"/>
                        </a:rPr>
                        <a:t>$100k to $250k+ </a:t>
                      </a:r>
                    </a:p>
                    <a:p>
                      <a:pPr algn="ctr"/>
                      <a:r>
                        <a:rPr lang="en-US" sz="1750" b="1" baseline="0" dirty="0">
                          <a:latin typeface="Humanist 521 Light BT"/>
                        </a:rPr>
                        <a:t>$500 - $1,500/Acre</a:t>
                      </a:r>
                      <a:endParaRPr lang="en-US" sz="1750" b="1" dirty="0">
                        <a:latin typeface="Humanist 521 Light B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4"/>
                  </a:ext>
                </a:extLst>
              </a:tr>
              <a:tr h="797565">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i="1" dirty="0">
                          <a:solidFill>
                            <a:schemeClr val="tx1"/>
                          </a:solidFill>
                        </a:rPr>
                        <a:t>4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i="1" dirty="0">
                          <a:solidFill>
                            <a:schemeClr val="tx1"/>
                          </a:solidFill>
                        </a:rPr>
                        <a:t>9-12 </a:t>
                      </a:r>
                      <a:r>
                        <a:rPr lang="en-US" sz="2000" b="1" i="1" dirty="0" err="1">
                          <a:solidFill>
                            <a:schemeClr val="tx1"/>
                          </a:solidFill>
                        </a:rPr>
                        <a:t>mo</a:t>
                      </a:r>
                      <a:endParaRPr lang="en-US" sz="2000" b="1" i="1" dirty="0">
                        <a:solidFill>
                          <a:schemeClr val="tx1"/>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i="1" dirty="0">
                          <a:solidFill>
                            <a:schemeClr val="tx1"/>
                          </a:solidFill>
                        </a:rPr>
                        <a:t>70-80%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i="1" dirty="0">
                          <a:solidFill>
                            <a:schemeClr val="tx1"/>
                          </a:solidFill>
                        </a:rPr>
                        <a:t>Preferred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1800" b="1" i="1" dirty="0">
                          <a:solidFill>
                            <a:schemeClr val="tx1"/>
                          </a:solidFill>
                        </a:rPr>
                        <a:t>Infrastructure / Certifiable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p>
                      <a:pPr algn="ctr"/>
                      <a:r>
                        <a:rPr lang="en-US" sz="1800" b="1" i="1" dirty="0">
                          <a:solidFill>
                            <a:schemeClr val="tx1"/>
                          </a:solidFill>
                          <a:latin typeface="Humanist 521 Light BT"/>
                        </a:rPr>
                        <a:t>$5 to $50+ million</a:t>
                      </a:r>
                    </a:p>
                    <a:p>
                      <a:pPr algn="ctr"/>
                      <a:r>
                        <a:rPr lang="en-US" sz="1800" b="1" i="1" dirty="0">
                          <a:solidFill>
                            <a:schemeClr val="tx1"/>
                          </a:solidFill>
                          <a:latin typeface="Humanist 521 Light BT"/>
                        </a:rPr>
                        <a:t>Geography / location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extLst>
                  <a:ext uri="{0D108BD9-81ED-4DB2-BD59-A6C34878D82A}">
                    <a16:rowId xmlns:a16="http://schemas.microsoft.com/office/drawing/2014/main" val="10005"/>
                  </a:ext>
                </a:extLst>
              </a:tr>
              <a:tr h="507757">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i="1" dirty="0">
                          <a:solidFill>
                            <a:schemeClr val="tx1"/>
                          </a:solidFill>
                        </a:rPr>
                        <a:t>5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i="1" baseline="0" dirty="0"/>
                        <a:t>3-9 </a:t>
                      </a:r>
                      <a:r>
                        <a:rPr lang="en-US" sz="2000" b="1" i="1" baseline="0" dirty="0" err="1"/>
                        <a:t>mo</a:t>
                      </a:r>
                      <a:endParaRPr lang="en-US" sz="2000" b="1" i="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i="1" dirty="0"/>
                        <a:t> &gt; 90%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2000" b="1" i="1" dirty="0"/>
                        <a:t>Preferred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lvl1pPr marL="0" algn="l" defTabSz="457200" rtl="0" eaLnBrk="1" latinLnBrk="0" hangingPunct="1">
                        <a:defRPr sz="1800" kern="1200">
                          <a:solidFill>
                            <a:schemeClr val="dk1"/>
                          </a:solidFill>
                          <a:latin typeface="Humanst521 BT"/>
                        </a:defRPr>
                      </a:lvl1pPr>
                      <a:lvl2pPr marL="457200" algn="l" defTabSz="457200" rtl="0" eaLnBrk="1" latinLnBrk="0" hangingPunct="1">
                        <a:defRPr sz="1800" kern="1200">
                          <a:solidFill>
                            <a:schemeClr val="dk1"/>
                          </a:solidFill>
                          <a:latin typeface="Humanst521 BT"/>
                        </a:defRPr>
                      </a:lvl2pPr>
                      <a:lvl3pPr marL="914400" algn="l" defTabSz="457200" rtl="0" eaLnBrk="1" latinLnBrk="0" hangingPunct="1">
                        <a:defRPr sz="1800" kern="1200">
                          <a:solidFill>
                            <a:schemeClr val="dk1"/>
                          </a:solidFill>
                          <a:latin typeface="Humanst521 BT"/>
                        </a:defRPr>
                      </a:lvl3pPr>
                      <a:lvl4pPr marL="1371600" algn="l" defTabSz="457200" rtl="0" eaLnBrk="1" latinLnBrk="0" hangingPunct="1">
                        <a:defRPr sz="1800" kern="1200">
                          <a:solidFill>
                            <a:schemeClr val="dk1"/>
                          </a:solidFill>
                          <a:latin typeface="Humanst521 BT"/>
                        </a:defRPr>
                      </a:lvl4pPr>
                      <a:lvl5pPr marL="1828800" algn="l" defTabSz="457200" rtl="0" eaLnBrk="1" latinLnBrk="0" hangingPunct="1">
                        <a:defRPr sz="1800" kern="1200">
                          <a:solidFill>
                            <a:schemeClr val="dk1"/>
                          </a:solidFill>
                          <a:latin typeface="Humanst521 BT"/>
                        </a:defRPr>
                      </a:lvl5pPr>
                      <a:lvl6pPr marL="2286000" algn="l" defTabSz="457200" rtl="0" eaLnBrk="1" latinLnBrk="0" hangingPunct="1">
                        <a:defRPr sz="1800" kern="1200">
                          <a:solidFill>
                            <a:schemeClr val="dk1"/>
                          </a:solidFill>
                          <a:latin typeface="Humanst521 BT"/>
                        </a:defRPr>
                      </a:lvl6pPr>
                      <a:lvl7pPr marL="2743200" algn="l" defTabSz="457200" rtl="0" eaLnBrk="1" latinLnBrk="0" hangingPunct="1">
                        <a:defRPr sz="1800" kern="1200">
                          <a:solidFill>
                            <a:schemeClr val="dk1"/>
                          </a:solidFill>
                          <a:latin typeface="Humanst521 BT"/>
                        </a:defRPr>
                      </a:lvl7pPr>
                      <a:lvl8pPr marL="3200400" algn="l" defTabSz="457200" rtl="0" eaLnBrk="1" latinLnBrk="0" hangingPunct="1">
                        <a:defRPr sz="1800" kern="1200">
                          <a:solidFill>
                            <a:schemeClr val="dk1"/>
                          </a:solidFill>
                          <a:latin typeface="Humanst521 BT"/>
                        </a:defRPr>
                      </a:lvl8pPr>
                      <a:lvl9pPr marL="3657600" algn="l" defTabSz="457200" rtl="0" eaLnBrk="1" latinLnBrk="0" hangingPunct="1">
                        <a:defRPr sz="1800" kern="1200">
                          <a:solidFill>
                            <a:schemeClr val="dk1"/>
                          </a:solidFill>
                          <a:latin typeface="Humanst521 BT"/>
                        </a:defRPr>
                      </a:lvl9pPr>
                    </a:lstStyle>
                    <a:p>
                      <a:pPr algn="ctr"/>
                      <a:r>
                        <a:rPr lang="en-US" sz="1800" b="1" i="1" dirty="0"/>
                        <a:t>Shovel / Pad</a:t>
                      </a:r>
                      <a:r>
                        <a:rPr lang="en-US" sz="1800" b="1" i="1" baseline="0" dirty="0"/>
                        <a:t> </a:t>
                      </a:r>
                      <a:r>
                        <a:rPr lang="en-US" sz="1800" b="1" i="1" dirty="0"/>
                        <a:t>Ready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p>
                      <a:pPr algn="ctr"/>
                      <a:r>
                        <a:rPr lang="en-US" sz="1800" b="1" i="1" dirty="0">
                          <a:latin typeface="Humanist 521 Light BT"/>
                        </a:rPr>
                        <a:t>$50k</a:t>
                      </a:r>
                      <a:r>
                        <a:rPr lang="en-US" sz="1800" b="1" i="1" baseline="0" dirty="0">
                          <a:latin typeface="Humanist 521 Light BT"/>
                        </a:rPr>
                        <a:t> to $150k/Acre</a:t>
                      </a:r>
                    </a:p>
                    <a:p>
                      <a:pPr algn="ctr"/>
                      <a:r>
                        <a:rPr lang="en-US" sz="1800" b="1" i="1" baseline="0" dirty="0">
                          <a:latin typeface="Humanist 521 Light BT"/>
                        </a:rPr>
                        <a:t>Geography / location</a:t>
                      </a:r>
                      <a:endParaRPr lang="en-US" sz="1800" b="1" i="1" dirty="0">
                        <a:latin typeface="Humanist 521 Light B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FF99"/>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3040210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C56E-3626-4213-91B1-8DF9B5F4FA29}"/>
              </a:ext>
            </a:extLst>
          </p:cNvPr>
          <p:cNvSpPr>
            <a:spLocks noGrp="1"/>
          </p:cNvSpPr>
          <p:nvPr>
            <p:ph type="title"/>
          </p:nvPr>
        </p:nvSpPr>
        <p:spPr>
          <a:xfrm>
            <a:off x="1752600" y="166456"/>
            <a:ext cx="8077200" cy="838200"/>
          </a:xfrm>
        </p:spPr>
        <p:txBody>
          <a:bodyPr/>
          <a:lstStyle/>
          <a:p>
            <a:r>
              <a:rPr lang="en-US" dirty="0"/>
              <a:t>Timmons Group Experience</a:t>
            </a:r>
            <a:br>
              <a:rPr lang="en-US" dirty="0"/>
            </a:br>
            <a:r>
              <a:rPr lang="en-US" i="1" dirty="0"/>
              <a:t>Site Assessments &amp; Evaluations across Virginia </a:t>
            </a:r>
          </a:p>
        </p:txBody>
      </p:sp>
      <p:pic>
        <p:nvPicPr>
          <p:cNvPr id="4" name="Content Placeholder 3">
            <a:extLst>
              <a:ext uri="{FF2B5EF4-FFF2-40B4-BE49-F238E27FC236}">
                <a16:creationId xmlns:a16="http://schemas.microsoft.com/office/drawing/2014/main" id="{CB6DEC07-6CC6-4CA5-A297-3F5A5AA601B5}"/>
              </a:ext>
            </a:extLst>
          </p:cNvPr>
          <p:cNvPicPr>
            <a:picLocks noGrp="1" noChangeAspect="1"/>
          </p:cNvPicPr>
          <p:nvPr>
            <p:ph idx="1"/>
          </p:nvPr>
        </p:nvPicPr>
        <p:blipFill>
          <a:blip r:embed="rId2"/>
          <a:stretch>
            <a:fillRect/>
          </a:stretch>
        </p:blipFill>
        <p:spPr>
          <a:xfrm>
            <a:off x="1502050" y="1143000"/>
            <a:ext cx="9165951" cy="5621784"/>
          </a:xfrm>
          <a:prstGeom prst="rect">
            <a:avLst/>
          </a:prstGeom>
          <a:ln>
            <a:solidFill>
              <a:schemeClr val="tx1"/>
            </a:solidFill>
          </a:ln>
        </p:spPr>
      </p:pic>
      <p:sp>
        <p:nvSpPr>
          <p:cNvPr id="6" name="TextBox 5">
            <a:extLst>
              <a:ext uri="{FF2B5EF4-FFF2-40B4-BE49-F238E27FC236}">
                <a16:creationId xmlns:a16="http://schemas.microsoft.com/office/drawing/2014/main" id="{831DDC65-8DDE-41AF-9B41-37172602AF81}"/>
              </a:ext>
            </a:extLst>
          </p:cNvPr>
          <p:cNvSpPr txBox="1"/>
          <p:nvPr/>
        </p:nvSpPr>
        <p:spPr>
          <a:xfrm>
            <a:off x="5410201" y="2423351"/>
            <a:ext cx="569387" cy="461665"/>
          </a:xfrm>
          <a:prstGeom prst="rect">
            <a:avLst/>
          </a:prstGeom>
          <a:solidFill>
            <a:schemeClr val="bg1"/>
          </a:solidFill>
        </p:spPr>
        <p:txBody>
          <a:bodyPr wrap="none" rtlCol="0">
            <a:spAutoFit/>
          </a:bodyPr>
          <a:lstStyle/>
          <a:p>
            <a:pPr eaLnBrk="0" fontAlgn="base" hangingPunct="0">
              <a:spcBef>
                <a:spcPct val="0"/>
              </a:spcBef>
              <a:spcAft>
                <a:spcPct val="0"/>
              </a:spcAft>
            </a:pPr>
            <a:r>
              <a:rPr lang="en-US" sz="2400" dirty="0">
                <a:solidFill>
                  <a:prstClr val="black"/>
                </a:solidFill>
                <a:latin typeface="Times" pitchFamily="-128" charset="0"/>
                <a:ea typeface="ＭＳ Ｐゴシック" pitchFamily="-128" charset="-128"/>
              </a:rPr>
              <a:t>     </a:t>
            </a:r>
          </a:p>
        </p:txBody>
      </p:sp>
      <p:sp>
        <p:nvSpPr>
          <p:cNvPr id="5" name="Rectangle 4">
            <a:extLst>
              <a:ext uri="{FF2B5EF4-FFF2-40B4-BE49-F238E27FC236}">
                <a16:creationId xmlns:a16="http://schemas.microsoft.com/office/drawing/2014/main" id="{9C3D1D40-54F4-4B39-910B-E3350D91835A}"/>
              </a:ext>
            </a:extLst>
          </p:cNvPr>
          <p:cNvSpPr/>
          <p:nvPr/>
        </p:nvSpPr>
        <p:spPr>
          <a:xfrm>
            <a:off x="1524000" y="1143000"/>
            <a:ext cx="3962400" cy="3022366"/>
          </a:xfrm>
          <a:prstGeom prst="rect">
            <a:avLst/>
          </a:prstGeom>
          <a:solidFill>
            <a:schemeClr val="bg1"/>
          </a:solidFill>
          <a:ln>
            <a:solidFill>
              <a:schemeClr val="tx1"/>
            </a:solidFill>
          </a:ln>
        </p:spPr>
        <p:txBody>
          <a:bodyPr wrap="square">
            <a:spAutoFit/>
          </a:bodyPr>
          <a:lstStyle/>
          <a:p>
            <a:pPr marL="342900" indent="-342900" eaLnBrk="0" fontAlgn="base" hangingPunct="0">
              <a:spcBef>
                <a:spcPct val="20000"/>
              </a:spcBef>
              <a:spcAft>
                <a:spcPct val="0"/>
              </a:spcAft>
              <a:buFont typeface="Wingdings" panose="05000000000000000000" pitchFamily="2" charset="2"/>
              <a:buChar char="Ø"/>
            </a:pPr>
            <a:r>
              <a:rPr lang="en-US" sz="1400" kern="0" dirty="0">
                <a:solidFill>
                  <a:srgbClr val="606060"/>
                </a:solidFill>
                <a:latin typeface="Arial"/>
                <a:ea typeface="ＭＳ Ｐゴシック" pitchFamily="-128" charset="-128"/>
                <a:cs typeface="Arial"/>
              </a:rPr>
              <a:t>Reinvent Hampton Roads Site Assessment</a:t>
            </a:r>
          </a:p>
          <a:p>
            <a:pPr marL="342900" indent="-342900" eaLnBrk="0" fontAlgn="base" hangingPunct="0">
              <a:spcBef>
                <a:spcPct val="20000"/>
              </a:spcBef>
              <a:spcAft>
                <a:spcPct val="0"/>
              </a:spcAft>
              <a:buFont typeface="Wingdings" panose="05000000000000000000" pitchFamily="2" charset="2"/>
              <a:buChar char="Ø"/>
            </a:pPr>
            <a:r>
              <a:rPr lang="en-US" sz="1400" kern="0" dirty="0">
                <a:solidFill>
                  <a:srgbClr val="606060"/>
                </a:solidFill>
                <a:latin typeface="Arial"/>
                <a:ea typeface="ＭＳ Ｐゴシック" pitchFamily="-128" charset="-128"/>
                <a:cs typeface="Arial"/>
              </a:rPr>
              <a:t>Virginia’s Growth Alliance</a:t>
            </a:r>
          </a:p>
          <a:p>
            <a:pPr marL="342900" indent="-342900" eaLnBrk="0" fontAlgn="base" hangingPunct="0">
              <a:spcBef>
                <a:spcPct val="20000"/>
              </a:spcBef>
              <a:spcAft>
                <a:spcPct val="0"/>
              </a:spcAft>
              <a:buFont typeface="Wingdings" panose="05000000000000000000" pitchFamily="2" charset="2"/>
              <a:buChar char="Ø"/>
            </a:pPr>
            <a:r>
              <a:rPr lang="en-US" sz="1400" kern="0" dirty="0">
                <a:solidFill>
                  <a:srgbClr val="606060"/>
                </a:solidFill>
                <a:latin typeface="Arial"/>
                <a:ea typeface="ＭＳ Ｐゴシック" pitchFamily="-128" charset="-128"/>
                <a:cs typeface="Arial"/>
              </a:rPr>
              <a:t>Central Virginia Partnership for Economic Development</a:t>
            </a:r>
          </a:p>
          <a:p>
            <a:pPr marL="342900" indent="-342900" eaLnBrk="0" fontAlgn="base" hangingPunct="0">
              <a:spcBef>
                <a:spcPct val="20000"/>
              </a:spcBef>
              <a:spcAft>
                <a:spcPct val="0"/>
              </a:spcAft>
              <a:buFont typeface="Wingdings" panose="05000000000000000000" pitchFamily="2" charset="2"/>
              <a:buChar char="Ø"/>
            </a:pPr>
            <a:r>
              <a:rPr lang="en-US" sz="1400" kern="0" dirty="0">
                <a:solidFill>
                  <a:srgbClr val="606060"/>
                </a:solidFill>
                <a:latin typeface="Arial"/>
                <a:ea typeface="ＭＳ Ｐゴシック" pitchFamily="-128" charset="-128"/>
                <a:cs typeface="Arial"/>
              </a:rPr>
              <a:t>Roanoke Regional Partnership / WVRIFA</a:t>
            </a:r>
          </a:p>
          <a:p>
            <a:pPr marL="342900" indent="-342900" eaLnBrk="0" fontAlgn="base" hangingPunct="0">
              <a:spcBef>
                <a:spcPct val="20000"/>
              </a:spcBef>
              <a:spcAft>
                <a:spcPct val="0"/>
              </a:spcAft>
              <a:buFont typeface="Wingdings" panose="05000000000000000000" pitchFamily="2" charset="2"/>
              <a:buChar char="Ø"/>
            </a:pPr>
            <a:r>
              <a:rPr lang="en-US" sz="1400" kern="0" dirty="0">
                <a:solidFill>
                  <a:srgbClr val="606060"/>
                </a:solidFill>
                <a:latin typeface="Arial"/>
                <a:ea typeface="ＭＳ Ｐゴシック" pitchFamily="-128" charset="-128"/>
                <a:cs typeface="Arial"/>
              </a:rPr>
              <a:t>Virginia’s Coalfield EDA</a:t>
            </a:r>
          </a:p>
          <a:p>
            <a:pPr marL="342900" indent="-342900" eaLnBrk="0" fontAlgn="base" hangingPunct="0">
              <a:spcBef>
                <a:spcPct val="20000"/>
              </a:spcBef>
              <a:spcAft>
                <a:spcPct val="0"/>
              </a:spcAft>
              <a:buFont typeface="Wingdings" panose="05000000000000000000" pitchFamily="2" charset="2"/>
              <a:buChar char="Ø"/>
            </a:pPr>
            <a:r>
              <a:rPr lang="en-US" sz="1400" kern="0" dirty="0">
                <a:solidFill>
                  <a:srgbClr val="606060"/>
                </a:solidFill>
                <a:latin typeface="Arial"/>
                <a:ea typeface="ＭＳ Ｐゴシック" pitchFamily="-128" charset="-128"/>
                <a:cs typeface="Arial"/>
              </a:rPr>
              <a:t>Commonwealth Regional Council</a:t>
            </a:r>
          </a:p>
          <a:p>
            <a:pPr marL="342900" indent="-342900" eaLnBrk="0" fontAlgn="base" hangingPunct="0">
              <a:spcBef>
                <a:spcPct val="20000"/>
              </a:spcBef>
              <a:spcAft>
                <a:spcPct val="0"/>
              </a:spcAft>
              <a:buFont typeface="Wingdings" panose="05000000000000000000" pitchFamily="2" charset="2"/>
              <a:buChar char="Ø"/>
            </a:pPr>
            <a:r>
              <a:rPr lang="en-US" sz="1400" kern="0" dirty="0">
                <a:solidFill>
                  <a:srgbClr val="606060"/>
                </a:solidFill>
                <a:latin typeface="Arial"/>
                <a:ea typeface="ＭＳ Ｐゴシック" pitchFamily="-128" charset="-128"/>
                <a:cs typeface="Arial"/>
              </a:rPr>
              <a:t>Invest Southern Virginia (Mid-Atlantic Broadband)</a:t>
            </a:r>
          </a:p>
          <a:p>
            <a:pPr marL="342900" indent="-342900" eaLnBrk="0" fontAlgn="base" hangingPunct="0">
              <a:spcBef>
                <a:spcPct val="20000"/>
              </a:spcBef>
              <a:spcAft>
                <a:spcPct val="0"/>
              </a:spcAft>
              <a:buFont typeface="Wingdings" panose="05000000000000000000" pitchFamily="2" charset="2"/>
              <a:buChar char="Ø"/>
            </a:pPr>
            <a:r>
              <a:rPr lang="en-US" sz="1400" kern="0" dirty="0">
                <a:solidFill>
                  <a:srgbClr val="606060"/>
                </a:solidFill>
                <a:latin typeface="Arial"/>
                <a:ea typeface="ＭＳ Ｐゴシック" pitchFamily="-128" charset="-128"/>
                <a:cs typeface="Arial"/>
              </a:rPr>
              <a:t>Site Search for Virginia Beach Cable Landing Station</a:t>
            </a:r>
          </a:p>
          <a:p>
            <a:pPr marL="342900" indent="-342900" eaLnBrk="0" fontAlgn="base" hangingPunct="0">
              <a:spcBef>
                <a:spcPct val="20000"/>
              </a:spcBef>
              <a:spcAft>
                <a:spcPct val="0"/>
              </a:spcAft>
              <a:buFont typeface="Wingdings" panose="05000000000000000000" pitchFamily="2" charset="2"/>
              <a:buChar char="Ø"/>
            </a:pPr>
            <a:r>
              <a:rPr lang="en-US" sz="1400" kern="0" dirty="0">
                <a:solidFill>
                  <a:srgbClr val="606060"/>
                </a:solidFill>
                <a:latin typeface="Arial"/>
                <a:ea typeface="ＭＳ Ｐゴシック" pitchFamily="-128" charset="-128"/>
                <a:cs typeface="Arial"/>
              </a:rPr>
              <a:t>Dominion – Data Center Site Certification</a:t>
            </a:r>
          </a:p>
        </p:txBody>
      </p:sp>
      <p:pic>
        <p:nvPicPr>
          <p:cNvPr id="3" name="Picture 2">
            <a:extLst>
              <a:ext uri="{FF2B5EF4-FFF2-40B4-BE49-F238E27FC236}">
                <a16:creationId xmlns:a16="http://schemas.microsoft.com/office/drawing/2014/main" id="{67062333-2472-495D-9DD1-E04F9A0004FF}"/>
              </a:ext>
            </a:extLst>
          </p:cNvPr>
          <p:cNvPicPr>
            <a:picLocks noChangeAspect="1"/>
          </p:cNvPicPr>
          <p:nvPr/>
        </p:nvPicPr>
        <p:blipFill>
          <a:blip r:embed="rId3"/>
          <a:stretch>
            <a:fillRect/>
          </a:stretch>
        </p:blipFill>
        <p:spPr>
          <a:xfrm>
            <a:off x="9002487" y="6155184"/>
            <a:ext cx="1654627" cy="609600"/>
          </a:xfrm>
          <a:prstGeom prst="rect">
            <a:avLst/>
          </a:prstGeom>
        </p:spPr>
      </p:pic>
    </p:spTree>
    <p:extLst>
      <p:ext uri="{BB962C8B-B14F-4D97-AF65-F5344CB8AC3E}">
        <p14:creationId xmlns:p14="http://schemas.microsoft.com/office/powerpoint/2010/main" val="324469124"/>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4EA5-BD21-4CD6-A55A-BC47FB6DBDE2}"/>
              </a:ext>
            </a:extLst>
          </p:cNvPr>
          <p:cNvSpPr>
            <a:spLocks noGrp="1"/>
          </p:cNvSpPr>
          <p:nvPr>
            <p:ph type="title"/>
          </p:nvPr>
        </p:nvSpPr>
        <p:spPr/>
        <p:txBody>
          <a:bodyPr/>
          <a:lstStyle/>
          <a:p>
            <a:r>
              <a:rPr lang="en-US" dirty="0"/>
              <a:t>By the numbers</a:t>
            </a:r>
          </a:p>
        </p:txBody>
      </p:sp>
      <p:sp>
        <p:nvSpPr>
          <p:cNvPr id="3" name="Content Placeholder 2">
            <a:extLst>
              <a:ext uri="{FF2B5EF4-FFF2-40B4-BE49-F238E27FC236}">
                <a16:creationId xmlns:a16="http://schemas.microsoft.com/office/drawing/2014/main" id="{7EAD32C2-20D0-47A5-A0A9-2F326B477AC9}"/>
              </a:ext>
            </a:extLst>
          </p:cNvPr>
          <p:cNvSpPr>
            <a:spLocks noGrp="1"/>
          </p:cNvSpPr>
          <p:nvPr>
            <p:ph idx="1"/>
          </p:nvPr>
        </p:nvSpPr>
        <p:spPr>
          <a:xfrm>
            <a:off x="1752600" y="1219200"/>
            <a:ext cx="8686800" cy="3886200"/>
          </a:xfrm>
        </p:spPr>
        <p:txBody>
          <a:bodyPr/>
          <a:lstStyle/>
          <a:p>
            <a:r>
              <a:rPr lang="en-US" dirty="0"/>
              <a:t>Direct Tier Evaluations – Ranging in size from 10 acres to 1,000+ acres</a:t>
            </a:r>
          </a:p>
          <a:p>
            <a:pPr lvl="1"/>
            <a:r>
              <a:rPr lang="en-US" b="1" i="1" dirty="0"/>
              <a:t>160+ Public &amp; Private </a:t>
            </a:r>
            <a:r>
              <a:rPr lang="en-US" dirty="0"/>
              <a:t>– </a:t>
            </a:r>
            <a:r>
              <a:rPr lang="en-US" b="1" i="1" dirty="0"/>
              <a:t>Not all are 25+ acres and not all are in </a:t>
            </a:r>
            <a:r>
              <a:rPr lang="en-US" b="1" i="1" dirty="0" err="1"/>
              <a:t>Va</a:t>
            </a:r>
            <a:r>
              <a:rPr lang="en-US" b="1" i="1" dirty="0"/>
              <a:t> Scan</a:t>
            </a:r>
          </a:p>
          <a:p>
            <a:pPr lvl="1"/>
            <a:r>
              <a:rPr lang="en-US" dirty="0"/>
              <a:t>~70% were Private and 30% Public</a:t>
            </a:r>
          </a:p>
          <a:p>
            <a:pPr lvl="1"/>
            <a:r>
              <a:rPr lang="en-US" dirty="0"/>
              <a:t>~65% were Tier 2</a:t>
            </a:r>
          </a:p>
          <a:p>
            <a:pPr lvl="1"/>
            <a:r>
              <a:rPr lang="en-US" dirty="0"/>
              <a:t>~26% were Tier 3</a:t>
            </a:r>
          </a:p>
          <a:p>
            <a:pPr lvl="1"/>
            <a:r>
              <a:rPr lang="en-US" dirty="0"/>
              <a:t>~5% were Tier 4</a:t>
            </a:r>
          </a:p>
          <a:p>
            <a:pPr lvl="1"/>
            <a:r>
              <a:rPr lang="en-US" dirty="0"/>
              <a:t>~4% were Tier 5</a:t>
            </a:r>
          </a:p>
          <a:p>
            <a:pPr>
              <a:spcBef>
                <a:spcPts val="1200"/>
              </a:spcBef>
            </a:pPr>
            <a:r>
              <a:rPr lang="en-US" dirty="0"/>
              <a:t>GIS Site Selection Evaluations</a:t>
            </a:r>
          </a:p>
          <a:p>
            <a:pPr lvl="1"/>
            <a:r>
              <a:rPr lang="en-US" dirty="0"/>
              <a:t>~75% were Tier 1 – Needed Comp Plan &amp; Zoning Adjustments</a:t>
            </a:r>
          </a:p>
          <a:p>
            <a:pPr lvl="1"/>
            <a:r>
              <a:rPr lang="en-US" dirty="0"/>
              <a:t>~20% were Tier 2 – Lacking Due Diligence Predominantly</a:t>
            </a:r>
          </a:p>
          <a:p>
            <a:pPr>
              <a:spcBef>
                <a:spcPts val="1200"/>
              </a:spcBef>
            </a:pPr>
            <a:r>
              <a:rPr lang="en-US" dirty="0"/>
              <a:t>Over 280 Econ Dev related Site Assessments &amp; Site Evaluations</a:t>
            </a:r>
          </a:p>
          <a:p>
            <a:pPr lvl="1"/>
            <a:r>
              <a:rPr lang="en-US" dirty="0"/>
              <a:t>Over 80% sites were Private</a:t>
            </a:r>
          </a:p>
          <a:p>
            <a:pPr lvl="1"/>
            <a:endParaRPr lang="en-US" dirty="0"/>
          </a:p>
          <a:p>
            <a:pPr lvl="1"/>
            <a:endParaRPr lang="en-US" dirty="0"/>
          </a:p>
          <a:p>
            <a:pPr lvl="1"/>
            <a:endParaRPr lang="en-US" dirty="0"/>
          </a:p>
          <a:p>
            <a:pPr lvl="1"/>
            <a:endParaRPr lang="en-US" dirty="0"/>
          </a:p>
        </p:txBody>
      </p:sp>
      <p:sp>
        <p:nvSpPr>
          <p:cNvPr id="4" name="TextBox 3">
            <a:extLst>
              <a:ext uri="{FF2B5EF4-FFF2-40B4-BE49-F238E27FC236}">
                <a16:creationId xmlns:a16="http://schemas.microsoft.com/office/drawing/2014/main" id="{BF80D9E0-6E0C-410C-A2C2-44DF3C016D13}"/>
              </a:ext>
            </a:extLst>
          </p:cNvPr>
          <p:cNvSpPr txBox="1"/>
          <p:nvPr/>
        </p:nvSpPr>
        <p:spPr>
          <a:xfrm>
            <a:off x="7162801" y="2514601"/>
            <a:ext cx="2720617" cy="830997"/>
          </a:xfrm>
          <a:prstGeom prst="rect">
            <a:avLst/>
          </a:prstGeom>
          <a:solidFill>
            <a:srgbClr val="FFFF99"/>
          </a:solidFill>
          <a:ln w="12700" cap="rnd" cmpd="sng">
            <a:solidFill>
              <a:schemeClr val="tx1"/>
            </a:solidFill>
            <a:bevel/>
          </a:ln>
        </p:spPr>
        <p:txBody>
          <a:bodyPr wrap="none" rtlCol="0">
            <a:spAutoFit/>
          </a:bodyPr>
          <a:lstStyle/>
          <a:p>
            <a:pPr algn="ctr" eaLnBrk="0" fontAlgn="base" hangingPunct="0">
              <a:spcBef>
                <a:spcPct val="0"/>
              </a:spcBef>
              <a:spcAft>
                <a:spcPct val="0"/>
              </a:spcAft>
            </a:pPr>
            <a:r>
              <a:rPr lang="en-US" sz="2400" b="1" i="1" dirty="0">
                <a:solidFill>
                  <a:prstClr val="black"/>
                </a:solidFill>
                <a:latin typeface="Times" pitchFamily="-128" charset="0"/>
                <a:ea typeface="ＭＳ Ｐゴシック" pitchFamily="-128" charset="-128"/>
              </a:rPr>
              <a:t>Multiple clients are </a:t>
            </a:r>
          </a:p>
          <a:p>
            <a:pPr algn="ctr" eaLnBrk="0" fontAlgn="base" hangingPunct="0">
              <a:spcBef>
                <a:spcPct val="0"/>
              </a:spcBef>
              <a:spcAft>
                <a:spcPct val="0"/>
              </a:spcAft>
            </a:pPr>
            <a:r>
              <a:rPr lang="en-US" sz="2400" b="1" i="1" dirty="0">
                <a:solidFill>
                  <a:prstClr val="black"/>
                </a:solidFill>
                <a:latin typeface="Times" pitchFamily="-128" charset="0"/>
                <a:ea typeface="ＭＳ Ｐゴシック" pitchFamily="-128" charset="-128"/>
              </a:rPr>
              <a:t>advancing sites</a:t>
            </a:r>
          </a:p>
        </p:txBody>
      </p:sp>
    </p:spTree>
    <p:extLst>
      <p:ext uri="{BB962C8B-B14F-4D97-AF65-F5344CB8AC3E}">
        <p14:creationId xmlns:p14="http://schemas.microsoft.com/office/powerpoint/2010/main" val="3148651286"/>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2BFC-87A8-4DFC-8487-1C6AC4732ED0}"/>
              </a:ext>
            </a:extLst>
          </p:cNvPr>
          <p:cNvSpPr>
            <a:spLocks noGrp="1"/>
          </p:cNvSpPr>
          <p:nvPr>
            <p:ph type="title"/>
          </p:nvPr>
        </p:nvSpPr>
        <p:spPr>
          <a:xfrm>
            <a:off x="1542496" y="92887"/>
            <a:ext cx="9010835" cy="838200"/>
          </a:xfrm>
        </p:spPr>
        <p:txBody>
          <a:bodyPr/>
          <a:lstStyle/>
          <a:p>
            <a:pPr algn="ctr"/>
            <a:r>
              <a:rPr lang="en-US" dirty="0"/>
              <a:t>Project Example – Hampton Roads Site Assessment </a:t>
            </a:r>
            <a:br>
              <a:rPr lang="en-US" dirty="0"/>
            </a:br>
            <a:endParaRPr lang="en-US" dirty="0"/>
          </a:p>
        </p:txBody>
      </p:sp>
      <p:graphicFrame>
        <p:nvGraphicFramePr>
          <p:cNvPr id="5" name="Content Placeholder 4">
            <a:extLst>
              <a:ext uri="{FF2B5EF4-FFF2-40B4-BE49-F238E27FC236}">
                <a16:creationId xmlns:a16="http://schemas.microsoft.com/office/drawing/2014/main" id="{E75F131D-A4BD-441C-B541-25DF44D9DC52}"/>
              </a:ext>
            </a:extLst>
          </p:cNvPr>
          <p:cNvGraphicFramePr>
            <a:graphicFrameLocks noGrp="1"/>
          </p:cNvGraphicFramePr>
          <p:nvPr>
            <p:ph idx="1"/>
            <p:extLst/>
          </p:nvPr>
        </p:nvGraphicFramePr>
        <p:xfrm>
          <a:off x="1610562" y="1600200"/>
          <a:ext cx="8981238" cy="5194418"/>
        </p:xfrm>
        <a:graphic>
          <a:graphicData uri="http://schemas.openxmlformats.org/drawingml/2006/table">
            <a:tbl>
              <a:tblPr/>
              <a:tblGrid>
                <a:gridCol w="2421024">
                  <a:extLst>
                    <a:ext uri="{9D8B030D-6E8A-4147-A177-3AD203B41FA5}">
                      <a16:colId xmlns:a16="http://schemas.microsoft.com/office/drawing/2014/main" val="195937202"/>
                    </a:ext>
                  </a:extLst>
                </a:gridCol>
                <a:gridCol w="1171472">
                  <a:extLst>
                    <a:ext uri="{9D8B030D-6E8A-4147-A177-3AD203B41FA5}">
                      <a16:colId xmlns:a16="http://schemas.microsoft.com/office/drawing/2014/main" val="684174131"/>
                    </a:ext>
                  </a:extLst>
                </a:gridCol>
                <a:gridCol w="945393">
                  <a:extLst>
                    <a:ext uri="{9D8B030D-6E8A-4147-A177-3AD203B41FA5}">
                      <a16:colId xmlns:a16="http://schemas.microsoft.com/office/drawing/2014/main" val="1100099775"/>
                    </a:ext>
                  </a:extLst>
                </a:gridCol>
                <a:gridCol w="756314">
                  <a:extLst>
                    <a:ext uri="{9D8B030D-6E8A-4147-A177-3AD203B41FA5}">
                      <a16:colId xmlns:a16="http://schemas.microsoft.com/office/drawing/2014/main" val="3110861000"/>
                    </a:ext>
                  </a:extLst>
                </a:gridCol>
                <a:gridCol w="1229013">
                  <a:extLst>
                    <a:ext uri="{9D8B030D-6E8A-4147-A177-3AD203B41FA5}">
                      <a16:colId xmlns:a16="http://schemas.microsoft.com/office/drawing/2014/main" val="4225919101"/>
                    </a:ext>
                  </a:extLst>
                </a:gridCol>
                <a:gridCol w="1352378">
                  <a:extLst>
                    <a:ext uri="{9D8B030D-6E8A-4147-A177-3AD203B41FA5}">
                      <a16:colId xmlns:a16="http://schemas.microsoft.com/office/drawing/2014/main" val="1226779643"/>
                    </a:ext>
                  </a:extLst>
                </a:gridCol>
                <a:gridCol w="1105644">
                  <a:extLst>
                    <a:ext uri="{9D8B030D-6E8A-4147-A177-3AD203B41FA5}">
                      <a16:colId xmlns:a16="http://schemas.microsoft.com/office/drawing/2014/main" val="1782185821"/>
                    </a:ext>
                  </a:extLst>
                </a:gridCol>
              </a:tblGrid>
              <a:tr h="420657">
                <a:tc>
                  <a:txBody>
                    <a:bodyPr/>
                    <a:lstStyle/>
                    <a:p>
                      <a:pPr algn="ctr" fontAlgn="ctr"/>
                      <a:r>
                        <a:rPr lang="en-US" sz="1400" b="1" i="0" u="none" strike="noStrike" dirty="0">
                          <a:solidFill>
                            <a:srgbClr val="000000"/>
                          </a:solidFill>
                          <a:effectLst/>
                          <a:latin typeface="Calibri" panose="020F0502020204030204" pitchFamily="34" charset="0"/>
                          <a:ea typeface="Calibri" panose="020F0502020204030204" pitchFamily="34" charset="0"/>
                        </a:rPr>
                        <a:t>Site</a:t>
                      </a:r>
                      <a:endParaRPr lang="en-US" sz="1400" b="1"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Calibri" panose="020F0502020204030204" pitchFamily="34" charset="0"/>
                          <a:ea typeface="Calibri" panose="020F0502020204030204" pitchFamily="34" charset="0"/>
                        </a:rPr>
                        <a:t>Locality</a:t>
                      </a:r>
                      <a:endParaRPr lang="en-US" sz="1400" b="1"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Calibri" panose="020F0502020204030204" pitchFamily="34" charset="0"/>
                        </a:rPr>
                        <a:t>Overall Rating</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Calibri" panose="020F0502020204030204" pitchFamily="34" charset="0"/>
                        </a:rPr>
                        <a:t>Tier</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alibri" panose="020F0502020204030204" pitchFamily="34" charset="0"/>
                        </a:rPr>
                        <a:t>Tier 3 </a:t>
                      </a:r>
                    </a:p>
                    <a:p>
                      <a:pPr algn="ctr" fontAlgn="ctr"/>
                      <a:r>
                        <a:rPr lang="en-US" sz="1400" b="1" i="0" u="none" strike="noStrike" dirty="0">
                          <a:solidFill>
                            <a:srgbClr val="000000"/>
                          </a:solidFill>
                          <a:effectLst/>
                          <a:latin typeface="Calibri" panose="020F0502020204030204" pitchFamily="34" charset="0"/>
                        </a:rPr>
                        <a:t>Estimate*</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alibri" panose="020F0502020204030204" pitchFamily="34" charset="0"/>
                        </a:rPr>
                        <a:t>Tier 4 </a:t>
                      </a:r>
                    </a:p>
                    <a:p>
                      <a:pPr algn="ctr" fontAlgn="ctr"/>
                      <a:r>
                        <a:rPr lang="en-US" sz="1400" b="1" i="0" u="none" strike="noStrike" dirty="0">
                          <a:solidFill>
                            <a:srgbClr val="000000"/>
                          </a:solidFill>
                          <a:effectLst/>
                          <a:latin typeface="Calibri" panose="020F0502020204030204" pitchFamily="34" charset="0"/>
                        </a:rPr>
                        <a:t>Estimate</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alibri" panose="020F0502020204030204" pitchFamily="34" charset="0"/>
                        </a:rPr>
                        <a:t>Tier </a:t>
                      </a:r>
                      <a:r>
                        <a:rPr lang="en-US" sz="1400" b="1" i="0" u="none" strike="noStrike">
                          <a:solidFill>
                            <a:srgbClr val="000000"/>
                          </a:solidFill>
                          <a:effectLst/>
                          <a:latin typeface="Calibri" panose="020F0502020204030204" pitchFamily="34" charset="0"/>
                        </a:rPr>
                        <a:t>4 </a:t>
                      </a:r>
                    </a:p>
                    <a:p>
                      <a:pPr algn="ctr" fontAlgn="ctr"/>
                      <a:r>
                        <a:rPr lang="en-US" sz="1400" b="1" i="0" u="none" strike="noStrike">
                          <a:solidFill>
                            <a:srgbClr val="000000"/>
                          </a:solidFill>
                          <a:effectLst/>
                          <a:latin typeface="Calibri" panose="020F0502020204030204" pitchFamily="34" charset="0"/>
                        </a:rPr>
                        <a:t>Timeline</a:t>
                      </a:r>
                      <a:endParaRPr lang="en-US" sz="1400" b="1"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49575468"/>
                  </a:ext>
                </a:extLst>
              </a:tr>
              <a:tr h="227083">
                <a:tc>
                  <a:txBody>
                    <a:bodyPr/>
                    <a:lstStyle/>
                    <a:p>
                      <a:pPr algn="l" fontAlgn="ctr"/>
                      <a:r>
                        <a:rPr lang="en-US" sz="1200" b="0" i="0" u="none" strike="noStrike" dirty="0">
                          <a:solidFill>
                            <a:srgbClr val="000000"/>
                          </a:solidFill>
                          <a:effectLst/>
                          <a:latin typeface="Calibri" panose="020F0502020204030204" pitchFamily="34" charset="0"/>
                          <a:ea typeface="Calibri" panose="020F0502020204030204" pitchFamily="34" charset="0"/>
                        </a:rPr>
                        <a:t>14. HRC North Campus</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Hampton</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A</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$168,500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$2,500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55765002"/>
                  </a:ext>
                </a:extLst>
              </a:tr>
              <a:tr h="227083">
                <a:tc>
                  <a:txBody>
                    <a:bodyPr/>
                    <a:lstStyle/>
                    <a:p>
                      <a:pPr algn="l" fontAlgn="ctr"/>
                      <a:r>
                        <a:rPr lang="en-US" sz="1200" b="0" i="0" u="none" strike="noStrike" dirty="0">
                          <a:solidFill>
                            <a:srgbClr val="000000"/>
                          </a:solidFill>
                          <a:effectLst/>
                          <a:latin typeface="Calibri" panose="020F0502020204030204" pitchFamily="34" charset="0"/>
                          <a:ea typeface="Calibri" panose="020F0502020204030204" pitchFamily="34" charset="0"/>
                        </a:rPr>
                        <a:t>19. Holland Intermodal Ph II</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Isle of Wight</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A</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$147,000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$3,500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3386132"/>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21. Westport</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Suffolk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A</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$41,500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$3,500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6174604"/>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23. BASF Site</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Suffolk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A</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$89,500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$2,500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8410793"/>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26. TCC Property</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ea typeface="Calibri" panose="020F0502020204030204" pitchFamily="34" charset="0"/>
                        </a:rPr>
                        <a:t>Suffolk</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A</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$88,250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$2,500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24625240"/>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27. Suffolk #1</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Suffolk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a:solidFill>
                            <a:srgbClr val="000000"/>
                          </a:solidFill>
                          <a:effectLst/>
                          <a:latin typeface="Calibri" panose="020F0502020204030204" pitchFamily="34" charset="0"/>
                        </a:rPr>
                        <a:t>A</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$179,000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$2,500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44369973"/>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30. Northgate Commerce Park</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ea typeface="Calibri" panose="020F0502020204030204" pitchFamily="34" charset="0"/>
                        </a:rPr>
                        <a:t>Suffolk</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A</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$184,500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$2,500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4-6 </a:t>
                      </a:r>
                      <a:r>
                        <a:rPr lang="en-US" sz="1200" b="0" i="0" u="none" strike="noStrike" dirty="0" err="1">
                          <a:solidFill>
                            <a:srgbClr val="000000"/>
                          </a:solidFill>
                          <a:effectLst/>
                          <a:latin typeface="Calibri" panose="020F0502020204030204" pitchFamily="34" charset="0"/>
                        </a:rPr>
                        <a:t>mo</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329642"/>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31. Corporate Landing Bus Park</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err="1">
                          <a:solidFill>
                            <a:srgbClr val="000000"/>
                          </a:solidFill>
                          <a:effectLst/>
                          <a:latin typeface="Calibri" panose="020F0502020204030204" pitchFamily="34" charset="0"/>
                          <a:ea typeface="Calibri" panose="020F0502020204030204" pitchFamily="34" charset="0"/>
                        </a:rPr>
                        <a:t>Va</a:t>
                      </a:r>
                      <a:r>
                        <a:rPr lang="en-US" sz="1200" b="0" i="0" u="none" strike="noStrike" dirty="0">
                          <a:solidFill>
                            <a:srgbClr val="000000"/>
                          </a:solidFill>
                          <a:effectLst/>
                          <a:latin typeface="Calibri" panose="020F0502020204030204" pitchFamily="34" charset="0"/>
                          <a:ea typeface="Calibri" panose="020F0502020204030204" pitchFamily="34" charset="0"/>
                        </a:rPr>
                        <a:t> Beach</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A</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$97,600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$2,500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4615208"/>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5.   CW Foundation #1</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ea typeface="Calibri" panose="020F0502020204030204" pitchFamily="34" charset="0"/>
                        </a:rPr>
                        <a:t>York</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a:solidFill>
                            <a:srgbClr val="000000"/>
                          </a:solidFill>
                          <a:effectLst/>
                          <a:latin typeface="Calibri" panose="020F0502020204030204" pitchFamily="34" charset="0"/>
                        </a:rPr>
                        <a:t>A</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$119,000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TBD w/ PER</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12-18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9393194"/>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6.   CW Foundation #2</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York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A</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$140,500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TBD w/ PER</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12-18 </a:t>
                      </a:r>
                      <a:r>
                        <a:rPr lang="en-US" sz="1200" b="0" i="0" u="none" strike="noStrike" dirty="0" err="1">
                          <a:solidFill>
                            <a:srgbClr val="000000"/>
                          </a:solidFill>
                          <a:effectLst/>
                          <a:latin typeface="Calibri" panose="020F0502020204030204" pitchFamily="34" charset="0"/>
                        </a:rPr>
                        <a:t>mo</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91247161"/>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13. Air Commerce Park Ph II</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Newport News</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B</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$105,000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TBD w/ PER</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12-18 </a:t>
                      </a:r>
                      <a:r>
                        <a:rPr lang="en-US" sz="1200" b="0" i="0" u="none" strike="noStrike" dirty="0" err="1">
                          <a:solidFill>
                            <a:srgbClr val="000000"/>
                          </a:solidFill>
                          <a:effectLst/>
                          <a:latin typeface="Calibri" panose="020F0502020204030204" pitchFamily="34" charset="0"/>
                        </a:rPr>
                        <a:t>mo</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31233760"/>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22. Waverton Commerce Park</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Suffolk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B</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$180,000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TBD w/ PER</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12-18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51002776"/>
                  </a:ext>
                </a:extLst>
              </a:tr>
              <a:tr h="227083">
                <a:tc>
                  <a:txBody>
                    <a:bodyPr/>
                    <a:lstStyle/>
                    <a:p>
                      <a:pPr algn="l" fontAlgn="ctr"/>
                      <a:r>
                        <a:rPr lang="en-US" sz="1200" b="0" i="0" u="none" strike="noStrike" dirty="0">
                          <a:solidFill>
                            <a:srgbClr val="000000"/>
                          </a:solidFill>
                          <a:effectLst/>
                          <a:latin typeface="Calibri" panose="020F0502020204030204" pitchFamily="34" charset="0"/>
                          <a:ea typeface="Calibri" panose="020F0502020204030204" pitchFamily="34" charset="0"/>
                        </a:rPr>
                        <a:t>28. Suffolk #2</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Suffolk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B</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$115,000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TBD w/ PER</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12-18 </a:t>
                      </a:r>
                      <a:r>
                        <a:rPr lang="en-US" sz="1200" b="0" i="0" u="none" strike="noStrike" dirty="0" err="1">
                          <a:solidFill>
                            <a:srgbClr val="000000"/>
                          </a:solidFill>
                          <a:effectLst/>
                          <a:latin typeface="Calibri" panose="020F0502020204030204" pitchFamily="34" charset="0"/>
                        </a:rPr>
                        <a:t>mo</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84958189"/>
                  </a:ext>
                </a:extLst>
              </a:tr>
              <a:tr h="227083">
                <a:tc>
                  <a:txBody>
                    <a:bodyPr/>
                    <a:lstStyle/>
                    <a:p>
                      <a:pPr algn="l" fontAlgn="ctr"/>
                      <a:r>
                        <a:rPr lang="en-US" sz="1200" b="0" i="0" u="none" strike="noStrike" dirty="0">
                          <a:solidFill>
                            <a:srgbClr val="000000"/>
                          </a:solidFill>
                          <a:effectLst/>
                          <a:latin typeface="Calibri" panose="020F0502020204030204" pitchFamily="34" charset="0"/>
                          <a:ea typeface="Calibri" panose="020F0502020204030204" pitchFamily="34" charset="0"/>
                        </a:rPr>
                        <a:t>29. Suffolk #3</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Suffolk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B</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$199,400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$2,500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8046760"/>
                  </a:ext>
                </a:extLst>
              </a:tr>
              <a:tr h="227083">
                <a:tc>
                  <a:txBody>
                    <a:bodyPr/>
                    <a:lstStyle/>
                    <a:p>
                      <a:pPr algn="l" fontAlgn="ctr"/>
                      <a:r>
                        <a:rPr lang="en-US" sz="1200" b="0" i="0" u="none" strike="noStrike">
                          <a:solidFill>
                            <a:srgbClr val="000000"/>
                          </a:solidFill>
                          <a:effectLst/>
                          <a:latin typeface="Calibri" panose="020F0502020204030204" pitchFamily="34" charset="0"/>
                          <a:ea typeface="Calibri" panose="020F0502020204030204" pitchFamily="34" charset="0"/>
                        </a:rPr>
                        <a:t>7.   Egger Property</a:t>
                      </a:r>
                      <a:endParaRPr lang="en-US" sz="1200" b="0" i="0" u="none" strike="noStrike">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York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B</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$177,000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TBD w/ PER</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12-24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60942297"/>
                  </a:ext>
                </a:extLst>
              </a:tr>
              <a:tr h="227083">
                <a:tc>
                  <a:txBody>
                    <a:bodyPr/>
                    <a:lstStyle/>
                    <a:p>
                      <a:pPr algn="l" fontAlgn="ctr"/>
                      <a:r>
                        <a:rPr lang="en-US" sz="1200" b="0" i="0" u="none" strike="noStrike" dirty="0">
                          <a:solidFill>
                            <a:srgbClr val="000000"/>
                          </a:solidFill>
                          <a:effectLst/>
                          <a:latin typeface="Calibri" panose="020F0502020204030204" pitchFamily="34" charset="0"/>
                          <a:ea typeface="Calibri" panose="020F0502020204030204" pitchFamily="34" charset="0"/>
                        </a:rPr>
                        <a:t>8.   Kings Creek Com Center</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York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B</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$187,500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TBD w/ PER</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12-24 mo</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21459480"/>
                  </a:ext>
                </a:extLst>
              </a:tr>
              <a:tr h="227083">
                <a:tc>
                  <a:txBody>
                    <a:bodyPr/>
                    <a:lstStyle/>
                    <a:p>
                      <a:pPr algn="l" fontAlgn="ctr"/>
                      <a:r>
                        <a:rPr lang="en-US" sz="1200" b="0" i="0" u="none" strike="noStrike" dirty="0">
                          <a:solidFill>
                            <a:srgbClr val="000000"/>
                          </a:solidFill>
                          <a:effectLst/>
                          <a:latin typeface="Calibri" panose="020F0502020204030204" pitchFamily="34" charset="0"/>
                          <a:ea typeface="Calibri" panose="020F0502020204030204" pitchFamily="34" charset="0"/>
                        </a:rPr>
                        <a:t>25. Ballard Farm</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Suffolk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B / C</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$234,100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TBD w/ PER</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12-24 </a:t>
                      </a:r>
                      <a:r>
                        <a:rPr lang="en-US" sz="1200" b="0" i="0" u="none" strike="noStrike" dirty="0" err="1">
                          <a:solidFill>
                            <a:srgbClr val="000000"/>
                          </a:solidFill>
                          <a:effectLst/>
                          <a:latin typeface="Calibri" panose="020F0502020204030204" pitchFamily="34" charset="0"/>
                        </a:rPr>
                        <a:t>mo</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7136228"/>
                  </a:ext>
                </a:extLst>
              </a:tr>
              <a:tr h="227083">
                <a:tc>
                  <a:txBody>
                    <a:bodyPr/>
                    <a:lstStyle/>
                    <a:p>
                      <a:pPr algn="l" fontAlgn="ctr"/>
                      <a:r>
                        <a:rPr lang="en-US" sz="1200" b="0" i="0" u="none" strike="noStrike" dirty="0">
                          <a:solidFill>
                            <a:srgbClr val="000000"/>
                          </a:solidFill>
                          <a:effectLst/>
                          <a:latin typeface="Calibri" panose="020F0502020204030204" pitchFamily="34" charset="0"/>
                          <a:ea typeface="Calibri" panose="020F0502020204030204" pitchFamily="34" charset="0"/>
                        </a:rPr>
                        <a:t>24. </a:t>
                      </a:r>
                      <a:r>
                        <a:rPr lang="en-US" sz="1200" b="0" i="0" u="none" strike="noStrike" dirty="0" err="1">
                          <a:solidFill>
                            <a:srgbClr val="000000"/>
                          </a:solidFill>
                          <a:effectLst/>
                          <a:latin typeface="Calibri" panose="020F0502020204030204" pitchFamily="34" charset="0"/>
                          <a:ea typeface="Calibri" panose="020F0502020204030204" pitchFamily="34" charset="0"/>
                        </a:rPr>
                        <a:t>Nahra</a:t>
                      </a:r>
                      <a:r>
                        <a:rPr lang="en-US" sz="1200" b="0" i="0" u="none" strike="noStrike" dirty="0">
                          <a:solidFill>
                            <a:srgbClr val="000000"/>
                          </a:solidFill>
                          <a:effectLst/>
                          <a:latin typeface="Calibri" panose="020F0502020204030204" pitchFamily="34" charset="0"/>
                          <a:ea typeface="Calibri" panose="020F0502020204030204" pitchFamily="34" charset="0"/>
                        </a:rPr>
                        <a:t> Farm</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Suffolk</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400" b="0" i="0" u="none" strike="noStrike" dirty="0">
                          <a:solidFill>
                            <a:srgbClr val="000000"/>
                          </a:solidFill>
                          <a:effectLst/>
                          <a:latin typeface="Calibri" panose="020F0502020204030204" pitchFamily="34" charset="0"/>
                        </a:rPr>
                        <a:t>D</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$125,500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TBD w/ PER</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12-24 </a:t>
                      </a:r>
                      <a:r>
                        <a:rPr lang="en-US" sz="1200" b="0" i="0" u="none" strike="noStrike" dirty="0" err="1">
                          <a:solidFill>
                            <a:srgbClr val="000000"/>
                          </a:solidFill>
                          <a:effectLst/>
                          <a:latin typeface="Calibri" panose="020F0502020204030204" pitchFamily="34" charset="0"/>
                        </a:rPr>
                        <a:t>mo</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958148"/>
                  </a:ext>
                </a:extLst>
              </a:tr>
              <a:tr h="236544">
                <a:tc>
                  <a:txBody>
                    <a:bodyPr/>
                    <a:lstStyle/>
                    <a:p>
                      <a:pPr algn="l" fontAlgn="ctr"/>
                      <a:r>
                        <a:rPr lang="en-US" sz="1200" b="0" i="0" u="none" strike="noStrike" dirty="0">
                          <a:solidFill>
                            <a:srgbClr val="000000"/>
                          </a:solidFill>
                          <a:effectLst/>
                          <a:latin typeface="Calibri" panose="020F0502020204030204" pitchFamily="34" charset="0"/>
                          <a:ea typeface="Calibri" panose="020F0502020204030204" pitchFamily="34" charset="0"/>
                        </a:rPr>
                        <a:t>9.   </a:t>
                      </a:r>
                      <a:r>
                        <a:rPr lang="en-US" sz="1200" b="0" i="0" u="none" strike="noStrike" dirty="0" err="1">
                          <a:solidFill>
                            <a:srgbClr val="000000"/>
                          </a:solidFill>
                          <a:effectLst/>
                          <a:latin typeface="Calibri" panose="020F0502020204030204" pitchFamily="34" charset="0"/>
                          <a:ea typeface="Calibri" panose="020F0502020204030204" pitchFamily="34" charset="0"/>
                        </a:rPr>
                        <a:t>Skiffes</a:t>
                      </a:r>
                      <a:r>
                        <a:rPr lang="en-US" sz="1200" b="0" i="0" u="none" strike="noStrike" dirty="0">
                          <a:solidFill>
                            <a:srgbClr val="000000"/>
                          </a:solidFill>
                          <a:effectLst/>
                          <a:latin typeface="Calibri" panose="020F0502020204030204" pitchFamily="34" charset="0"/>
                          <a:ea typeface="Calibri" panose="020F0502020204030204" pitchFamily="34" charset="0"/>
                        </a:rPr>
                        <a:t> Creek Parcel</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ea typeface="Calibri" panose="020F0502020204030204" pitchFamily="34" charset="0"/>
                        </a:rPr>
                        <a:t>James City</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No Add'l Work</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$104,000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$2,000 </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4-6 </a:t>
                      </a:r>
                      <a:r>
                        <a:rPr lang="en-US" sz="1200" b="0" i="0" u="none" strike="noStrike" dirty="0" err="1">
                          <a:solidFill>
                            <a:srgbClr val="000000"/>
                          </a:solidFill>
                          <a:effectLst/>
                          <a:latin typeface="Calibri" panose="020F0502020204030204" pitchFamily="34" charset="0"/>
                        </a:rPr>
                        <a:t>mo</a:t>
                      </a:r>
                      <a:endParaRPr lang="en-US" sz="1200" b="0" i="0" u="none" strike="noStrike" dirty="0">
                        <a:solidFill>
                          <a:srgbClr val="000000"/>
                        </a:solidFill>
                        <a:effectLst/>
                        <a:latin typeface="Calibri" panose="020F0502020204030204" pitchFamily="34" charset="0"/>
                      </a:endParaRP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3663771"/>
                  </a:ext>
                </a:extLst>
              </a:tr>
              <a:tr h="436913">
                <a:tc gridSpan="7">
                  <a:txBody>
                    <a:bodyPr/>
                    <a:lstStyle/>
                    <a:p>
                      <a:pPr algn="ctr" fontAlgn="ctr"/>
                      <a:r>
                        <a:rPr lang="en-US" sz="1200" b="0" i="0" u="none" strike="noStrike" dirty="0">
                          <a:solidFill>
                            <a:srgbClr val="000000"/>
                          </a:solidFill>
                          <a:effectLst/>
                          <a:latin typeface="Calibri" panose="020F0502020204030204" pitchFamily="34" charset="0"/>
                        </a:rPr>
                        <a:t>* Note:  Tier 3 Estimates could change should additional Due Diligence Work be discovered (i.e. Boundary or Topo Survey, Ph 1 ESA, etc.)</a:t>
                      </a:r>
                    </a:p>
                  </a:txBody>
                  <a:tcPr marL="6747" marR="6747" marT="67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249109"/>
                  </a:ext>
                </a:extLst>
              </a:tr>
            </a:tbl>
          </a:graphicData>
        </a:graphic>
      </p:graphicFrame>
      <p:pic>
        <p:nvPicPr>
          <p:cNvPr id="3" name="Picture 2">
            <a:extLst>
              <a:ext uri="{FF2B5EF4-FFF2-40B4-BE49-F238E27FC236}">
                <a16:creationId xmlns:a16="http://schemas.microsoft.com/office/drawing/2014/main" id="{2531D69B-EB2D-4C9A-B774-254AB9D67EE6}"/>
              </a:ext>
            </a:extLst>
          </p:cNvPr>
          <p:cNvPicPr>
            <a:picLocks noChangeAspect="1"/>
          </p:cNvPicPr>
          <p:nvPr/>
        </p:nvPicPr>
        <p:blipFill>
          <a:blip r:embed="rId2"/>
          <a:stretch>
            <a:fillRect/>
          </a:stretch>
        </p:blipFill>
        <p:spPr>
          <a:xfrm>
            <a:off x="2659625" y="533401"/>
            <a:ext cx="6872751" cy="942985"/>
          </a:xfrm>
          <a:prstGeom prst="rect">
            <a:avLst/>
          </a:prstGeom>
        </p:spPr>
      </p:pic>
    </p:spTree>
    <p:extLst>
      <p:ext uri="{BB962C8B-B14F-4D97-AF65-F5344CB8AC3E}">
        <p14:creationId xmlns:p14="http://schemas.microsoft.com/office/powerpoint/2010/main" val="456597667"/>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8303-3884-4826-A6CB-99C68BEF78D7}"/>
              </a:ext>
            </a:extLst>
          </p:cNvPr>
          <p:cNvSpPr>
            <a:spLocks noGrp="1"/>
          </p:cNvSpPr>
          <p:nvPr>
            <p:ph type="title"/>
          </p:nvPr>
        </p:nvSpPr>
        <p:spPr>
          <a:xfrm>
            <a:off x="1676401" y="141304"/>
            <a:ext cx="9143999" cy="838200"/>
          </a:xfrm>
        </p:spPr>
        <p:txBody>
          <a:bodyPr/>
          <a:lstStyle/>
          <a:p>
            <a:r>
              <a:rPr lang="en-US" dirty="0"/>
              <a:t>Holland Intermodal – an “A” site in Isle of Wight </a:t>
            </a:r>
          </a:p>
        </p:txBody>
      </p:sp>
      <p:sp>
        <p:nvSpPr>
          <p:cNvPr id="7" name="Content Placeholder 6">
            <a:extLst>
              <a:ext uri="{FF2B5EF4-FFF2-40B4-BE49-F238E27FC236}">
                <a16:creationId xmlns:a16="http://schemas.microsoft.com/office/drawing/2014/main" id="{C6978226-9653-4B90-81FB-C33099AA377D}"/>
              </a:ext>
            </a:extLst>
          </p:cNvPr>
          <p:cNvSpPr>
            <a:spLocks noGrp="1"/>
          </p:cNvSpPr>
          <p:nvPr>
            <p:ph idx="1"/>
          </p:nvPr>
        </p:nvSpPr>
        <p:spPr>
          <a:xfrm>
            <a:off x="2362200" y="1752600"/>
            <a:ext cx="8229600" cy="3886200"/>
          </a:xfrm>
        </p:spPr>
        <p:txBody>
          <a:bodyPr/>
          <a:lstStyle/>
          <a:p>
            <a:endParaRPr lang="en-US" dirty="0"/>
          </a:p>
        </p:txBody>
      </p:sp>
      <p:pic>
        <p:nvPicPr>
          <p:cNvPr id="8" name="Picture 7">
            <a:extLst>
              <a:ext uri="{FF2B5EF4-FFF2-40B4-BE49-F238E27FC236}">
                <a16:creationId xmlns:a16="http://schemas.microsoft.com/office/drawing/2014/main" id="{5092BAEA-6B5A-45A0-9E50-67B05B18552E}"/>
              </a:ext>
            </a:extLst>
          </p:cNvPr>
          <p:cNvPicPr>
            <a:picLocks noChangeAspect="1"/>
          </p:cNvPicPr>
          <p:nvPr/>
        </p:nvPicPr>
        <p:blipFill>
          <a:blip r:embed="rId2"/>
          <a:stretch>
            <a:fillRect/>
          </a:stretch>
        </p:blipFill>
        <p:spPr>
          <a:xfrm>
            <a:off x="1524000" y="1115628"/>
            <a:ext cx="9144000" cy="5700389"/>
          </a:xfrm>
          <a:prstGeom prst="rect">
            <a:avLst/>
          </a:prstGeom>
          <a:solidFill>
            <a:schemeClr val="bg1"/>
          </a:solidFill>
        </p:spPr>
      </p:pic>
      <p:pic>
        <p:nvPicPr>
          <p:cNvPr id="3" name="Picture 2">
            <a:extLst>
              <a:ext uri="{FF2B5EF4-FFF2-40B4-BE49-F238E27FC236}">
                <a16:creationId xmlns:a16="http://schemas.microsoft.com/office/drawing/2014/main" id="{0B41A0AC-1F58-42CF-9782-41AEEAC30634}"/>
              </a:ext>
            </a:extLst>
          </p:cNvPr>
          <p:cNvPicPr>
            <a:picLocks noChangeAspect="1"/>
          </p:cNvPicPr>
          <p:nvPr/>
        </p:nvPicPr>
        <p:blipFill rotWithShape="1">
          <a:blip r:embed="rId3"/>
          <a:srcRect/>
          <a:stretch/>
        </p:blipFill>
        <p:spPr>
          <a:xfrm>
            <a:off x="3810000" y="1294629"/>
            <a:ext cx="4845168" cy="4344171"/>
          </a:xfrm>
          <a:prstGeom prst="rect">
            <a:avLst/>
          </a:prstGeom>
          <a:ln>
            <a:noFill/>
          </a:ln>
        </p:spPr>
      </p:pic>
      <p:pic>
        <p:nvPicPr>
          <p:cNvPr id="9" name="Picture 8">
            <a:extLst>
              <a:ext uri="{FF2B5EF4-FFF2-40B4-BE49-F238E27FC236}">
                <a16:creationId xmlns:a16="http://schemas.microsoft.com/office/drawing/2014/main" id="{615530AB-8E0D-4E69-9852-73A3F859A5E7}"/>
              </a:ext>
            </a:extLst>
          </p:cNvPr>
          <p:cNvPicPr>
            <a:picLocks noChangeAspect="1"/>
          </p:cNvPicPr>
          <p:nvPr/>
        </p:nvPicPr>
        <p:blipFill>
          <a:blip r:embed="rId4"/>
          <a:stretch>
            <a:fillRect/>
          </a:stretch>
        </p:blipFill>
        <p:spPr>
          <a:xfrm>
            <a:off x="8651749" y="1219200"/>
            <a:ext cx="1894643" cy="3184486"/>
          </a:xfrm>
          <a:prstGeom prst="rect">
            <a:avLst/>
          </a:prstGeom>
        </p:spPr>
      </p:pic>
      <p:sp>
        <p:nvSpPr>
          <p:cNvPr id="5" name="TextBox 4">
            <a:extLst>
              <a:ext uri="{FF2B5EF4-FFF2-40B4-BE49-F238E27FC236}">
                <a16:creationId xmlns:a16="http://schemas.microsoft.com/office/drawing/2014/main" id="{0A7BB556-0447-48A3-A66A-2FC45FF0D7B0}"/>
              </a:ext>
            </a:extLst>
          </p:cNvPr>
          <p:cNvSpPr txBox="1"/>
          <p:nvPr/>
        </p:nvSpPr>
        <p:spPr>
          <a:xfrm flipH="1">
            <a:off x="1600200" y="4587896"/>
            <a:ext cx="3657600" cy="1508105"/>
          </a:xfrm>
          <a:prstGeom prst="rect">
            <a:avLst/>
          </a:prstGeom>
          <a:solidFill>
            <a:schemeClr val="bg1"/>
          </a:solidFill>
          <a:ln>
            <a:solidFill>
              <a:schemeClr val="tx1"/>
            </a:solidFill>
          </a:ln>
        </p:spPr>
        <p:txBody>
          <a:bodyPr wrap="square" rtlCol="0">
            <a:spAutoFit/>
          </a:bodyPr>
          <a:lstStyle/>
          <a:p>
            <a:pPr eaLnBrk="0" fontAlgn="base" hangingPunct="0">
              <a:spcBef>
                <a:spcPct val="0"/>
              </a:spcBef>
              <a:spcAft>
                <a:spcPct val="0"/>
              </a:spcAft>
            </a:pPr>
            <a:r>
              <a:rPr lang="en-US" sz="2000" dirty="0">
                <a:solidFill>
                  <a:prstClr val="black"/>
                </a:solidFill>
                <a:latin typeface="Times" pitchFamily="-128" charset="0"/>
                <a:ea typeface="ＭＳ Ｐゴシック" pitchFamily="-128" charset="-128"/>
              </a:rPr>
              <a:t>Site Assets: </a:t>
            </a:r>
          </a:p>
          <a:p>
            <a:pPr marL="285750" indent="-285750" eaLnBrk="0" fontAlgn="base" hangingPunct="0">
              <a:spcBef>
                <a:spcPct val="0"/>
              </a:spcBef>
              <a:spcAft>
                <a:spcPct val="0"/>
              </a:spcAft>
              <a:buFont typeface="Arial" panose="020B0604020202020204" pitchFamily="34" charset="0"/>
              <a:buChar char="•"/>
            </a:pPr>
            <a:r>
              <a:rPr lang="en-US" dirty="0">
                <a:solidFill>
                  <a:prstClr val="black"/>
                </a:solidFill>
                <a:latin typeface="Times" pitchFamily="-128" charset="0"/>
                <a:ea typeface="ＭＳ Ｐゴシック" pitchFamily="-128" charset="-128"/>
              </a:rPr>
              <a:t>Access to Transportation (US 460)</a:t>
            </a:r>
          </a:p>
          <a:p>
            <a:pPr marL="285750" indent="-285750" eaLnBrk="0" fontAlgn="base" hangingPunct="0">
              <a:spcBef>
                <a:spcPct val="0"/>
              </a:spcBef>
              <a:spcAft>
                <a:spcPct val="0"/>
              </a:spcAft>
              <a:buFont typeface="Arial" panose="020B0604020202020204" pitchFamily="34" charset="0"/>
              <a:buChar char="•"/>
            </a:pPr>
            <a:r>
              <a:rPr lang="en-US" dirty="0">
                <a:solidFill>
                  <a:prstClr val="black"/>
                </a:solidFill>
                <a:latin typeface="Times" pitchFamily="-128" charset="0"/>
                <a:ea typeface="ＭＳ Ｐゴシック" pitchFamily="-128" charset="-128"/>
              </a:rPr>
              <a:t>Access to Key Utilities</a:t>
            </a:r>
          </a:p>
          <a:p>
            <a:pPr marL="285750" indent="-285750" eaLnBrk="0" fontAlgn="base" hangingPunct="0">
              <a:spcBef>
                <a:spcPct val="0"/>
              </a:spcBef>
              <a:spcAft>
                <a:spcPct val="0"/>
              </a:spcAft>
              <a:buFont typeface="Arial" panose="020B0604020202020204" pitchFamily="34" charset="0"/>
              <a:buChar char="•"/>
            </a:pPr>
            <a:r>
              <a:rPr lang="en-US" dirty="0">
                <a:solidFill>
                  <a:prstClr val="black"/>
                </a:solidFill>
                <a:latin typeface="Times" pitchFamily="-128" charset="0"/>
                <a:ea typeface="ＭＳ Ｐゴシック" pitchFamily="-128" charset="-128"/>
              </a:rPr>
              <a:t>Great Site Yield (SF/Acre)</a:t>
            </a:r>
          </a:p>
          <a:p>
            <a:pPr marL="285750" indent="-285750" eaLnBrk="0" fontAlgn="base" hangingPunct="0">
              <a:spcBef>
                <a:spcPct val="0"/>
              </a:spcBef>
              <a:spcAft>
                <a:spcPct val="0"/>
              </a:spcAft>
              <a:buFont typeface="Arial" panose="020B0604020202020204" pitchFamily="34" charset="0"/>
              <a:buChar char="•"/>
            </a:pPr>
            <a:r>
              <a:rPr lang="en-US" dirty="0">
                <a:solidFill>
                  <a:prstClr val="black"/>
                </a:solidFill>
                <a:latin typeface="Times" pitchFamily="-128" charset="0"/>
                <a:ea typeface="ＭＳ Ｐゴシック" pitchFamily="-128" charset="-128"/>
              </a:rPr>
              <a:t>Power &amp; NG Availability</a:t>
            </a:r>
          </a:p>
        </p:txBody>
      </p:sp>
    </p:spTree>
    <p:extLst>
      <p:ext uri="{BB962C8B-B14F-4D97-AF65-F5344CB8AC3E}">
        <p14:creationId xmlns:p14="http://schemas.microsoft.com/office/powerpoint/2010/main" val="3794022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9ABB-2BF3-4120-A02E-2F6272D19D8B}"/>
              </a:ext>
            </a:extLst>
          </p:cNvPr>
          <p:cNvSpPr>
            <a:spLocks noGrp="1"/>
          </p:cNvSpPr>
          <p:nvPr>
            <p:ph type="title"/>
          </p:nvPr>
        </p:nvSpPr>
        <p:spPr>
          <a:xfrm>
            <a:off x="1905000" y="228600"/>
            <a:ext cx="8077200" cy="838200"/>
          </a:xfrm>
        </p:spPr>
        <p:txBody>
          <a:bodyPr/>
          <a:lstStyle/>
          <a:p>
            <a:r>
              <a:rPr lang="en-US" dirty="0"/>
              <a:t>Key Take </a:t>
            </a:r>
            <a:r>
              <a:rPr lang="en-US" dirty="0" err="1"/>
              <a:t>Aways</a:t>
            </a:r>
            <a:endParaRPr lang="en-US" dirty="0"/>
          </a:p>
        </p:txBody>
      </p:sp>
      <p:sp>
        <p:nvSpPr>
          <p:cNvPr id="3" name="Content Placeholder 2">
            <a:extLst>
              <a:ext uri="{FF2B5EF4-FFF2-40B4-BE49-F238E27FC236}">
                <a16:creationId xmlns:a16="http://schemas.microsoft.com/office/drawing/2014/main" id="{26D21EE1-76AE-4591-895E-44D7647816B8}"/>
              </a:ext>
            </a:extLst>
          </p:cNvPr>
          <p:cNvSpPr>
            <a:spLocks noGrp="1"/>
          </p:cNvSpPr>
          <p:nvPr>
            <p:ph idx="1"/>
          </p:nvPr>
        </p:nvSpPr>
        <p:spPr>
          <a:xfrm>
            <a:off x="1670667" y="1371600"/>
            <a:ext cx="8850667" cy="3886200"/>
          </a:xfrm>
        </p:spPr>
        <p:txBody>
          <a:bodyPr/>
          <a:lstStyle/>
          <a:p>
            <a:pPr>
              <a:spcBef>
                <a:spcPts val="600"/>
              </a:spcBef>
              <a:spcAft>
                <a:spcPts val="500"/>
              </a:spcAft>
            </a:pPr>
            <a:r>
              <a:rPr lang="en-US" dirty="0"/>
              <a:t>Not all sites are created equal – Need “Smart Data”  </a:t>
            </a:r>
          </a:p>
          <a:p>
            <a:pPr>
              <a:spcBef>
                <a:spcPts val="600"/>
              </a:spcBef>
              <a:spcAft>
                <a:spcPts val="500"/>
              </a:spcAft>
            </a:pPr>
            <a:r>
              <a:rPr lang="en-US" dirty="0"/>
              <a:t>Most sites are lacking key due diligence (i.e. Site “Eliminators”)</a:t>
            </a:r>
          </a:p>
          <a:p>
            <a:pPr>
              <a:spcBef>
                <a:spcPts val="600"/>
              </a:spcBef>
              <a:spcAft>
                <a:spcPts val="500"/>
              </a:spcAft>
            </a:pPr>
            <a:r>
              <a:rPr lang="en-US" dirty="0"/>
              <a:t>Different Regions have different Development Issues </a:t>
            </a:r>
          </a:p>
          <a:p>
            <a:pPr>
              <a:spcBef>
                <a:spcPts val="600"/>
              </a:spcBef>
              <a:spcAft>
                <a:spcPts val="500"/>
              </a:spcAft>
            </a:pPr>
            <a:r>
              <a:rPr lang="en-US" dirty="0"/>
              <a:t>Assessing Tier 4 costs might require additional work beyond assessment</a:t>
            </a:r>
          </a:p>
          <a:p>
            <a:pPr lvl="1">
              <a:spcBef>
                <a:spcPts val="0"/>
              </a:spcBef>
              <a:spcAft>
                <a:spcPts val="500"/>
              </a:spcAft>
            </a:pPr>
            <a:r>
              <a:rPr lang="en-US" dirty="0"/>
              <a:t>Some sites need preliminary engineering to determine key infrastructure </a:t>
            </a:r>
            <a:r>
              <a:rPr lang="en-US" i="1" dirty="0"/>
              <a:t>COSTS and TIMELINES </a:t>
            </a:r>
            <a:r>
              <a:rPr lang="en-US" dirty="0"/>
              <a:t>to deliver a Tier 4 site (i.e. VDOT Coordination, etc.)</a:t>
            </a:r>
          </a:p>
          <a:p>
            <a:pPr>
              <a:spcBef>
                <a:spcPts val="600"/>
              </a:spcBef>
              <a:spcAft>
                <a:spcPts val="500"/>
              </a:spcAft>
            </a:pPr>
            <a:r>
              <a:rPr lang="en-US" dirty="0"/>
              <a:t>Site &amp; Infrastructure Development is a Complex and Expensive process, however, is CRITICAL to Economic Development Success</a:t>
            </a:r>
          </a:p>
          <a:p>
            <a:pPr>
              <a:spcBef>
                <a:spcPts val="600"/>
              </a:spcBef>
              <a:spcAft>
                <a:spcPts val="500"/>
              </a:spcAft>
            </a:pPr>
            <a:r>
              <a:rPr lang="en-US" dirty="0"/>
              <a:t>GO Virginia plays a critical role in Site &amp; Infrastructure Development</a:t>
            </a:r>
          </a:p>
          <a:p>
            <a:pPr lvl="1">
              <a:spcBef>
                <a:spcPts val="0"/>
              </a:spcBef>
              <a:spcAft>
                <a:spcPts val="500"/>
              </a:spcAft>
            </a:pPr>
            <a:r>
              <a:rPr lang="en-US" dirty="0"/>
              <a:t>$2.2 million award for </a:t>
            </a:r>
            <a:r>
              <a:rPr lang="en-US" dirty="0" err="1"/>
              <a:t>MAMaC</a:t>
            </a:r>
            <a:r>
              <a:rPr lang="en-US" dirty="0"/>
              <a:t> to achieve Tier 4 Status</a:t>
            </a:r>
          </a:p>
          <a:p>
            <a:pPr>
              <a:spcAft>
                <a:spcPts val="600"/>
              </a:spcAft>
            </a:pPr>
            <a:endParaRPr lang="en-US" dirty="0"/>
          </a:p>
          <a:p>
            <a:endParaRPr lang="en-US" dirty="0"/>
          </a:p>
        </p:txBody>
      </p:sp>
      <p:pic>
        <p:nvPicPr>
          <p:cNvPr id="4" name="Picture 3">
            <a:extLst>
              <a:ext uri="{FF2B5EF4-FFF2-40B4-BE49-F238E27FC236}">
                <a16:creationId xmlns:a16="http://schemas.microsoft.com/office/drawing/2014/main" id="{57635FB7-FE69-453C-8BD2-A977CA03AF4A}"/>
              </a:ext>
            </a:extLst>
          </p:cNvPr>
          <p:cNvPicPr>
            <a:picLocks noChangeAspect="1"/>
          </p:cNvPicPr>
          <p:nvPr/>
        </p:nvPicPr>
        <p:blipFill>
          <a:blip r:embed="rId2"/>
          <a:stretch>
            <a:fillRect/>
          </a:stretch>
        </p:blipFill>
        <p:spPr>
          <a:xfrm>
            <a:off x="8741699" y="152400"/>
            <a:ext cx="1576093" cy="1371600"/>
          </a:xfrm>
          <a:prstGeom prst="rect">
            <a:avLst/>
          </a:prstGeom>
        </p:spPr>
      </p:pic>
    </p:spTree>
    <p:extLst>
      <p:ext uri="{BB962C8B-B14F-4D97-AF65-F5344CB8AC3E}">
        <p14:creationId xmlns:p14="http://schemas.microsoft.com/office/powerpoint/2010/main" val="3795489576"/>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2249"/>
            <a:ext cx="9067800" cy="838200"/>
          </a:xfrm>
        </p:spPr>
        <p:txBody>
          <a:bodyPr/>
          <a:lstStyle/>
          <a:p>
            <a:pPr algn="ctr"/>
            <a:r>
              <a:rPr lang="en-US" sz="3200" b="1" i="1" dirty="0"/>
              <a:t>Thanks for GO Virginia’s Regional Support!</a:t>
            </a:r>
          </a:p>
        </p:txBody>
      </p:sp>
      <p:sp>
        <p:nvSpPr>
          <p:cNvPr id="4" name="Content Placeholder 2"/>
          <p:cNvSpPr>
            <a:spLocks noGrp="1"/>
          </p:cNvSpPr>
          <p:nvPr>
            <p:ph idx="1"/>
          </p:nvPr>
        </p:nvSpPr>
        <p:spPr>
          <a:xfrm>
            <a:off x="1908699" y="3776304"/>
            <a:ext cx="8229600" cy="4191000"/>
          </a:xfrm>
        </p:spPr>
        <p:txBody>
          <a:bodyPr/>
          <a:lstStyle/>
          <a:p>
            <a:pPr marL="0" indent="0" algn="ctr">
              <a:spcBef>
                <a:spcPct val="0"/>
              </a:spcBef>
              <a:buNone/>
              <a:defRPr/>
            </a:pPr>
            <a:r>
              <a:rPr lang="en-US" sz="2400" b="1" dirty="0">
                <a:solidFill>
                  <a:srgbClr val="005234"/>
                </a:solidFill>
                <a:latin typeface="Humanst521 BT" pitchFamily="34" charset="0"/>
                <a:cs typeface="+mn-cs"/>
              </a:rPr>
              <a:t>Contact info:</a:t>
            </a:r>
          </a:p>
          <a:p>
            <a:pPr marL="0" indent="0" algn="ctr">
              <a:spcBef>
                <a:spcPct val="0"/>
              </a:spcBef>
              <a:buNone/>
              <a:defRPr/>
            </a:pPr>
            <a:r>
              <a:rPr lang="en-US" b="1" dirty="0">
                <a:solidFill>
                  <a:srgbClr val="005234"/>
                </a:solidFill>
                <a:latin typeface="Arial" panose="020B0604020202020204" pitchFamily="34" charset="0"/>
                <a:cs typeface="Arial" panose="020B0604020202020204" pitchFamily="34" charset="0"/>
              </a:rPr>
              <a:t>Joseph C. Hines, PE, MBA</a:t>
            </a:r>
            <a:endParaRPr lang="en-US" b="1" dirty="0">
              <a:solidFill>
                <a:srgbClr val="898989"/>
              </a:solidFill>
              <a:latin typeface="Arial" panose="020B0604020202020204" pitchFamily="34" charset="0"/>
              <a:cs typeface="Arial" panose="020B0604020202020204" pitchFamily="34" charset="0"/>
            </a:endParaRPr>
          </a:p>
          <a:p>
            <a:pPr marL="0" indent="0" algn="ctr">
              <a:spcBef>
                <a:spcPct val="0"/>
              </a:spcBef>
              <a:buNone/>
              <a:defRPr/>
            </a:pPr>
            <a:r>
              <a:rPr lang="en-US" b="1" dirty="0">
                <a:solidFill>
                  <a:srgbClr val="005536"/>
                </a:solidFill>
                <a:latin typeface="Arial" panose="020B0604020202020204" pitchFamily="34" charset="0"/>
                <a:cs typeface="Arial" panose="020B0604020202020204" pitchFamily="34" charset="0"/>
              </a:rPr>
              <a:t>Principal &amp; Director of Economic Development</a:t>
            </a:r>
          </a:p>
          <a:p>
            <a:pPr marL="0" indent="0" algn="ctr">
              <a:spcBef>
                <a:spcPct val="0"/>
              </a:spcBef>
              <a:buNone/>
              <a:defRPr/>
            </a:pPr>
            <a:r>
              <a:rPr lang="en-US" b="1" u="sng" dirty="0">
                <a:solidFill>
                  <a:srgbClr val="0070C0"/>
                </a:solidFill>
                <a:latin typeface="Arial" panose="020B0604020202020204" pitchFamily="34" charset="0"/>
                <a:cs typeface="Arial" panose="020B0604020202020204" pitchFamily="34" charset="0"/>
                <a:hlinkClick r:id="rId3"/>
              </a:rPr>
              <a:t>joe.hines@timmons.com</a:t>
            </a:r>
            <a:endParaRPr lang="en-US" b="1" u="sng" dirty="0">
              <a:solidFill>
                <a:srgbClr val="0070C0"/>
              </a:solidFill>
              <a:latin typeface="Arial" panose="020B0604020202020204" pitchFamily="34" charset="0"/>
              <a:cs typeface="Arial" panose="020B0604020202020204" pitchFamily="34" charset="0"/>
            </a:endParaRPr>
          </a:p>
          <a:p>
            <a:pPr marL="0" indent="0" algn="ctr">
              <a:spcBef>
                <a:spcPct val="0"/>
              </a:spcBef>
              <a:buNone/>
              <a:defRPr/>
            </a:pPr>
            <a:r>
              <a:rPr lang="en-US" b="1" dirty="0">
                <a:solidFill>
                  <a:srgbClr val="005536"/>
                </a:solidFill>
                <a:latin typeface="Arial" panose="020B0604020202020204" pitchFamily="34" charset="0"/>
                <a:cs typeface="Arial" panose="020B0604020202020204" pitchFamily="34" charset="0"/>
              </a:rPr>
              <a:t>804.615.2162</a:t>
            </a:r>
          </a:p>
          <a:p>
            <a:endParaRPr lang="en-US" dirty="0"/>
          </a:p>
        </p:txBody>
      </p:sp>
      <p:pic>
        <p:nvPicPr>
          <p:cNvPr id="3" name="Picture 2">
            <a:extLst>
              <a:ext uri="{FF2B5EF4-FFF2-40B4-BE49-F238E27FC236}">
                <a16:creationId xmlns:a16="http://schemas.microsoft.com/office/drawing/2014/main" id="{73397DBE-C045-4C35-97CB-5D03A2D9D7B8}"/>
              </a:ext>
            </a:extLst>
          </p:cNvPr>
          <p:cNvPicPr>
            <a:picLocks noChangeAspect="1"/>
          </p:cNvPicPr>
          <p:nvPr/>
        </p:nvPicPr>
        <p:blipFill>
          <a:blip r:embed="rId4"/>
          <a:stretch>
            <a:fillRect/>
          </a:stretch>
        </p:blipFill>
        <p:spPr>
          <a:xfrm>
            <a:off x="4882791" y="1490304"/>
            <a:ext cx="2426418" cy="1938696"/>
          </a:xfrm>
          <a:prstGeom prst="rect">
            <a:avLst/>
          </a:prstGeom>
        </p:spPr>
      </p:pic>
    </p:spTree>
    <p:extLst>
      <p:ext uri="{BB962C8B-B14F-4D97-AF65-F5344CB8AC3E}">
        <p14:creationId xmlns:p14="http://schemas.microsoft.com/office/powerpoint/2010/main" val="3919456591"/>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VBRS Site Characterizations</a:t>
            </a:r>
            <a:br>
              <a:rPr lang="en-US" dirty="0" smtClean="0"/>
            </a:br>
            <a:r>
              <a:rPr lang="en-US" dirty="0" smtClean="0"/>
              <a:t>and Perspectives	</a:t>
            </a:r>
            <a:endParaRPr lang="en-US" dirty="0"/>
          </a:p>
        </p:txBody>
      </p:sp>
      <p:sp>
        <p:nvSpPr>
          <p:cNvPr id="3" name="Subtitle 2"/>
          <p:cNvSpPr>
            <a:spLocks noGrp="1"/>
          </p:cNvSpPr>
          <p:nvPr>
            <p:ph type="subTitle" idx="1"/>
          </p:nvPr>
        </p:nvSpPr>
        <p:spPr/>
        <p:txBody>
          <a:bodyPr>
            <a:normAutofit lnSpcReduction="10000"/>
          </a:bodyPr>
          <a:lstStyle/>
          <a:p>
            <a:r>
              <a:rPr lang="en-US" dirty="0" smtClean="0"/>
              <a:t>GO Virginia Board of Directors</a:t>
            </a:r>
          </a:p>
          <a:p>
            <a:r>
              <a:rPr lang="en-US" dirty="0" smtClean="0"/>
              <a:t>March 12, 2019</a:t>
            </a:r>
          </a:p>
          <a:p>
            <a:endParaRPr lang="en-US" dirty="0"/>
          </a:p>
          <a:p>
            <a:r>
              <a:rPr lang="en-US" dirty="0" smtClean="0"/>
              <a:t>Carolyn A. Howard, PE</a:t>
            </a:r>
          </a:p>
          <a:p>
            <a:r>
              <a:rPr lang="en-US" dirty="0" smtClean="0"/>
              <a:t>Vice President, Site Development &amp; Infrastructure</a:t>
            </a:r>
            <a:endParaRPr lang="en-US" dirty="0"/>
          </a:p>
        </p:txBody>
      </p:sp>
    </p:spTree>
    <p:extLst>
      <p:ext uri="{BB962C8B-B14F-4D97-AF65-F5344CB8AC3E}">
        <p14:creationId xmlns:p14="http://schemas.microsoft.com/office/powerpoint/2010/main" val="4024518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73" t="11170" r="273" b="6171"/>
          <a:stretch/>
        </p:blipFill>
        <p:spPr>
          <a:xfrm>
            <a:off x="1499061" y="-8314"/>
            <a:ext cx="9168939" cy="3674147"/>
          </a:xfrm>
          <a:prstGeom prst="rect">
            <a:avLst/>
          </a:prstGeom>
        </p:spPr>
      </p:pic>
      <p:sp>
        <p:nvSpPr>
          <p:cNvPr id="2" name="Title 1"/>
          <p:cNvSpPr>
            <a:spLocks noGrp="1"/>
          </p:cNvSpPr>
          <p:nvPr>
            <p:ph type="title" idx="4294967295"/>
          </p:nvPr>
        </p:nvSpPr>
        <p:spPr>
          <a:xfrm>
            <a:off x="1794702" y="2694501"/>
            <a:ext cx="6145427" cy="806580"/>
          </a:xfrm>
        </p:spPr>
        <p:txBody>
          <a:bodyPr/>
          <a:lstStyle/>
          <a:p>
            <a:pPr algn="l"/>
            <a:r>
              <a:rPr lang="en-US" dirty="0" smtClean="0">
                <a:solidFill>
                  <a:schemeClr val="bg1"/>
                </a:solidFill>
                <a:effectLst>
                  <a:outerShdw blurRad="38100" dist="38100" dir="2700000" algn="tl">
                    <a:srgbClr val="000000">
                      <a:alpha val="43137"/>
                    </a:srgbClr>
                  </a:outerShdw>
                </a:effectLst>
              </a:rPr>
              <a:t>DAA Snapshot</a:t>
            </a:r>
            <a:endParaRPr lang="en-US"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621776" y="6046337"/>
            <a:ext cx="6126755" cy="712788"/>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3" name="Content Placeholder 2"/>
          <p:cNvSpPr>
            <a:spLocks noGrp="1"/>
          </p:cNvSpPr>
          <p:nvPr>
            <p:ph idx="1"/>
          </p:nvPr>
        </p:nvSpPr>
        <p:spPr>
          <a:xfrm>
            <a:off x="1744981" y="3665833"/>
            <a:ext cx="8677097" cy="2916196"/>
          </a:xfrm>
        </p:spPr>
        <p:txBody>
          <a:bodyPr>
            <a:normAutofit/>
          </a:bodyPr>
          <a:lstStyle/>
          <a:p>
            <a:pPr>
              <a:lnSpc>
                <a:spcPct val="100000"/>
              </a:lnSpc>
              <a:spcAft>
                <a:spcPts val="1200"/>
              </a:spcAft>
            </a:pPr>
            <a:r>
              <a:rPr lang="en-US" sz="2400" dirty="0"/>
              <a:t>Multi-discipline Consulting </a:t>
            </a:r>
            <a:r>
              <a:rPr lang="en-US" sz="2400" dirty="0"/>
              <a:t>F</a:t>
            </a:r>
            <a:r>
              <a:rPr lang="en-US" sz="2400" dirty="0"/>
              <a:t>irm</a:t>
            </a:r>
          </a:p>
          <a:p>
            <a:pPr>
              <a:lnSpc>
                <a:spcPct val="100000"/>
              </a:lnSpc>
              <a:spcAft>
                <a:spcPts val="1200"/>
              </a:spcAft>
            </a:pPr>
            <a:r>
              <a:rPr lang="en-US" sz="2400" dirty="0"/>
              <a:t>Blacksburg, </a:t>
            </a:r>
            <a:r>
              <a:rPr lang="en-US" sz="2400" dirty="0"/>
              <a:t>Charlottesville, </a:t>
            </a:r>
            <a:r>
              <a:rPr lang="en-US" sz="2400" dirty="0"/>
              <a:t>Richmond, Newport News, Manassas, and Virginia Beach, VA</a:t>
            </a:r>
          </a:p>
          <a:p>
            <a:pPr>
              <a:lnSpc>
                <a:spcPct val="100000"/>
              </a:lnSpc>
              <a:spcAft>
                <a:spcPts val="1200"/>
              </a:spcAft>
            </a:pPr>
            <a:r>
              <a:rPr lang="en-US" sz="2400" dirty="0"/>
              <a:t>Raleigh and Fayetteville, </a:t>
            </a:r>
            <a:r>
              <a:rPr lang="en-US" sz="2400" dirty="0"/>
              <a:t>NC</a:t>
            </a:r>
          </a:p>
          <a:p>
            <a:pPr>
              <a:lnSpc>
                <a:spcPct val="100000"/>
              </a:lnSpc>
              <a:spcAft>
                <a:spcPts val="1200"/>
              </a:spcAft>
            </a:pPr>
            <a:r>
              <a:rPr lang="en-US" sz="2400" dirty="0"/>
              <a:t>45 Years of Experience</a:t>
            </a:r>
            <a:endParaRPr lang="en-US" sz="2400" dirty="0"/>
          </a:p>
        </p:txBody>
      </p:sp>
    </p:spTree>
    <p:extLst>
      <p:ext uri="{BB962C8B-B14F-4D97-AF65-F5344CB8AC3E}">
        <p14:creationId xmlns:p14="http://schemas.microsoft.com/office/powerpoint/2010/main" val="2380884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Carolyn Howard, PE</a:t>
            </a:r>
            <a:endParaRPr lang="en-US" dirty="0"/>
          </a:p>
        </p:txBody>
      </p:sp>
      <p:sp>
        <p:nvSpPr>
          <p:cNvPr id="3" name="Content Placeholder 2"/>
          <p:cNvSpPr>
            <a:spLocks noGrp="1"/>
          </p:cNvSpPr>
          <p:nvPr>
            <p:ph idx="1"/>
          </p:nvPr>
        </p:nvSpPr>
        <p:spPr>
          <a:xfrm>
            <a:off x="2152650" y="1622424"/>
            <a:ext cx="8090048" cy="4792553"/>
          </a:xfrm>
        </p:spPr>
        <p:txBody>
          <a:bodyPr>
            <a:normAutofit/>
          </a:bodyPr>
          <a:lstStyle/>
          <a:p>
            <a:pPr marL="342900" indent="-342900">
              <a:buFont typeface="Arial" panose="020B0604020202020204" pitchFamily="34" charset="0"/>
              <a:buChar char="•"/>
            </a:pPr>
            <a:r>
              <a:rPr lang="en-US" sz="2400" dirty="0"/>
              <a:t>Regional Manager, Site Development and Infrastructure Division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B.S., Civil Engineering, Valparaiso University</a:t>
            </a:r>
          </a:p>
          <a:p>
            <a:pPr marL="342900" indent="-342900">
              <a:buFont typeface="Arial" panose="020B0604020202020204" pitchFamily="34" charset="0"/>
              <a:buChar char="•"/>
            </a:pPr>
            <a:r>
              <a:rPr lang="en-US" sz="2400" dirty="0"/>
              <a:t>27 years experience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Industrial Park Design</a:t>
            </a:r>
          </a:p>
          <a:p>
            <a:pPr marL="342900" indent="-342900">
              <a:buFont typeface="Arial" panose="020B0604020202020204" pitchFamily="34" charset="0"/>
              <a:buChar char="•"/>
            </a:pPr>
            <a:r>
              <a:rPr lang="en-US" sz="2400" dirty="0"/>
              <a:t>Economic Development Site Design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Provided VBRS Characterizations at 85% of Draper Aden’s sites.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953557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a:t>Region </a:t>
            </a:r>
            <a:r>
              <a:rPr lang="en-US" dirty="0" smtClean="0"/>
              <a:t>4 submitted on behalf of Virginia’s Growth Region</a:t>
            </a:r>
            <a:endParaRPr lang="en-US" dirty="0"/>
          </a:p>
          <a:p>
            <a:r>
              <a:rPr lang="en-US" dirty="0" smtClean="0"/>
              <a:t>Request </a:t>
            </a:r>
            <a:r>
              <a:rPr lang="en-US" dirty="0"/>
              <a:t>of </a:t>
            </a:r>
            <a:r>
              <a:rPr lang="en-US" dirty="0" smtClean="0"/>
              <a:t>$100,000 for contract services </a:t>
            </a:r>
          </a:p>
          <a:p>
            <a:r>
              <a:rPr lang="en-US" dirty="0" smtClean="0"/>
              <a:t>VGR will work with an engineering firm to characterize 89 sites according to the VBRSP and to develop plan for advancing sites to Tier 4</a:t>
            </a:r>
          </a:p>
          <a:p>
            <a:r>
              <a:rPr lang="en-US" dirty="0" smtClean="0"/>
              <a:t>Dinwiddie, Prince George, Sussex, Surry counties and the cities of Colonial Heights, Hopewell and Petersburg are participating </a:t>
            </a:r>
          </a:p>
        </p:txBody>
      </p:sp>
      <p:sp>
        <p:nvSpPr>
          <p:cNvPr id="3" name="Title 2"/>
          <p:cNvSpPr>
            <a:spLocks noGrp="1"/>
          </p:cNvSpPr>
          <p:nvPr>
            <p:ph type="title"/>
          </p:nvPr>
        </p:nvSpPr>
        <p:spPr/>
        <p:txBody>
          <a:bodyPr/>
          <a:lstStyle/>
          <a:p>
            <a:r>
              <a:rPr lang="en-US" sz="5400" dirty="0" smtClean="0"/>
              <a:t>Application overview</a:t>
            </a:r>
            <a:endParaRPr lang="en-US" sz="5400" dirty="0"/>
          </a:p>
        </p:txBody>
      </p:sp>
      <p:sp>
        <p:nvSpPr>
          <p:cNvPr id="4"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a:defRPr/>
            </a:pPr>
            <a:r>
              <a:rPr lang="en-US" sz="5400" dirty="0" smtClean="0">
                <a:solidFill>
                  <a:srgbClr val="FFFFFF"/>
                </a:solidFill>
              </a:rPr>
              <a:t>VGR </a:t>
            </a:r>
            <a:r>
              <a:rPr lang="en-US" sz="5400" dirty="0">
                <a:solidFill>
                  <a:srgbClr val="FFFFFF"/>
                </a:solidFill>
              </a:rPr>
              <a:t>site </a:t>
            </a:r>
            <a:r>
              <a:rPr lang="en-US" sz="5400" dirty="0" smtClean="0">
                <a:solidFill>
                  <a:srgbClr val="FFFFFF"/>
                </a:solidFill>
              </a:rPr>
              <a:t>readiness</a:t>
            </a:r>
            <a:endParaRPr lang="en-US" sz="5400" dirty="0">
              <a:solidFill>
                <a:srgbClr val="FFFFFF"/>
              </a:solidFill>
            </a:endParaRPr>
          </a:p>
        </p:txBody>
      </p:sp>
    </p:spTree>
    <p:extLst>
      <p:ext uri="{BB962C8B-B14F-4D97-AF65-F5344CB8AC3E}">
        <p14:creationId xmlns:p14="http://schemas.microsoft.com/office/powerpoint/2010/main" val="3652907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1" y="160868"/>
            <a:ext cx="8515350" cy="1185333"/>
          </a:xfrm>
          <a:prstGeom prst="rect">
            <a:avLst/>
          </a:prstGeom>
          <a:solidFill>
            <a:srgbClr val="8B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p:txBody>
          <a:bodyPr/>
          <a:lstStyle/>
          <a:p>
            <a:r>
              <a:rPr lang="en-US" dirty="0"/>
              <a:t>VBRS Characterizations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16742" y="1622425"/>
            <a:ext cx="6958516" cy="4351338"/>
          </a:xfrm>
        </p:spPr>
      </p:pic>
    </p:spTree>
    <p:extLst>
      <p:ext uri="{BB962C8B-B14F-4D97-AF65-F5344CB8AC3E}">
        <p14:creationId xmlns:p14="http://schemas.microsoft.com/office/powerpoint/2010/main" val="4368014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1" y="160868"/>
            <a:ext cx="8515350" cy="1185333"/>
          </a:xfrm>
          <a:prstGeom prst="rect">
            <a:avLst/>
          </a:prstGeom>
          <a:solidFill>
            <a:srgbClr val="8B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p:txBody>
          <a:bodyPr/>
          <a:lstStyle/>
          <a:p>
            <a:r>
              <a:rPr lang="en-US" dirty="0"/>
              <a:t>VBRS Characterizations</a:t>
            </a:r>
            <a:endParaRPr lang="en-US" dirty="0"/>
          </a:p>
        </p:txBody>
      </p:sp>
      <p:graphicFrame>
        <p:nvGraphicFramePr>
          <p:cNvPr id="5" name="Table 4"/>
          <p:cNvGraphicFramePr>
            <a:graphicFrameLocks noGrp="1"/>
          </p:cNvGraphicFramePr>
          <p:nvPr>
            <p:extLst/>
          </p:nvPr>
        </p:nvGraphicFramePr>
        <p:xfrm>
          <a:off x="2046513" y="1693094"/>
          <a:ext cx="7992836" cy="4365525"/>
        </p:xfrm>
        <a:graphic>
          <a:graphicData uri="http://schemas.openxmlformats.org/drawingml/2006/table">
            <a:tbl>
              <a:tblPr firstRow="1" bandRow="1">
                <a:tableStyleId>{5C22544A-7EE6-4342-B048-85BDC9FD1C3A}</a:tableStyleId>
              </a:tblPr>
              <a:tblGrid>
                <a:gridCol w="1278853">
                  <a:extLst>
                    <a:ext uri="{9D8B030D-6E8A-4147-A177-3AD203B41FA5}">
                      <a16:colId xmlns:a16="http://schemas.microsoft.com/office/drawing/2014/main" val="2404971244"/>
                    </a:ext>
                  </a:extLst>
                </a:gridCol>
                <a:gridCol w="959141">
                  <a:extLst>
                    <a:ext uri="{9D8B030D-6E8A-4147-A177-3AD203B41FA5}">
                      <a16:colId xmlns:a16="http://schemas.microsoft.com/office/drawing/2014/main" val="737255633"/>
                    </a:ext>
                  </a:extLst>
                </a:gridCol>
                <a:gridCol w="1324527">
                  <a:extLst>
                    <a:ext uri="{9D8B030D-6E8A-4147-A177-3AD203B41FA5}">
                      <a16:colId xmlns:a16="http://schemas.microsoft.com/office/drawing/2014/main" val="3555123425"/>
                    </a:ext>
                  </a:extLst>
                </a:gridCol>
                <a:gridCol w="1278853">
                  <a:extLst>
                    <a:ext uri="{9D8B030D-6E8A-4147-A177-3AD203B41FA5}">
                      <a16:colId xmlns:a16="http://schemas.microsoft.com/office/drawing/2014/main" val="2354913042"/>
                    </a:ext>
                  </a:extLst>
                </a:gridCol>
                <a:gridCol w="3151462">
                  <a:extLst>
                    <a:ext uri="{9D8B030D-6E8A-4147-A177-3AD203B41FA5}">
                      <a16:colId xmlns:a16="http://schemas.microsoft.com/office/drawing/2014/main" val="1162542724"/>
                    </a:ext>
                  </a:extLst>
                </a:gridCol>
              </a:tblGrid>
              <a:tr h="781205">
                <a:tc>
                  <a:txBody>
                    <a:bodyPr/>
                    <a:lstStyle/>
                    <a:p>
                      <a:pPr algn="ctr"/>
                      <a:r>
                        <a:rPr lang="en-US" dirty="0" smtClean="0"/>
                        <a:t>Tier Level</a:t>
                      </a:r>
                      <a:endParaRPr lang="en-US" dirty="0"/>
                    </a:p>
                  </a:txBody>
                  <a:tcPr anchor="ctr"/>
                </a:tc>
                <a:tc>
                  <a:txBody>
                    <a:bodyPr/>
                    <a:lstStyle/>
                    <a:p>
                      <a:pPr algn="ctr"/>
                      <a:r>
                        <a:rPr lang="en-US" dirty="0" smtClean="0"/>
                        <a:t># Sites</a:t>
                      </a:r>
                      <a:endParaRPr lang="en-US" dirty="0"/>
                    </a:p>
                  </a:txBody>
                  <a:tcPr anchor="ctr"/>
                </a:tc>
                <a:tc>
                  <a:txBody>
                    <a:bodyPr/>
                    <a:lstStyle/>
                    <a:p>
                      <a:pPr algn="ctr"/>
                      <a:r>
                        <a:rPr lang="en-US" dirty="0" smtClean="0"/>
                        <a:t>Acreage</a:t>
                      </a:r>
                    </a:p>
                    <a:p>
                      <a:pPr algn="ctr"/>
                      <a:r>
                        <a:rPr lang="en-US" dirty="0" smtClean="0"/>
                        <a:t>Range</a:t>
                      </a:r>
                      <a:endParaRPr lang="en-US" dirty="0"/>
                    </a:p>
                  </a:txBody>
                  <a:tcPr anchor="ctr"/>
                </a:tc>
                <a:tc>
                  <a:txBody>
                    <a:bodyPr/>
                    <a:lstStyle/>
                    <a:p>
                      <a:pPr algn="ctr"/>
                      <a:r>
                        <a:rPr lang="en-US" dirty="0" smtClean="0"/>
                        <a:t>Average Acreage</a:t>
                      </a:r>
                      <a:endParaRPr lang="en-US" dirty="0"/>
                    </a:p>
                  </a:txBody>
                  <a:tcPr anchor="ctr"/>
                </a:tc>
                <a:tc>
                  <a:txBody>
                    <a:bodyPr/>
                    <a:lstStyle/>
                    <a:p>
                      <a:pPr algn="ctr"/>
                      <a:r>
                        <a:rPr lang="en-US" dirty="0" smtClean="0"/>
                        <a:t>Total Order of Magnitude</a:t>
                      </a:r>
                      <a:r>
                        <a:rPr lang="en-US" baseline="0" dirty="0" smtClean="0"/>
                        <a:t> </a:t>
                      </a:r>
                    </a:p>
                    <a:p>
                      <a:pPr algn="ctr"/>
                      <a:r>
                        <a:rPr lang="en-US" baseline="0" dirty="0" smtClean="0"/>
                        <a:t>Cost Estimate (to Tier 5)</a:t>
                      </a:r>
                      <a:endParaRPr lang="en-US" dirty="0"/>
                    </a:p>
                  </a:txBody>
                  <a:tcPr anchor="ctr"/>
                </a:tc>
                <a:extLst>
                  <a:ext uri="{0D108BD9-81ED-4DB2-BD59-A6C34878D82A}">
                    <a16:rowId xmlns:a16="http://schemas.microsoft.com/office/drawing/2014/main" val="1620885434"/>
                  </a:ext>
                </a:extLst>
              </a:tr>
              <a:tr h="576040">
                <a:tc>
                  <a:txBody>
                    <a:bodyPr/>
                    <a:lstStyle/>
                    <a:p>
                      <a:pPr algn="ctr"/>
                      <a:r>
                        <a:rPr lang="en-US" sz="1800" dirty="0" smtClean="0"/>
                        <a:t>1</a:t>
                      </a:r>
                      <a:endParaRPr lang="en-US" sz="1800" dirty="0"/>
                    </a:p>
                  </a:txBody>
                  <a:tcPr/>
                </a:tc>
                <a:tc>
                  <a:txBody>
                    <a:bodyPr/>
                    <a:lstStyle/>
                    <a:p>
                      <a:pPr algn="ctr"/>
                      <a:r>
                        <a:rPr lang="en-US" sz="1800" dirty="0" smtClean="0"/>
                        <a:t>18</a:t>
                      </a:r>
                      <a:endParaRPr lang="en-US" sz="1800" dirty="0"/>
                    </a:p>
                  </a:txBody>
                  <a:tcPr/>
                </a:tc>
                <a:tc>
                  <a:txBody>
                    <a:bodyPr/>
                    <a:lstStyle/>
                    <a:p>
                      <a:pPr algn="ctr"/>
                      <a:r>
                        <a:rPr lang="en-US" sz="1800" dirty="0" smtClean="0"/>
                        <a:t>12 – 1020</a:t>
                      </a:r>
                      <a:endParaRPr lang="en-US" sz="1800" dirty="0"/>
                    </a:p>
                  </a:txBody>
                  <a:tcPr/>
                </a:tc>
                <a:tc>
                  <a:txBody>
                    <a:bodyPr/>
                    <a:lstStyle/>
                    <a:p>
                      <a:pPr algn="ctr"/>
                      <a:r>
                        <a:rPr lang="en-US" sz="1800" dirty="0" smtClean="0"/>
                        <a:t>203</a:t>
                      </a:r>
                      <a:endParaRPr lang="en-US" sz="1800" dirty="0"/>
                    </a:p>
                  </a:txBody>
                  <a:tcPr/>
                </a:tc>
                <a:tc>
                  <a:txBody>
                    <a:bodyPr/>
                    <a:lstStyle/>
                    <a:p>
                      <a:pPr algn="r"/>
                      <a:r>
                        <a:rPr lang="en-US" sz="1800" dirty="0" smtClean="0"/>
                        <a:t>$100,000,000</a:t>
                      </a:r>
                    </a:p>
                    <a:p>
                      <a:pPr algn="r"/>
                      <a:endParaRPr lang="en-US" sz="1800" dirty="0"/>
                    </a:p>
                  </a:txBody>
                  <a:tcPr/>
                </a:tc>
                <a:extLst>
                  <a:ext uri="{0D108BD9-81ED-4DB2-BD59-A6C34878D82A}">
                    <a16:rowId xmlns:a16="http://schemas.microsoft.com/office/drawing/2014/main" val="2318438242"/>
                  </a:ext>
                </a:extLst>
              </a:tr>
              <a:tr h="576040">
                <a:tc>
                  <a:txBody>
                    <a:bodyPr/>
                    <a:lstStyle/>
                    <a:p>
                      <a:pPr algn="ctr"/>
                      <a:r>
                        <a:rPr lang="en-US" sz="1800" dirty="0" smtClean="0"/>
                        <a:t>2</a:t>
                      </a:r>
                      <a:endParaRPr lang="en-US" sz="1800" dirty="0"/>
                    </a:p>
                  </a:txBody>
                  <a:tcPr/>
                </a:tc>
                <a:tc>
                  <a:txBody>
                    <a:bodyPr/>
                    <a:lstStyle/>
                    <a:p>
                      <a:pPr algn="ctr"/>
                      <a:r>
                        <a:rPr lang="en-US" sz="1800" dirty="0" smtClean="0"/>
                        <a:t>66</a:t>
                      </a:r>
                      <a:endParaRPr lang="en-US" sz="1800" dirty="0"/>
                    </a:p>
                  </a:txBody>
                  <a:tcPr/>
                </a:tc>
                <a:tc>
                  <a:txBody>
                    <a:bodyPr/>
                    <a:lstStyle/>
                    <a:p>
                      <a:pPr algn="ctr"/>
                      <a:r>
                        <a:rPr lang="en-US" sz="1800" dirty="0" smtClean="0"/>
                        <a:t>3 – 800</a:t>
                      </a:r>
                      <a:endParaRPr lang="en-US" sz="1800" dirty="0"/>
                    </a:p>
                  </a:txBody>
                  <a:tcPr/>
                </a:tc>
                <a:tc>
                  <a:txBody>
                    <a:bodyPr/>
                    <a:lstStyle/>
                    <a:p>
                      <a:pPr algn="ctr"/>
                      <a:r>
                        <a:rPr lang="en-US" sz="1800" dirty="0" smtClean="0"/>
                        <a:t>115</a:t>
                      </a:r>
                      <a:endParaRPr lang="en-US" sz="1800" dirty="0"/>
                    </a:p>
                  </a:txBody>
                  <a:tcPr/>
                </a:tc>
                <a:tc>
                  <a:txBody>
                    <a:bodyPr/>
                    <a:lstStyle/>
                    <a:p>
                      <a:pPr algn="r"/>
                      <a:r>
                        <a:rPr lang="en-US" sz="1800" dirty="0" smtClean="0"/>
                        <a:t>$180,000,000</a:t>
                      </a:r>
                    </a:p>
                    <a:p>
                      <a:pPr algn="r"/>
                      <a:endParaRPr lang="en-US" sz="1800" dirty="0"/>
                    </a:p>
                  </a:txBody>
                  <a:tcPr/>
                </a:tc>
                <a:extLst>
                  <a:ext uri="{0D108BD9-81ED-4DB2-BD59-A6C34878D82A}">
                    <a16:rowId xmlns:a16="http://schemas.microsoft.com/office/drawing/2014/main" val="4127309139"/>
                  </a:ext>
                </a:extLst>
              </a:tr>
              <a:tr h="576040">
                <a:tc>
                  <a:txBody>
                    <a:bodyPr/>
                    <a:lstStyle/>
                    <a:p>
                      <a:pPr algn="ctr"/>
                      <a:r>
                        <a:rPr lang="en-US" sz="1800" dirty="0" smtClean="0"/>
                        <a:t>3</a:t>
                      </a:r>
                      <a:endParaRPr lang="en-US" sz="1800" dirty="0"/>
                    </a:p>
                  </a:txBody>
                  <a:tcPr/>
                </a:tc>
                <a:tc>
                  <a:txBody>
                    <a:bodyPr/>
                    <a:lstStyle/>
                    <a:p>
                      <a:pPr algn="ctr"/>
                      <a:r>
                        <a:rPr lang="en-US" sz="1800" dirty="0" smtClean="0"/>
                        <a:t>8</a:t>
                      </a:r>
                      <a:endParaRPr lang="en-US" sz="1800" dirty="0"/>
                    </a:p>
                  </a:txBody>
                  <a:tcPr/>
                </a:tc>
                <a:tc>
                  <a:txBody>
                    <a:bodyPr/>
                    <a:lstStyle/>
                    <a:p>
                      <a:pPr algn="ctr"/>
                      <a:r>
                        <a:rPr lang="en-US" sz="1800" dirty="0" smtClean="0"/>
                        <a:t>57 – 273</a:t>
                      </a:r>
                      <a:endParaRPr lang="en-US" sz="1800" dirty="0"/>
                    </a:p>
                  </a:txBody>
                  <a:tcPr/>
                </a:tc>
                <a:tc>
                  <a:txBody>
                    <a:bodyPr/>
                    <a:lstStyle/>
                    <a:p>
                      <a:pPr algn="ctr"/>
                      <a:r>
                        <a:rPr lang="en-US" sz="1800" dirty="0" smtClean="0"/>
                        <a:t>160</a:t>
                      </a:r>
                      <a:endParaRPr lang="en-US" sz="1800" dirty="0"/>
                    </a:p>
                  </a:txBody>
                  <a:tcPr/>
                </a:tc>
                <a:tc>
                  <a:txBody>
                    <a:bodyPr/>
                    <a:lstStyle/>
                    <a:p>
                      <a:pPr algn="r"/>
                      <a:r>
                        <a:rPr lang="en-US" sz="1800" dirty="0" smtClean="0"/>
                        <a:t>$70,000,000</a:t>
                      </a:r>
                      <a:endParaRPr lang="en-US" sz="1800" dirty="0"/>
                    </a:p>
                  </a:txBody>
                  <a:tcPr/>
                </a:tc>
                <a:extLst>
                  <a:ext uri="{0D108BD9-81ED-4DB2-BD59-A6C34878D82A}">
                    <a16:rowId xmlns:a16="http://schemas.microsoft.com/office/drawing/2014/main" val="360747518"/>
                  </a:ext>
                </a:extLst>
              </a:tr>
              <a:tr h="576040">
                <a:tc>
                  <a:txBody>
                    <a:bodyPr/>
                    <a:lstStyle/>
                    <a:p>
                      <a:pPr algn="ctr"/>
                      <a:r>
                        <a:rPr lang="en-US" sz="1800" dirty="0" smtClean="0"/>
                        <a:t>4 / 5</a:t>
                      </a:r>
                      <a:endParaRPr lang="en-US" sz="1800" dirty="0"/>
                    </a:p>
                  </a:txBody>
                  <a:tcPr/>
                </a:tc>
                <a:tc>
                  <a:txBody>
                    <a:bodyPr/>
                    <a:lstStyle/>
                    <a:p>
                      <a:pPr algn="ctr"/>
                      <a:r>
                        <a:rPr lang="en-US" sz="1800" dirty="0" smtClean="0"/>
                        <a:t>6</a:t>
                      </a:r>
                      <a:endParaRPr lang="en-US" sz="1800" dirty="0"/>
                    </a:p>
                  </a:txBody>
                  <a:tcPr/>
                </a:tc>
                <a:tc>
                  <a:txBody>
                    <a:bodyPr/>
                    <a:lstStyle/>
                    <a:p>
                      <a:pPr algn="ctr"/>
                      <a:r>
                        <a:rPr lang="en-US" sz="1800" dirty="0" smtClean="0"/>
                        <a:t>17 – 498</a:t>
                      </a:r>
                      <a:endParaRPr lang="en-US" sz="1800" dirty="0"/>
                    </a:p>
                  </a:txBody>
                  <a:tcPr/>
                </a:tc>
                <a:tc>
                  <a:txBody>
                    <a:bodyPr/>
                    <a:lstStyle/>
                    <a:p>
                      <a:pPr algn="ctr"/>
                      <a:r>
                        <a:rPr lang="en-US" sz="1800" dirty="0" smtClean="0"/>
                        <a:t>195</a:t>
                      </a:r>
                      <a:endParaRPr lang="en-US" sz="1800" dirty="0"/>
                    </a:p>
                  </a:txBody>
                  <a:tcPr/>
                </a:tc>
                <a:tc>
                  <a:txBody>
                    <a:bodyPr/>
                    <a:lstStyle/>
                    <a:p>
                      <a:pPr algn="r"/>
                      <a:r>
                        <a:rPr lang="en-US" sz="1800" dirty="0" smtClean="0"/>
                        <a:t>$30,000,000</a:t>
                      </a:r>
                    </a:p>
                  </a:txBody>
                  <a:tcPr/>
                </a:tc>
                <a:extLst>
                  <a:ext uri="{0D108BD9-81ED-4DB2-BD59-A6C34878D82A}">
                    <a16:rowId xmlns:a16="http://schemas.microsoft.com/office/drawing/2014/main" val="2784979072"/>
                  </a:ext>
                </a:extLst>
              </a:tr>
              <a:tr h="576040">
                <a:tc>
                  <a:txBody>
                    <a:bodyPr/>
                    <a:lstStyle/>
                    <a:p>
                      <a:pPr algn="ctr"/>
                      <a:r>
                        <a:rPr lang="en-US" sz="1800" dirty="0" smtClean="0"/>
                        <a:t>5</a:t>
                      </a:r>
                      <a:endParaRPr lang="en-US" sz="1800" dirty="0"/>
                    </a:p>
                  </a:txBody>
                  <a:tcPr/>
                </a:tc>
                <a:tc>
                  <a:txBody>
                    <a:bodyPr/>
                    <a:lstStyle/>
                    <a:p>
                      <a:pPr algn="ctr"/>
                      <a:r>
                        <a:rPr lang="en-US" sz="1800" dirty="0" smtClean="0"/>
                        <a:t>4</a:t>
                      </a:r>
                      <a:endParaRPr lang="en-US" sz="1800" dirty="0"/>
                    </a:p>
                  </a:txBody>
                  <a:tcPr/>
                </a:tc>
                <a:tc>
                  <a:txBody>
                    <a:bodyPr/>
                    <a:lstStyle/>
                    <a:p>
                      <a:pPr algn="ctr"/>
                      <a:r>
                        <a:rPr lang="en-US" sz="1800" dirty="0" smtClean="0"/>
                        <a:t>5 – 273</a:t>
                      </a:r>
                      <a:endParaRPr lang="en-US" sz="1800" dirty="0"/>
                    </a:p>
                  </a:txBody>
                  <a:tcPr/>
                </a:tc>
                <a:tc>
                  <a:txBody>
                    <a:bodyPr/>
                    <a:lstStyle/>
                    <a:p>
                      <a:pPr algn="ctr"/>
                      <a:r>
                        <a:rPr lang="en-US" sz="1800" dirty="0" smtClean="0"/>
                        <a:t>83</a:t>
                      </a:r>
                      <a:endParaRPr lang="en-US" sz="1800" dirty="0"/>
                    </a:p>
                  </a:txBody>
                  <a:tcPr/>
                </a:tc>
                <a:tc>
                  <a:txBody>
                    <a:bodyPr/>
                    <a:lstStyle/>
                    <a:p>
                      <a:pPr algn="r"/>
                      <a:r>
                        <a:rPr lang="en-US" sz="1800" dirty="0" smtClean="0"/>
                        <a:t>$0</a:t>
                      </a:r>
                      <a:endParaRPr lang="en-US" sz="1800" dirty="0"/>
                    </a:p>
                  </a:txBody>
                  <a:tcPr/>
                </a:tc>
                <a:extLst>
                  <a:ext uri="{0D108BD9-81ED-4DB2-BD59-A6C34878D82A}">
                    <a16:rowId xmlns:a16="http://schemas.microsoft.com/office/drawing/2014/main" val="2207690374"/>
                  </a:ext>
                </a:extLst>
              </a:tr>
              <a:tr h="576040">
                <a:tc>
                  <a:txBody>
                    <a:bodyPr/>
                    <a:lstStyle/>
                    <a:p>
                      <a:pPr algn="ctr"/>
                      <a:r>
                        <a:rPr lang="en-US" sz="1800" b="1" dirty="0" smtClean="0"/>
                        <a:t>Totals</a:t>
                      </a:r>
                      <a:endParaRPr lang="en-US" sz="1800" b="1" dirty="0"/>
                    </a:p>
                  </a:txBody>
                  <a:tcPr/>
                </a:tc>
                <a:tc>
                  <a:txBody>
                    <a:bodyPr/>
                    <a:lstStyle/>
                    <a:p>
                      <a:pPr algn="ctr"/>
                      <a:r>
                        <a:rPr lang="en-US" sz="1800" b="1" dirty="0" smtClean="0"/>
                        <a:t>102</a:t>
                      </a:r>
                      <a:endParaRPr lang="en-US" sz="1800" b="1" dirty="0"/>
                    </a:p>
                  </a:txBody>
                  <a:tcPr/>
                </a:tc>
                <a:tc>
                  <a:txBody>
                    <a:bodyPr/>
                    <a:lstStyle/>
                    <a:p>
                      <a:pPr algn="ctr"/>
                      <a:endParaRPr lang="en-US" sz="1800" b="1" dirty="0"/>
                    </a:p>
                  </a:txBody>
                  <a:tcPr>
                    <a:solidFill>
                      <a:schemeClr val="tx1">
                        <a:lumMod val="50000"/>
                        <a:lumOff val="50000"/>
                      </a:schemeClr>
                    </a:solidFill>
                  </a:tcPr>
                </a:tc>
                <a:tc>
                  <a:txBody>
                    <a:bodyPr/>
                    <a:lstStyle/>
                    <a:p>
                      <a:pPr algn="ctr"/>
                      <a:endParaRPr lang="en-US" sz="1800" b="1" dirty="0"/>
                    </a:p>
                  </a:txBody>
                  <a:tcPr>
                    <a:solidFill>
                      <a:schemeClr val="tx1">
                        <a:lumMod val="50000"/>
                        <a:lumOff val="50000"/>
                      </a:schemeClr>
                    </a:solidFill>
                  </a:tcPr>
                </a:tc>
                <a:tc>
                  <a:txBody>
                    <a:bodyPr/>
                    <a:lstStyle/>
                    <a:p>
                      <a:pPr algn="r"/>
                      <a:r>
                        <a:rPr lang="en-US" sz="1800" b="1" dirty="0" smtClean="0"/>
                        <a:t>$380,000,000***</a:t>
                      </a:r>
                      <a:endParaRPr lang="en-US" sz="1800" b="1" dirty="0"/>
                    </a:p>
                  </a:txBody>
                  <a:tcPr/>
                </a:tc>
                <a:extLst>
                  <a:ext uri="{0D108BD9-81ED-4DB2-BD59-A6C34878D82A}">
                    <a16:rowId xmlns:a16="http://schemas.microsoft.com/office/drawing/2014/main" val="390687443"/>
                  </a:ext>
                </a:extLst>
              </a:tr>
            </a:tbl>
          </a:graphicData>
        </a:graphic>
      </p:graphicFrame>
      <p:sp>
        <p:nvSpPr>
          <p:cNvPr id="3" name="TextBox 2"/>
          <p:cNvSpPr txBox="1"/>
          <p:nvPr/>
        </p:nvSpPr>
        <p:spPr>
          <a:xfrm>
            <a:off x="2046513" y="6243891"/>
            <a:ext cx="5488720" cy="369332"/>
          </a:xfrm>
          <a:prstGeom prst="rect">
            <a:avLst/>
          </a:prstGeom>
          <a:noFill/>
        </p:spPr>
        <p:txBody>
          <a:bodyPr wrap="square" rtlCol="0">
            <a:spAutoFit/>
          </a:bodyPr>
          <a:lstStyle/>
          <a:p>
            <a:r>
              <a:rPr lang="en-US" dirty="0">
                <a:solidFill>
                  <a:prstClr val="white"/>
                </a:solidFill>
                <a:latin typeface="Century Gothic"/>
              </a:rPr>
              <a:t>***Does not include all infrastructure costs</a:t>
            </a:r>
            <a:endParaRPr lang="en-US" dirty="0">
              <a:solidFill>
                <a:prstClr val="white"/>
              </a:solidFill>
              <a:latin typeface="Century Gothic"/>
            </a:endParaRPr>
          </a:p>
        </p:txBody>
      </p:sp>
    </p:spTree>
    <p:extLst>
      <p:ext uri="{BB962C8B-B14F-4D97-AF65-F5344CB8AC3E}">
        <p14:creationId xmlns:p14="http://schemas.microsoft.com/office/powerpoint/2010/main" val="2120882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174" y="-70884"/>
            <a:ext cx="10393326" cy="6928884"/>
          </a:xfrm>
          <a:prstGeom prst="rect">
            <a:avLst/>
          </a:prstGeom>
        </p:spPr>
      </p:pic>
      <p:sp>
        <p:nvSpPr>
          <p:cNvPr id="4" name="Rectangle 3"/>
          <p:cNvSpPr/>
          <p:nvPr/>
        </p:nvSpPr>
        <p:spPr>
          <a:xfrm>
            <a:off x="1524001" y="160868"/>
            <a:ext cx="8515350" cy="1185333"/>
          </a:xfrm>
          <a:prstGeom prst="rect">
            <a:avLst/>
          </a:prstGeom>
          <a:solidFill>
            <a:srgbClr val="8B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p:txBody>
          <a:bodyPr/>
          <a:lstStyle/>
          <a:p>
            <a:r>
              <a:rPr lang="en-US" sz="4000" dirty="0"/>
              <a:t>Site Characterization Insights</a:t>
            </a:r>
            <a:br>
              <a:rPr lang="en-US" sz="4000" dirty="0"/>
            </a:br>
            <a:r>
              <a:rPr lang="en-US" sz="4000" dirty="0"/>
              <a:t>(Lessons Learned)</a:t>
            </a:r>
            <a:endParaRPr lang="en-US" sz="4000" dirty="0"/>
          </a:p>
        </p:txBody>
      </p:sp>
      <p:sp>
        <p:nvSpPr>
          <p:cNvPr id="3" name="Content Placeholder 2"/>
          <p:cNvSpPr>
            <a:spLocks noGrp="1"/>
          </p:cNvSpPr>
          <p:nvPr>
            <p:ph idx="1"/>
          </p:nvPr>
        </p:nvSpPr>
        <p:spPr>
          <a:xfrm>
            <a:off x="2152650" y="1622424"/>
            <a:ext cx="8515351" cy="5235576"/>
          </a:xfrm>
        </p:spPr>
        <p:txBody>
          <a:bodyPr>
            <a:normAutofit/>
          </a:bodyPr>
          <a:lstStyle/>
          <a:p>
            <a:pPr marL="342900" indent="-342900">
              <a:buFont typeface="Arial" panose="020B0604020202020204" pitchFamily="34" charset="0"/>
              <a:buChar char="•"/>
            </a:pPr>
            <a:r>
              <a:rPr lang="en-US" sz="2400" b="1" dirty="0">
                <a:effectLst>
                  <a:outerShdw blurRad="38100" dist="38100" dir="2700000" algn="tl">
                    <a:srgbClr val="000000">
                      <a:alpha val="43137"/>
                    </a:srgbClr>
                  </a:outerShdw>
                </a:effectLst>
              </a:rPr>
              <a:t>True cost estimates for advancement to Tier 5 are really </a:t>
            </a:r>
            <a:r>
              <a:rPr lang="en-US" sz="2400" b="1" dirty="0">
                <a:effectLst>
                  <a:outerShdw blurRad="38100" dist="38100" dir="2700000" algn="tl">
                    <a:srgbClr val="000000">
                      <a:alpha val="43137"/>
                    </a:srgbClr>
                  </a:outerShdw>
                </a:effectLst>
              </a:rPr>
              <a:t>unknown.</a:t>
            </a:r>
            <a:endParaRPr lang="en-US" sz="2400" b="1" dirty="0">
              <a:effectLst>
                <a:outerShdw blurRad="38100" dist="38100" dir="2700000" algn="tl">
                  <a:srgbClr val="000000">
                    <a:alpha val="43137"/>
                  </a:srgbClr>
                </a:outerShdw>
              </a:effectLst>
            </a:endParaRPr>
          </a:p>
          <a:p>
            <a:pPr marL="1028700" lvl="2" indent="-342900">
              <a:buFont typeface="Arial" panose="020B0604020202020204" pitchFamily="34" charset="0"/>
              <a:buChar char="•"/>
            </a:pPr>
            <a:r>
              <a:rPr lang="en-US" sz="1600" b="1" dirty="0">
                <a:effectLst>
                  <a:outerShdw blurRad="38100" dist="38100" dir="2700000" algn="tl">
                    <a:srgbClr val="000000">
                      <a:alpha val="43137"/>
                    </a:srgbClr>
                  </a:outerShdw>
                </a:effectLst>
              </a:rPr>
              <a:t>Road improvements</a:t>
            </a:r>
          </a:p>
          <a:p>
            <a:pPr marL="1028700" lvl="2" indent="-342900">
              <a:buFont typeface="Arial" panose="020B0604020202020204" pitchFamily="34" charset="0"/>
              <a:buChar char="•"/>
            </a:pPr>
            <a:r>
              <a:rPr lang="en-US" sz="1600" b="1" dirty="0">
                <a:effectLst>
                  <a:outerShdw blurRad="38100" dist="38100" dir="2700000" algn="tl">
                    <a:srgbClr val="000000">
                      <a:alpha val="43137"/>
                    </a:srgbClr>
                  </a:outerShdw>
                </a:effectLst>
              </a:rPr>
              <a:t>Utility extensions</a:t>
            </a:r>
            <a:endParaRPr lang="en-US" sz="1600" b="1" dirty="0">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US" sz="2400" b="1"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effectLst>
                  <a:outerShdw blurRad="38100" dist="38100" dir="2700000" algn="tl">
                    <a:srgbClr val="000000">
                      <a:alpha val="43137"/>
                    </a:srgbClr>
                  </a:outerShdw>
                </a:effectLst>
              </a:rPr>
              <a:t>Many sites at Tier 2 or Tier 3 require minimal investment to advance.</a:t>
            </a:r>
          </a:p>
          <a:p>
            <a:pPr marL="685800" lvl="1" indent="-342900">
              <a:buFont typeface="Arial" panose="020B0604020202020204" pitchFamily="34" charset="0"/>
              <a:buChar char="•"/>
            </a:pPr>
            <a:r>
              <a:rPr lang="en-US" sz="2000" b="1" dirty="0">
                <a:effectLst>
                  <a:outerShdw blurRad="38100" dist="38100" dir="2700000" algn="tl">
                    <a:srgbClr val="000000">
                      <a:alpha val="43137"/>
                    </a:srgbClr>
                  </a:outerShdw>
                </a:effectLst>
              </a:rPr>
              <a:t>Ex:  Tier 2 site needed Cultural Resources to advance to Tier 4</a:t>
            </a:r>
          </a:p>
          <a:p>
            <a:pPr marL="342900" indent="-342900">
              <a:buFont typeface="Arial" panose="020B0604020202020204" pitchFamily="34" charset="0"/>
              <a:buChar char="•"/>
            </a:pPr>
            <a:endParaRPr lang="en-US" sz="2400" b="1"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effectLst>
                  <a:outerShdw blurRad="38100" dist="38100" dir="2700000" algn="tl">
                    <a:srgbClr val="000000">
                      <a:alpha val="43137"/>
                    </a:srgbClr>
                  </a:outerShdw>
                </a:effectLst>
              </a:rPr>
              <a:t>VBRS Characterizations Value: Informs elected officials and private landowners about the difference between “</a:t>
            </a:r>
            <a:r>
              <a:rPr lang="en-US" sz="2400" b="1" u="sng" dirty="0">
                <a:effectLst>
                  <a:outerShdw blurRad="38100" dist="38100" dir="2700000" algn="tl">
                    <a:srgbClr val="000000">
                      <a:alpha val="43137"/>
                    </a:srgbClr>
                  </a:outerShdw>
                </a:effectLst>
              </a:rPr>
              <a:t>land</a:t>
            </a:r>
            <a:r>
              <a:rPr lang="en-US" sz="2400" b="1" dirty="0">
                <a:effectLst>
                  <a:outerShdw blurRad="38100" dist="38100" dir="2700000" algn="tl">
                    <a:srgbClr val="000000">
                      <a:alpha val="43137"/>
                    </a:srgbClr>
                  </a:outerShdw>
                </a:effectLst>
              </a:rPr>
              <a:t>” and “</a:t>
            </a:r>
            <a:r>
              <a:rPr lang="en-US" sz="2400" b="1" u="sng" dirty="0">
                <a:effectLst>
                  <a:outerShdw blurRad="38100" dist="38100" dir="2700000" algn="tl">
                    <a:srgbClr val="000000">
                      <a:alpha val="43137"/>
                    </a:srgbClr>
                  </a:outerShdw>
                </a:effectLst>
              </a:rPr>
              <a:t>sites</a:t>
            </a:r>
            <a:r>
              <a:rPr lang="en-US" sz="2400" b="1" dirty="0">
                <a:effectLst>
                  <a:outerShdw blurRad="38100" dist="38100" dir="2700000" algn="tl">
                    <a:srgbClr val="000000">
                      <a:alpha val="43137"/>
                    </a:srgbClr>
                  </a:outerShdw>
                </a:effectLst>
              </a:rPr>
              <a:t>.”</a:t>
            </a:r>
            <a:endParaRPr lang="en-US" dirty="0"/>
          </a:p>
        </p:txBody>
      </p:sp>
    </p:spTree>
    <p:extLst>
      <p:ext uri="{BB962C8B-B14F-4D97-AF65-F5344CB8AC3E}">
        <p14:creationId xmlns:p14="http://schemas.microsoft.com/office/powerpoint/2010/main" val="40572944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5415"/>
          <a:stretch/>
        </p:blipFill>
        <p:spPr>
          <a:xfrm>
            <a:off x="1524001" y="-1"/>
            <a:ext cx="9207795" cy="6912631"/>
          </a:xfrm>
          <a:prstGeom prst="rect">
            <a:avLst/>
          </a:prstGeom>
        </p:spPr>
      </p:pic>
      <p:sp>
        <p:nvSpPr>
          <p:cNvPr id="4" name="Rectangle 3"/>
          <p:cNvSpPr/>
          <p:nvPr/>
        </p:nvSpPr>
        <p:spPr>
          <a:xfrm>
            <a:off x="1524001" y="160868"/>
            <a:ext cx="8515350" cy="1185333"/>
          </a:xfrm>
          <a:prstGeom prst="rect">
            <a:avLst/>
          </a:prstGeom>
          <a:solidFill>
            <a:srgbClr val="8B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p:txBody>
          <a:bodyPr/>
          <a:lstStyle/>
          <a:p>
            <a:r>
              <a:rPr lang="en-US" dirty="0"/>
              <a:t>Perspectives for Further Site Development</a:t>
            </a:r>
            <a:endParaRPr lang="en-US" dirty="0"/>
          </a:p>
        </p:txBody>
      </p:sp>
      <p:sp>
        <p:nvSpPr>
          <p:cNvPr id="3" name="Content Placeholder 2"/>
          <p:cNvSpPr>
            <a:spLocks noGrp="1"/>
          </p:cNvSpPr>
          <p:nvPr>
            <p:ph idx="1"/>
          </p:nvPr>
        </p:nvSpPr>
        <p:spPr>
          <a:xfrm>
            <a:off x="2152650" y="1622424"/>
            <a:ext cx="8225151" cy="4351338"/>
          </a:xfrm>
        </p:spPr>
        <p:txBody>
          <a:bodyPr/>
          <a:lstStyle/>
          <a:p>
            <a:pPr marL="342900" indent="-342900">
              <a:buFont typeface="Arial" panose="020B0604020202020204" pitchFamily="34" charset="0"/>
              <a:buChar char="•"/>
            </a:pPr>
            <a:r>
              <a:rPr lang="en-US" sz="2400" b="1" dirty="0">
                <a:effectLst>
                  <a:outerShdw blurRad="38100" dist="38100" dir="2700000" algn="tl">
                    <a:srgbClr val="000000">
                      <a:alpha val="43137"/>
                    </a:srgbClr>
                  </a:outerShdw>
                </a:effectLst>
              </a:rPr>
              <a:t>Few Regional Projects:   7% of DAA characterizations are for regional sites/ projects. </a:t>
            </a:r>
          </a:p>
          <a:p>
            <a:r>
              <a:rPr lang="en-US" sz="2400" b="1" dirty="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effectLst>
                  <a:outerShdw blurRad="38100" dist="38100" dir="2700000" algn="tl">
                    <a:srgbClr val="000000">
                      <a:alpha val="43137"/>
                    </a:srgbClr>
                  </a:outerShdw>
                </a:effectLst>
              </a:rPr>
              <a:t>Local Governments see the value of VBRSP characterizations:  Very </a:t>
            </a:r>
            <a:r>
              <a:rPr lang="en-US" sz="2400" b="1" dirty="0">
                <a:effectLst>
                  <a:outerShdw blurRad="38100" dist="38100" dir="2700000" algn="tl">
                    <a:srgbClr val="000000">
                      <a:alpha val="43137"/>
                    </a:srgbClr>
                  </a:outerShdw>
                </a:effectLst>
              </a:rPr>
              <a:t>few of DAA’s </a:t>
            </a:r>
            <a:r>
              <a:rPr lang="en-US" sz="2400" b="1" dirty="0">
                <a:effectLst>
                  <a:outerShdw blurRad="38100" dist="38100" dir="2700000" algn="tl">
                    <a:srgbClr val="000000">
                      <a:alpha val="43137"/>
                    </a:srgbClr>
                  </a:outerShdw>
                </a:effectLst>
              </a:rPr>
              <a:t>projects were </a:t>
            </a:r>
            <a:r>
              <a:rPr lang="en-US" sz="2400" b="1" dirty="0">
                <a:effectLst>
                  <a:outerShdw blurRad="38100" dist="38100" dir="2700000" algn="tl">
                    <a:srgbClr val="000000">
                      <a:alpha val="43137"/>
                    </a:srgbClr>
                  </a:outerShdw>
                </a:effectLst>
              </a:rPr>
              <a:t>funded through </a:t>
            </a:r>
            <a:r>
              <a:rPr lang="en-US" sz="2400" b="1" dirty="0">
                <a:effectLst>
                  <a:outerShdw blurRad="38100" dist="38100" dir="2700000" algn="tl">
                    <a:srgbClr val="000000">
                      <a:alpha val="43137"/>
                    </a:srgbClr>
                  </a:outerShdw>
                </a:effectLst>
              </a:rPr>
              <a:t>VBRS.</a:t>
            </a:r>
            <a:endParaRPr lang="en-US" sz="2400" b="1" dirty="0">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US" sz="2400" b="1" dirty="0">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US" sz="2400" b="1" dirty="0">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0224224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477" y="1477800"/>
            <a:ext cx="7886700" cy="2852737"/>
          </a:xfrm>
        </p:spPr>
        <p:txBody>
          <a:bodyPr/>
          <a:lstStyle/>
          <a:p>
            <a:r>
              <a:rPr lang="en-US" dirty="0" smtClean="0"/>
              <a:t>Questions?</a:t>
            </a:r>
            <a:br>
              <a:rPr lang="en-US" dirty="0" smtClean="0"/>
            </a:br>
            <a:r>
              <a:rPr lang="en-US" dirty="0" smtClean="0"/>
              <a:t/>
            </a:r>
            <a:br>
              <a:rPr lang="en-US" dirty="0" smtClean="0"/>
            </a:br>
            <a:r>
              <a:rPr lang="en-US" sz="3200" b="0" dirty="0">
                <a:effectLst/>
              </a:rPr>
              <a:t>Carolyn A. Howard, PE</a:t>
            </a:r>
            <a:br>
              <a:rPr lang="en-US" sz="3200" b="0" dirty="0">
                <a:effectLst/>
              </a:rPr>
            </a:br>
            <a:r>
              <a:rPr lang="en-US" sz="3200" b="0" dirty="0">
                <a:effectLst/>
                <a:hlinkClick r:id="rId2"/>
              </a:rPr>
              <a:t>choward@daa.com</a:t>
            </a:r>
            <a:r>
              <a:rPr lang="en-US" sz="3200" b="0" dirty="0">
                <a:effectLst/>
              </a:rPr>
              <a:t/>
            </a:r>
            <a:br>
              <a:rPr lang="en-US" sz="3200" b="0" dirty="0">
                <a:effectLst/>
              </a:rPr>
            </a:br>
            <a:r>
              <a:rPr lang="en-US" sz="3200" b="0" dirty="0">
                <a:effectLst/>
              </a:rPr>
              <a:t>540-552-0444</a:t>
            </a:r>
            <a:endParaRPr lang="en-US" sz="4400" b="0" dirty="0">
              <a:effectLst/>
            </a:endParaRPr>
          </a:p>
        </p:txBody>
      </p:sp>
    </p:spTree>
    <p:extLst>
      <p:ext uri="{BB962C8B-B14F-4D97-AF65-F5344CB8AC3E}">
        <p14:creationId xmlns:p14="http://schemas.microsoft.com/office/powerpoint/2010/main" val="2401969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5400" dirty="0" smtClean="0">
                <a:solidFill>
                  <a:schemeClr val="bg1"/>
                </a:solidFill>
              </a:rPr>
              <a:t>2019 Board Schedule</a:t>
            </a:r>
            <a:endParaRPr lang="en-US" sz="5400" dirty="0">
              <a:solidFill>
                <a:schemeClr val="bg1"/>
              </a:solidFill>
            </a:endParaRPr>
          </a:p>
        </p:txBody>
      </p:sp>
    </p:spTree>
    <p:extLst>
      <p:ext uri="{BB962C8B-B14F-4D97-AF65-F5344CB8AC3E}">
        <p14:creationId xmlns:p14="http://schemas.microsoft.com/office/powerpoint/2010/main" val="28911531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a:xfrm>
            <a:off x="1329559" y="1694794"/>
            <a:ext cx="8928538" cy="3108434"/>
          </a:xfrm>
        </p:spPr>
        <p:txBody>
          <a:bodyPr>
            <a:normAutofit/>
          </a:bodyPr>
          <a:lstStyle/>
          <a:p>
            <a:pPr marL="114300" indent="0" algn="ctr">
              <a:buNone/>
            </a:pPr>
            <a:r>
              <a:rPr lang="en-US" dirty="0" smtClean="0"/>
              <a:t>Tuesday</a:t>
            </a:r>
            <a:r>
              <a:rPr lang="en-US" dirty="0"/>
              <a:t>, June 11, 2019</a:t>
            </a:r>
          </a:p>
          <a:p>
            <a:pPr marL="114300" indent="0" algn="ctr">
              <a:buNone/>
            </a:pPr>
            <a:r>
              <a:rPr lang="en-US" dirty="0"/>
              <a:t>Tuesday, September 10, 2019</a:t>
            </a:r>
          </a:p>
          <a:p>
            <a:pPr marL="114300" indent="0" algn="ctr">
              <a:buNone/>
            </a:pPr>
            <a:r>
              <a:rPr lang="en-US" dirty="0" smtClean="0"/>
              <a:t>Tuesday</a:t>
            </a:r>
            <a:r>
              <a:rPr lang="en-US" dirty="0"/>
              <a:t>, December </a:t>
            </a:r>
            <a:r>
              <a:rPr lang="en-US" dirty="0" smtClean="0"/>
              <a:t>10, 2019</a:t>
            </a:r>
            <a:endParaRPr lang="en-US" dirty="0"/>
          </a:p>
        </p:txBody>
      </p:sp>
      <p:sp>
        <p:nvSpPr>
          <p:cNvPr id="6"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endParaRPr lang="en-US" sz="4800" dirty="0">
              <a:solidFill>
                <a:schemeClr val="bg1"/>
              </a:solidFill>
            </a:endParaRPr>
          </a:p>
        </p:txBody>
      </p:sp>
      <p:sp>
        <p:nvSpPr>
          <p:cNvPr id="8" name="Title 2"/>
          <p:cNvSpPr txBox="1">
            <a:spLocks/>
          </p:cNvSpPr>
          <p:nvPr/>
        </p:nvSpPr>
        <p:spPr bwMode="auto">
          <a:xfrm rot="16200000">
            <a:off x="8268810" y="2934808"/>
            <a:ext cx="6858001"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r>
              <a:rPr lang="en-US" sz="5400" dirty="0" smtClean="0">
                <a:solidFill>
                  <a:schemeClr val="bg1"/>
                </a:solidFill>
              </a:rPr>
              <a:t>2019 Board Schedule</a:t>
            </a:r>
            <a:endParaRPr lang="en-US" sz="5400" dirty="0">
              <a:solidFill>
                <a:schemeClr val="bg1"/>
              </a:solidFill>
            </a:endParaRPr>
          </a:p>
        </p:txBody>
      </p:sp>
    </p:spTree>
    <p:extLst>
      <p:ext uri="{BB962C8B-B14F-4D97-AF65-F5344CB8AC3E}">
        <p14:creationId xmlns:p14="http://schemas.microsoft.com/office/powerpoint/2010/main" val="2231778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t>Recommendation</a:t>
            </a:r>
            <a:endParaRPr lang="en-US" sz="5400" dirty="0"/>
          </a:p>
        </p:txBody>
      </p:sp>
      <p:sp>
        <p:nvSpPr>
          <p:cNvPr id="2" name="Content Placeholder 1"/>
          <p:cNvSpPr>
            <a:spLocks noGrp="1"/>
          </p:cNvSpPr>
          <p:nvPr>
            <p:ph idx="1"/>
          </p:nvPr>
        </p:nvSpPr>
        <p:spPr/>
        <p:txBody>
          <a:bodyPr>
            <a:normAutofit/>
          </a:bodyPr>
          <a:lstStyle/>
          <a:p>
            <a:r>
              <a:rPr lang="en-US" dirty="0"/>
              <a:t>DHCD staff has administratively approved this </a:t>
            </a:r>
            <a:r>
              <a:rPr lang="en-US" dirty="0" smtClean="0"/>
              <a:t>application </a:t>
            </a:r>
            <a:endParaRPr lang="en-US" i="1" dirty="0"/>
          </a:p>
        </p:txBody>
      </p:sp>
      <p:sp>
        <p:nvSpPr>
          <p:cNvPr id="5" name="Title 2"/>
          <p:cNvSpPr txBox="1">
            <a:spLocks/>
          </p:cNvSpPr>
          <p:nvPr/>
        </p:nvSpPr>
        <p:spPr bwMode="auto">
          <a:xfrm rot="16200000">
            <a:off x="8096976" y="2762975"/>
            <a:ext cx="7201668" cy="98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lgn="l" defTabSz="914400" rtl="0" eaLnBrk="1" latinLnBrk="0" hangingPunct="1">
              <a:spcBef>
                <a:spcPct val="0"/>
              </a:spcBef>
              <a:buNone/>
              <a:defRPr lang="en-US" sz="6000" b="1" kern="1200" cap="all" spc="-100" baseline="0" dirty="0">
                <a:ln>
                  <a:noFill/>
                </a:ln>
                <a:solidFill>
                  <a:schemeClr val="tx2"/>
                </a:solidFill>
                <a:effectLst/>
                <a:latin typeface="+mn-lt"/>
                <a:ea typeface="+mj-ea"/>
                <a:cs typeface="+mj-cs"/>
              </a:defRPr>
            </a:lvl1pPr>
          </a:lstStyle>
          <a:p>
            <a:pPr lvl="0">
              <a:defRPr/>
            </a:pPr>
            <a:r>
              <a:rPr lang="en-US" sz="5400" dirty="0" smtClean="0">
                <a:solidFill>
                  <a:srgbClr val="FFFFFF"/>
                </a:solidFill>
              </a:rPr>
              <a:t>VGR Site readiness</a:t>
            </a:r>
            <a:endParaRPr lang="en-US" sz="5400" dirty="0">
              <a:solidFill>
                <a:srgbClr val="FFFFFF"/>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943901281"/>
              </p:ext>
            </p:extLst>
          </p:nvPr>
        </p:nvGraphicFramePr>
        <p:xfrm>
          <a:off x="4675453" y="3098609"/>
          <a:ext cx="5937221" cy="3167384"/>
        </p:xfrm>
        <a:graphic>
          <a:graphicData uri="http://schemas.openxmlformats.org/drawingml/2006/table">
            <a:tbl>
              <a:tblPr firstRow="1" firstCol="1" bandRow="1"/>
              <a:tblGrid>
                <a:gridCol w="4666869">
                  <a:extLst>
                    <a:ext uri="{9D8B030D-6E8A-4147-A177-3AD203B41FA5}">
                      <a16:colId xmlns:a16="http://schemas.microsoft.com/office/drawing/2014/main" val="3581575363"/>
                    </a:ext>
                  </a:extLst>
                </a:gridCol>
                <a:gridCol w="1270352">
                  <a:extLst>
                    <a:ext uri="{9D8B030D-6E8A-4147-A177-3AD203B41FA5}">
                      <a16:colId xmlns:a16="http://schemas.microsoft.com/office/drawing/2014/main" val="852496958"/>
                    </a:ext>
                  </a:extLst>
                </a:gridCol>
              </a:tblGrid>
              <a:tr h="384651">
                <a:tc>
                  <a:txBody>
                    <a:bodyPr/>
                    <a:lstStyle/>
                    <a:p>
                      <a:pPr marL="0" marR="0" algn="r">
                        <a:lnSpc>
                          <a:spcPct val="115000"/>
                        </a:lnSpc>
                        <a:spcBef>
                          <a:spcPts val="0"/>
                        </a:spcBef>
                        <a:spcAft>
                          <a:spcPts val="0"/>
                        </a:spcAft>
                      </a:pPr>
                      <a:r>
                        <a:rPr lang="en-US" sz="24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Eligibility  Requirements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tc>
                  <a:txBody>
                    <a:bodyPr/>
                    <a:lstStyle/>
                    <a:p>
                      <a:pPr algn="l">
                        <a:lnSpc>
                          <a:spcPct val="115000"/>
                        </a:lnSpc>
                      </a:pPr>
                      <a:endParaRPr lang="en-US" sz="12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chemeClr val="tx2"/>
                    </a:solidFill>
                  </a:tcPr>
                </a:tc>
                <a:extLst>
                  <a:ext uri="{0D108BD9-81ED-4DB2-BD59-A6C34878D82A}">
                    <a16:rowId xmlns:a16="http://schemas.microsoft.com/office/drawing/2014/main" val="2678230378"/>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Match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033466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Participation Requirement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445655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 with </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GOVA Strategies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37053630"/>
                  </a:ext>
                </a:extLst>
              </a:tr>
              <a:tr h="384651">
                <a:tc>
                  <a:txBody>
                    <a:bodyPr/>
                    <a:lstStyle/>
                    <a:p>
                      <a:pPr marL="0" marR="0" algn="r">
                        <a:lnSpc>
                          <a:spcPct val="115000"/>
                        </a:lnSpc>
                        <a:spcBef>
                          <a:spcPts val="0"/>
                        </a:spcBef>
                        <a:spcAft>
                          <a:spcPts val="0"/>
                        </a:spcAft>
                      </a:pPr>
                      <a:r>
                        <a:rPr lang="en-US" sz="24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Alignment</a:t>
                      </a:r>
                      <a:r>
                        <a:rPr lang="en-US" sz="24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 G&amp;D Plan</a:t>
                      </a:r>
                      <a:endPar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84265159"/>
                  </a:ext>
                </a:extLst>
              </a:tr>
              <a:tr h="384651">
                <a:tc>
                  <a:txBody>
                    <a:bodyPr/>
                    <a:lstStyle/>
                    <a:p>
                      <a:pPr marL="0" marR="0" algn="r">
                        <a:lnSpc>
                          <a:spcPct val="115000"/>
                        </a:lnSpc>
                        <a:spcBef>
                          <a:spcPts val="0"/>
                        </a:spcBef>
                        <a:spcAft>
                          <a:spcPts val="0"/>
                        </a:spcAft>
                      </a:pP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High-Wage</a:t>
                      </a:r>
                      <a:r>
                        <a:rPr lang="en-US" sz="24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Job Creation Potential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695463374"/>
                  </a:ext>
                </a:extLst>
              </a:tr>
              <a:tr h="384651">
                <a:tc>
                  <a:txBody>
                    <a:bodyPr/>
                    <a:lstStyle/>
                    <a:p>
                      <a:pPr marL="0" marR="0" algn="r">
                        <a:lnSpc>
                          <a:spcPct val="115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Grant Management Capacity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099959024"/>
                  </a:ext>
                </a:extLst>
              </a:tr>
              <a:tr h="384651">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Line of Sight to Future GOVA Project</a:t>
                      </a:r>
                      <a:endParaRPr kumimoji="0" lang="en-US" sz="1600" b="0" i="0" u="none" strike="noStrike" kern="1200" cap="none" spc="0" normalizeH="0" baseline="0" noProof="0" dirty="0" smtClean="0">
                        <a:ln>
                          <a:noFill/>
                        </a:ln>
                        <a:solidFill>
                          <a:srgbClr val="00539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b="1"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28722312"/>
                  </a:ext>
                </a:extLst>
              </a:tr>
            </a:tbl>
          </a:graphicData>
        </a:graphic>
      </p:graphicFrame>
    </p:spTree>
    <p:extLst>
      <p:ext uri="{BB962C8B-B14F-4D97-AF65-F5344CB8AC3E}">
        <p14:creationId xmlns:p14="http://schemas.microsoft.com/office/powerpoint/2010/main" val="348622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SingleBoat"/>
</p:tagLst>
</file>

<file path=ppt/tags/tag1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xml><?xml version="1.0" encoding="utf-8"?>
<p:tagLst xmlns:a="http://schemas.openxmlformats.org/drawingml/2006/main" xmlns:r="http://schemas.openxmlformats.org/officeDocument/2006/relationships" xmlns:p="http://schemas.openxmlformats.org/presentationml/2006/main">
  <p:tag name="NAME" val="SingleBoat"/>
</p:tagLst>
</file>

<file path=ppt/tags/tag14.xml><?xml version="1.0" encoding="utf-8"?>
<p:tagLst xmlns:a="http://schemas.openxmlformats.org/drawingml/2006/main" xmlns:r="http://schemas.openxmlformats.org/officeDocument/2006/relationships" xmlns:p="http://schemas.openxmlformats.org/presentationml/2006/main">
  <p:tag name="NAME" val="SingleBoatText"/>
</p:tagLst>
</file>

<file path=ppt/tags/tag15.xml><?xml version="1.0" encoding="utf-8"?>
<p:tagLst xmlns:a="http://schemas.openxmlformats.org/drawingml/2006/main" xmlns:r="http://schemas.openxmlformats.org/officeDocument/2006/relationships" xmlns:p="http://schemas.openxmlformats.org/presentationml/2006/main">
  <p:tag name="NAME" val="SingleBoatText"/>
</p:tagLst>
</file>

<file path=ppt/tags/tag1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xml><?xml version="1.0" encoding="utf-8"?>
<p:tagLst xmlns:a="http://schemas.openxmlformats.org/drawingml/2006/main" xmlns:r="http://schemas.openxmlformats.org/officeDocument/2006/relationships" xmlns:p="http://schemas.openxmlformats.org/presentationml/2006/main">
  <p:tag name="NAME" val="SingleBoatText"/>
</p:tagLst>
</file>

<file path=ppt/tags/tag1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9.xml><?xml version="1.0" encoding="utf-8"?>
<p:tagLst xmlns:a="http://schemas.openxmlformats.org/drawingml/2006/main" xmlns:r="http://schemas.openxmlformats.org/officeDocument/2006/relationships" xmlns:p="http://schemas.openxmlformats.org/presentationml/2006/main">
  <p:tag name="NAME" val="SingleBoatTex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fYYsu5rSg2aZXNPGbtFdg"/>
</p:tagLst>
</file>

<file path=ppt/tags/tag20.xml><?xml version="1.0" encoding="utf-8"?>
<p:tagLst xmlns:a="http://schemas.openxmlformats.org/drawingml/2006/main" xmlns:r="http://schemas.openxmlformats.org/officeDocument/2006/relationships" xmlns:p="http://schemas.openxmlformats.org/presentationml/2006/main">
  <p:tag name="NAME" val="SingleBoatShape"/>
</p:tagLst>
</file>

<file path=ppt/tags/tag21.xml><?xml version="1.0" encoding="utf-8"?>
<p:tagLst xmlns:a="http://schemas.openxmlformats.org/drawingml/2006/main" xmlns:r="http://schemas.openxmlformats.org/officeDocument/2006/relationships" xmlns:p="http://schemas.openxmlformats.org/presentationml/2006/main">
  <p:tag name="NAME" val="SingleBoatText"/>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DPLibpTQfaHBRBdQQfiFQ"/>
</p:tagLst>
</file>

<file path=ppt/tags/tag24.xml><?xml version="1.0" encoding="utf-8"?>
<p:tagLst xmlns:a="http://schemas.openxmlformats.org/drawingml/2006/main" xmlns:r="http://schemas.openxmlformats.org/officeDocument/2006/relationships" xmlns:p="http://schemas.openxmlformats.org/presentationml/2006/main">
  <p:tag name="NAME" val="SingleBoatText"/>
</p:tagLst>
</file>

<file path=ppt/tags/tag25.xml><?xml version="1.0" encoding="utf-8"?>
<p:tagLst xmlns:a="http://schemas.openxmlformats.org/drawingml/2006/main" xmlns:r="http://schemas.openxmlformats.org/officeDocument/2006/relationships" xmlns:p="http://schemas.openxmlformats.org/presentationml/2006/main">
  <p:tag name="NAME" val="SingleBoatText"/>
</p:tagLst>
</file>

<file path=ppt/tags/tag26.xml><?xml version="1.0" encoding="utf-8"?>
<p:tagLst xmlns:a="http://schemas.openxmlformats.org/drawingml/2006/main" xmlns:r="http://schemas.openxmlformats.org/officeDocument/2006/relationships" xmlns:p="http://schemas.openxmlformats.org/presentationml/2006/main">
  <p:tag name="NAME" val="SingleBoatText"/>
</p:tagLst>
</file>

<file path=ppt/tags/tag27.xml><?xml version="1.0" encoding="utf-8"?>
<p:tagLst xmlns:a="http://schemas.openxmlformats.org/drawingml/2006/main" xmlns:r="http://schemas.openxmlformats.org/officeDocument/2006/relationships" xmlns:p="http://schemas.openxmlformats.org/presentationml/2006/main">
  <p:tag name="NAME" val="SingleBoatShape"/>
</p:tagLst>
</file>

<file path=ppt/tags/tag28.xml><?xml version="1.0" encoding="utf-8"?>
<p:tagLst xmlns:a="http://schemas.openxmlformats.org/drawingml/2006/main" xmlns:r="http://schemas.openxmlformats.org/officeDocument/2006/relationships" xmlns:p="http://schemas.openxmlformats.org/presentationml/2006/main">
  <p:tag name="NAME" val="SingleBoatText"/>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ptTzpe7VSFal3Oy0qyfm3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ptTzpe7VSFal3Oy0qyfm3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ptTzpe7VSFal3Oy0qyfm3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fYYsu5rSg2aZXNPGbtFd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SLcptgWDTuiOCBG_QRsqz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DPLibpTQfaHBRBdQQfiFQ"/>
</p:tagLst>
</file>

<file path=ppt/tags/tag9.xml><?xml version="1.0" encoding="utf-8"?>
<p:tagLst xmlns:a="http://schemas.openxmlformats.org/drawingml/2006/main" xmlns:r="http://schemas.openxmlformats.org/officeDocument/2006/relationships" xmlns:p="http://schemas.openxmlformats.org/presentationml/2006/main">
  <p:tag name="NAME" val="SingleBoa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Adjacency">
  <a:themeElements>
    <a:clrScheme name="Custom 5">
      <a:dk1>
        <a:srgbClr val="005390"/>
      </a:dk1>
      <a:lt1>
        <a:srgbClr val="FFFFFF"/>
      </a:lt1>
      <a:dk2>
        <a:srgbClr val="2DA923"/>
      </a:dk2>
      <a:lt2>
        <a:srgbClr val="FFFFFF"/>
      </a:lt2>
      <a:accent1>
        <a:srgbClr val="38A725"/>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a">
      <a:majorFont>
        <a:latin typeface="Calibri"/>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rame">
  <a:themeElements>
    <a:clrScheme name="TEC 2.1 Draft">
      <a:dk1>
        <a:srgbClr val="101212"/>
      </a:dk1>
      <a:lt1>
        <a:sysClr val="window" lastClr="FFFFFF"/>
      </a:lt1>
      <a:dk2>
        <a:srgbClr val="005C82"/>
      </a:dk2>
      <a:lt2>
        <a:srgbClr val="7F969A"/>
      </a:lt2>
      <a:accent1>
        <a:srgbClr val="56942F"/>
      </a:accent1>
      <a:accent2>
        <a:srgbClr val="3D9AC0"/>
      </a:accent2>
      <a:accent3>
        <a:srgbClr val="3D3983"/>
      </a:accent3>
      <a:accent4>
        <a:srgbClr val="FE7F00"/>
      </a:accent4>
      <a:accent5>
        <a:srgbClr val="FE3351"/>
      </a:accent5>
      <a:accent6>
        <a:srgbClr val="003147"/>
      </a:accent6>
      <a:hlink>
        <a:srgbClr val="1BBCFF"/>
      </a:hlink>
      <a:folHlink>
        <a:srgbClr val="5694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TEConomy 2018 Powerpoint Template" id="{8F9150DB-62CC-420A-99E1-3869F32E88A8}" vid="{5280FCBB-7C3F-4CD1-ACBD-E65BC6061C6F}"/>
    </a:ext>
  </a:extLst>
</a:theme>
</file>

<file path=ppt/theme/theme4.xml><?xml version="1.0" encoding="utf-8"?>
<a:theme xmlns:a="http://schemas.openxmlformats.org/drawingml/2006/main" name="DAA PP dark gray background">
  <a:themeElements>
    <a:clrScheme name="DAA PP Black background">
      <a:dk1>
        <a:sysClr val="windowText" lastClr="000000"/>
      </a:dk1>
      <a:lt1>
        <a:sysClr val="window" lastClr="FFFFFF"/>
      </a:lt1>
      <a:dk2>
        <a:srgbClr val="44546A"/>
      </a:dk2>
      <a:lt2>
        <a:srgbClr val="E7E6E6"/>
      </a:lt2>
      <a:accent1>
        <a:srgbClr val="8B2131"/>
      </a:accent1>
      <a:accent2>
        <a:srgbClr val="007297"/>
      </a:accent2>
      <a:accent3>
        <a:srgbClr val="EDAA00"/>
      </a:accent3>
      <a:accent4>
        <a:srgbClr val="E27C00"/>
      </a:accent4>
      <a:accent5>
        <a:srgbClr val="ACC37B"/>
      </a:accent5>
      <a:accent6>
        <a:srgbClr val="636466"/>
      </a:accent6>
      <a:hlink>
        <a:srgbClr val="0563C1"/>
      </a:hlink>
      <a:folHlink>
        <a:srgbClr val="954F72"/>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 DAA DARK GRAY background - 2017" id="{E352D58C-F18B-44D0-B488-CC0D47D43DB1}" vid="{324B286B-DF74-441B-AC47-FC4E71779F09}"/>
    </a:ext>
  </a:extLst>
</a:theme>
</file>

<file path=ppt/theme/theme5.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VEDP NEW">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defRPr sz="4000" b="1" dirty="0">
            <a:solidFill>
              <a:srgbClr val="003764"/>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VEDP NEW" id="{26AEA94E-5F0A-41E6-AEB7-57ECB3927F67}" vid="{A05B54CD-EFDA-4095-BF9E-1BFF602F89B1}"/>
    </a:ext>
  </a:extLst>
</a:theme>
</file>

<file path=ppt/theme/theme7.xml><?xml version="1.0" encoding="utf-8"?>
<a:theme xmlns:a="http://schemas.openxmlformats.org/drawingml/2006/main" name="CONTENT">
  <a:themeElements>
    <a:clrScheme name="VEDP Brand Colors Final">
      <a:dk1>
        <a:srgbClr val="000000"/>
      </a:dk1>
      <a:lt1>
        <a:srgbClr val="FFFFFF"/>
      </a:lt1>
      <a:dk2>
        <a:srgbClr val="000000"/>
      </a:dk2>
      <a:lt2>
        <a:srgbClr val="FEFFFF"/>
      </a:lt2>
      <a:accent1>
        <a:srgbClr val="003865"/>
      </a:accent1>
      <a:accent2>
        <a:srgbClr val="007DBA"/>
      </a:accent2>
      <a:accent3>
        <a:srgbClr val="F2A900"/>
      </a:accent3>
      <a:accent4>
        <a:srgbClr val="00A7B5"/>
      </a:accent4>
      <a:accent5>
        <a:srgbClr val="582C83"/>
      </a:accent5>
      <a:accent6>
        <a:srgbClr val="707371"/>
      </a:accent6>
      <a:hlink>
        <a:srgbClr val="003865"/>
      </a:hlink>
      <a:folHlink>
        <a:srgbClr val="00386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ACT 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rtlCol="0">
        <a:spAutoFit/>
      </a:bodyPr>
      <a:lstStyle>
        <a:defPPr>
          <a:defRPr sz="1200" b="1" dirty="0" smtClean="0">
            <a:solidFill>
              <a:srgbClr val="003764"/>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9105</TotalTime>
  <Words>5849</Words>
  <Application>Microsoft Office PowerPoint</Application>
  <PresentationFormat>Widescreen</PresentationFormat>
  <Paragraphs>1200</Paragraphs>
  <Slides>86</Slides>
  <Notes>58</Notes>
  <HiddenSlides>0</HiddenSlides>
  <MMClips>0</MMClips>
  <ScaleCrop>false</ScaleCrop>
  <HeadingPairs>
    <vt:vector size="8" baseType="variant">
      <vt:variant>
        <vt:lpstr>Fonts Used</vt:lpstr>
      </vt:variant>
      <vt:variant>
        <vt:i4>16</vt:i4>
      </vt:variant>
      <vt:variant>
        <vt:lpstr>Theme</vt:lpstr>
      </vt:variant>
      <vt:variant>
        <vt:i4>8</vt:i4>
      </vt:variant>
      <vt:variant>
        <vt:lpstr>Embedded OLE Servers</vt:lpstr>
      </vt:variant>
      <vt:variant>
        <vt:i4>1</vt:i4>
      </vt:variant>
      <vt:variant>
        <vt:lpstr>Slide Titles</vt:lpstr>
      </vt:variant>
      <vt:variant>
        <vt:i4>86</vt:i4>
      </vt:variant>
    </vt:vector>
  </HeadingPairs>
  <TitlesOfParts>
    <vt:vector size="111" baseType="lpstr">
      <vt:lpstr>ＭＳ Ｐゴシック</vt:lpstr>
      <vt:lpstr>Arial</vt:lpstr>
      <vt:lpstr>Arial Narrow</vt:lpstr>
      <vt:lpstr>Calibri</vt:lpstr>
      <vt:lpstr>Calibri Light</vt:lpstr>
      <vt:lpstr>Century Gothic</vt:lpstr>
      <vt:lpstr>Helvetica Neue</vt:lpstr>
      <vt:lpstr>Humanist 521 Light BT</vt:lpstr>
      <vt:lpstr>Humanst521 Bd BT</vt:lpstr>
      <vt:lpstr>Humanst521 BT</vt:lpstr>
      <vt:lpstr>Symbol</vt:lpstr>
      <vt:lpstr>Times</vt:lpstr>
      <vt:lpstr>Times New Roman</vt:lpstr>
      <vt:lpstr>Wingdings</vt:lpstr>
      <vt:lpstr>Wingdings 2</vt:lpstr>
      <vt:lpstr>-윤고딕130</vt:lpstr>
      <vt:lpstr>1_Adjacency</vt:lpstr>
      <vt:lpstr>Custom Design</vt:lpstr>
      <vt:lpstr>1_Frame</vt:lpstr>
      <vt:lpstr>DAA PP dark gray background</vt:lpstr>
      <vt:lpstr>Blank Presentation</vt:lpstr>
      <vt:lpstr>1_VEDP NEW</vt:lpstr>
      <vt:lpstr>CONTENT</vt:lpstr>
      <vt:lpstr>CONTACT US</vt:lpstr>
      <vt:lpstr>think-cell Slide</vt:lpstr>
      <vt:lpstr>PowerPoint Presentation</vt:lpstr>
      <vt:lpstr>Administratively approved projects  under $100,000</vt:lpstr>
      <vt:lpstr>Enhanced Capacity Building</vt:lpstr>
      <vt:lpstr>Region 2 Enhanced Capacity Building </vt:lpstr>
      <vt:lpstr>Application overview</vt:lpstr>
      <vt:lpstr>Recommendation</vt:lpstr>
      <vt:lpstr>Region 4 Enhanced Capacity Building </vt:lpstr>
      <vt:lpstr>Application overview</vt:lpstr>
      <vt:lpstr>Recommendation</vt:lpstr>
      <vt:lpstr>Region 5 Enhanced Capacity Building </vt:lpstr>
      <vt:lpstr>Application overview</vt:lpstr>
      <vt:lpstr>Recommendation</vt:lpstr>
      <vt:lpstr>Region 5 Enhanced Capacity Building </vt:lpstr>
      <vt:lpstr>Application overview</vt:lpstr>
      <vt:lpstr>Recommendation</vt:lpstr>
      <vt:lpstr>PowerPoint Presentation</vt:lpstr>
      <vt:lpstr>Per Capita Funding</vt:lpstr>
      <vt:lpstr>REGION 2 IMPLEMENTATION</vt:lpstr>
      <vt:lpstr>Application overview</vt:lpstr>
      <vt:lpstr>Workgroup feedback</vt:lpstr>
      <vt:lpstr>Recommendation</vt:lpstr>
      <vt:lpstr>REGION 5 IMPLEMENTATION</vt:lpstr>
      <vt:lpstr>Application overview</vt:lpstr>
      <vt:lpstr>Workgroup feedback</vt:lpstr>
      <vt:lpstr>Recommendation</vt:lpstr>
      <vt:lpstr>REGION 9 IMPLEMENTATION</vt:lpstr>
      <vt:lpstr>Application overview</vt:lpstr>
      <vt:lpstr>Workgroup feedback</vt:lpstr>
      <vt:lpstr>Recommendation</vt:lpstr>
      <vt:lpstr>REGION 1 IMPLEMENTATION</vt:lpstr>
      <vt:lpstr>Application overview</vt:lpstr>
      <vt:lpstr>Workgroup feedback</vt:lpstr>
      <vt:lpstr>Recommendation</vt:lpstr>
      <vt:lpstr>REGION 6 IMPLEMENTATION</vt:lpstr>
      <vt:lpstr>Application overview</vt:lpstr>
      <vt:lpstr>Workgroup feedback</vt:lpstr>
      <vt:lpstr>Recommendation</vt:lpstr>
      <vt:lpstr>REGION 8 IMPLEMENTATION</vt:lpstr>
      <vt:lpstr>Application overview</vt:lpstr>
      <vt:lpstr>Workgroup feedback</vt:lpstr>
      <vt:lpstr>Recommendation</vt:lpstr>
      <vt:lpstr>PowerPoint Presentation</vt:lpstr>
      <vt:lpstr>Competitive Funding</vt:lpstr>
      <vt:lpstr>REGION 3 &amp; 1 IMPLEMENTATION</vt:lpstr>
      <vt:lpstr>Application overview</vt:lpstr>
      <vt:lpstr>Workgroup feedback</vt:lpstr>
      <vt:lpstr>Scaled Project update</vt:lpstr>
      <vt:lpstr>Recommendation</vt:lpstr>
      <vt:lpstr>PowerPoint Presentation</vt:lpstr>
      <vt:lpstr>FY20 CAPACITY BUILDING</vt:lpstr>
      <vt:lpstr>FY20 PER CAPITA</vt:lpstr>
      <vt:lpstr>PowerPoint Presentation</vt:lpstr>
      <vt:lpstr>PowerPoint Presentation</vt:lpstr>
      <vt:lpstr>PowerPoint Presentation</vt:lpstr>
      <vt:lpstr>VBRSP IS THE PRIMARY PROGRAM TO GATHER INFORMATION VIA CHARACTERIZATIONS AND TO DEVELOP SELECT SITES</vt:lpstr>
      <vt:lpstr>Overview of Grant Application and Funds</vt:lpstr>
      <vt:lpstr>VIRGINIA BUSINESS-READY SITES CHARACTERIZATIONS TIER DESCRIPTIONS FOR SITE READINESS</vt:lpstr>
      <vt:lpstr>The vbrsp has significantly strengthened Virginia’s site development efforts </vt:lpstr>
      <vt:lpstr>…BUT LESS THAN 20% OF 25+ ACRE SITES IN VASCAN HAVE BEEN CHARACTERIZED</vt:lpstr>
      <vt:lpstr>VEDP HAS BEEN PURSUING A COMPREHENSIVE STRATEGY TO ANALYZE AND DEVELOP VIRGINIA’S SITES PORTFOLIO</vt:lpstr>
      <vt:lpstr>VEDP WILL UTILIZE A PORTION OF NEW FUNDING TO ESTIMATE AND PRIORITIZE SITE DEVELOPMENT INVESTMENTS</vt:lpstr>
      <vt:lpstr>proposed PROCESS TIMELINE</vt:lpstr>
      <vt:lpstr>STATEWIDE SITES ADVISORY GROUP WILL REVIEW SITE ASSESSMENTS AND RECOMMEND INVESTMENT PRIORITIES</vt:lpstr>
      <vt:lpstr>ENHANCED INSIGHTS WILL HAVE SIGNIFICANT BENEFITS FOR ALL ECONOMIC DEVELOPMENT STAKEHOLDERS</vt:lpstr>
      <vt:lpstr>Questions/Thoughts?</vt:lpstr>
      <vt:lpstr>PowerPoint Presentation</vt:lpstr>
      <vt:lpstr>About Timmons Group</vt:lpstr>
      <vt:lpstr>Major Considerations – Site Development</vt:lpstr>
      <vt:lpstr>PowerPoint Presentation</vt:lpstr>
      <vt:lpstr>PowerPoint Presentation</vt:lpstr>
      <vt:lpstr>Timmons Group Experience Site Assessments &amp; Evaluations across Virginia </vt:lpstr>
      <vt:lpstr>By the numbers</vt:lpstr>
      <vt:lpstr>Project Example – Hampton Roads Site Assessment  </vt:lpstr>
      <vt:lpstr>Holland Intermodal – an “A” site in Isle of Wight </vt:lpstr>
      <vt:lpstr>Key Take Aways</vt:lpstr>
      <vt:lpstr>Thanks for GO Virginia’s Regional Support!</vt:lpstr>
      <vt:lpstr>VBRS Site Characterizations and Perspectives </vt:lpstr>
      <vt:lpstr>DAA Snapshot</vt:lpstr>
      <vt:lpstr>Carolyn Howard, PE</vt:lpstr>
      <vt:lpstr>VBRS Characterizations</vt:lpstr>
      <vt:lpstr>VBRS Characterizations</vt:lpstr>
      <vt:lpstr>Site Characterization Insights (Lessons Learned)</vt:lpstr>
      <vt:lpstr>Perspectives for Further Site Development</vt:lpstr>
      <vt:lpstr>Questions?  Carolyn A. Howard, PE choward@daa.com 540-552-0444</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Snelling, Jordan (DHCD)</dc:creator>
  <cp:lastModifiedBy>Weaver, Matt (DHCD)</cp:lastModifiedBy>
  <cp:revision>339</cp:revision>
  <cp:lastPrinted>2019-03-06T20:50:15Z</cp:lastPrinted>
  <dcterms:created xsi:type="dcterms:W3CDTF">2017-12-11T16:08:21Z</dcterms:created>
  <dcterms:modified xsi:type="dcterms:W3CDTF">2019-03-11T21:52:17Z</dcterms:modified>
</cp:coreProperties>
</file>