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3"/>
  </p:notesMasterIdLst>
  <p:sldIdLst>
    <p:sldId id="375" r:id="rId5"/>
    <p:sldId id="259" r:id="rId6"/>
    <p:sldId id="405" r:id="rId7"/>
    <p:sldId id="424" r:id="rId8"/>
    <p:sldId id="437" r:id="rId9"/>
    <p:sldId id="440" r:id="rId10"/>
    <p:sldId id="441" r:id="rId11"/>
    <p:sldId id="442" r:id="rId12"/>
    <p:sldId id="443" r:id="rId13"/>
    <p:sldId id="444" r:id="rId14"/>
    <p:sldId id="438" r:id="rId15"/>
    <p:sldId id="410" r:id="rId16"/>
    <p:sldId id="411" r:id="rId17"/>
    <p:sldId id="425" r:id="rId18"/>
    <p:sldId id="409" r:id="rId19"/>
    <p:sldId id="420" r:id="rId20"/>
    <p:sldId id="421" r:id="rId21"/>
    <p:sldId id="413" r:id="rId22"/>
    <p:sldId id="422" r:id="rId23"/>
    <p:sldId id="435" r:id="rId24"/>
    <p:sldId id="445" r:id="rId25"/>
    <p:sldId id="447" r:id="rId26"/>
    <p:sldId id="448" r:id="rId27"/>
    <p:sldId id="449" r:id="rId28"/>
    <p:sldId id="436" r:id="rId29"/>
    <p:sldId id="450" r:id="rId30"/>
    <p:sldId id="439" r:id="rId31"/>
    <p:sldId id="4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00641-72E6-E029-32BE-11E968BF48AC}" name="Dennie, Joseph (DHCD)" initials="JD" userId="S::Joseph.Dennie@dhcd.virginia.gov::779d9057-5b00-45ca-ae31-80ed489830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6C846-1AF9-4A0A-8898-8FACE6F6E0D3}"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81197AF-1354-4F46-8D1C-C578D0F78798}">
      <dgm:prSet phldrT="[Text]" custT="1"/>
      <dgm:spPr/>
      <dgm:t>
        <a:bodyPr/>
        <a:lstStyle/>
        <a:p>
          <a:r>
            <a:rPr lang="en-US" sz="1300" b="1" dirty="0"/>
            <a:t>1</a:t>
          </a:r>
        </a:p>
      </dgm:t>
    </dgm:pt>
    <dgm:pt modelId="{97FEAB79-BAAF-4010-AE9F-D2F78FD00B5E}" type="parTrans" cxnId="{3AD7B6D5-DBE7-46C6-88E1-809CA41F42CE}">
      <dgm:prSet/>
      <dgm:spPr/>
      <dgm:t>
        <a:bodyPr/>
        <a:lstStyle/>
        <a:p>
          <a:endParaRPr lang="en-US" sz="1300"/>
        </a:p>
      </dgm:t>
    </dgm:pt>
    <dgm:pt modelId="{833106E1-FA9B-4D63-9FD4-BF6C740BAC62}" type="sibTrans" cxnId="{3AD7B6D5-DBE7-46C6-88E1-809CA41F42CE}">
      <dgm:prSet/>
      <dgm:spPr/>
      <dgm:t>
        <a:bodyPr/>
        <a:lstStyle/>
        <a:p>
          <a:endParaRPr lang="en-US" sz="1300"/>
        </a:p>
      </dgm:t>
    </dgm:pt>
    <dgm:pt modelId="{27B0C0AA-C720-4643-BD14-FE2134A9EBC1}">
      <dgm:prSet phldrT="[Text]" custT="1"/>
      <dgm:spPr/>
      <dgm:t>
        <a:bodyPr/>
        <a:lstStyle/>
        <a:p>
          <a:r>
            <a:rPr lang="en-US" sz="1300" b="1" dirty="0"/>
            <a:t>Core Performance Outcomes Determined and Defined</a:t>
          </a:r>
        </a:p>
      </dgm:t>
    </dgm:pt>
    <dgm:pt modelId="{A3D75989-A6BF-4A05-AA84-8AF88C40C0F8}" type="parTrans" cxnId="{C68E58DC-7AB9-494E-89EA-0297DF1FE878}">
      <dgm:prSet/>
      <dgm:spPr/>
      <dgm:t>
        <a:bodyPr/>
        <a:lstStyle/>
        <a:p>
          <a:endParaRPr lang="en-US" sz="1300"/>
        </a:p>
      </dgm:t>
    </dgm:pt>
    <dgm:pt modelId="{35F99F02-887C-4C9D-9FAB-7BC3EB25CF98}" type="sibTrans" cxnId="{C68E58DC-7AB9-494E-89EA-0297DF1FE878}">
      <dgm:prSet/>
      <dgm:spPr/>
      <dgm:t>
        <a:bodyPr/>
        <a:lstStyle/>
        <a:p>
          <a:endParaRPr lang="en-US" sz="1300"/>
        </a:p>
      </dgm:t>
    </dgm:pt>
    <dgm:pt modelId="{CB61DCD7-7A1A-4A70-8DC0-4929FA6945E0}">
      <dgm:prSet phldrT="[Text]" custT="1"/>
      <dgm:spPr/>
      <dgm:t>
        <a:bodyPr/>
        <a:lstStyle/>
        <a:p>
          <a:r>
            <a:rPr lang="en-US" sz="1300" dirty="0"/>
            <a:t>2</a:t>
          </a:r>
        </a:p>
      </dgm:t>
    </dgm:pt>
    <dgm:pt modelId="{3C2F5060-9F66-49D7-9622-47FCDFD0DBBF}" type="parTrans" cxnId="{B0F45FA0-F6B5-4ECD-8CE4-EBDCF9DAE27D}">
      <dgm:prSet/>
      <dgm:spPr/>
      <dgm:t>
        <a:bodyPr/>
        <a:lstStyle/>
        <a:p>
          <a:endParaRPr lang="en-US" sz="1300"/>
        </a:p>
      </dgm:t>
    </dgm:pt>
    <dgm:pt modelId="{4750CEF1-CC11-419A-B3BA-AE2C6064923F}" type="sibTrans" cxnId="{B0F45FA0-F6B5-4ECD-8CE4-EBDCF9DAE27D}">
      <dgm:prSet/>
      <dgm:spPr/>
      <dgm:t>
        <a:bodyPr/>
        <a:lstStyle/>
        <a:p>
          <a:endParaRPr lang="en-US" sz="1300"/>
        </a:p>
      </dgm:t>
    </dgm:pt>
    <dgm:pt modelId="{4E1BE3EA-DAE4-4398-9ECA-D2EC184F2330}">
      <dgm:prSet phldrT="[Text]" custT="1"/>
      <dgm:spPr/>
      <dgm:t>
        <a:bodyPr/>
        <a:lstStyle/>
        <a:p>
          <a:r>
            <a:rPr lang="en-US" sz="1300" b="1" dirty="0"/>
            <a:t>Application</a:t>
          </a:r>
        </a:p>
      </dgm:t>
    </dgm:pt>
    <dgm:pt modelId="{6AE2AE99-B359-4699-9BC5-59B1B19150F9}" type="parTrans" cxnId="{A49B7487-B8A1-4EA1-93CD-3416A17AF4C1}">
      <dgm:prSet/>
      <dgm:spPr/>
      <dgm:t>
        <a:bodyPr/>
        <a:lstStyle/>
        <a:p>
          <a:endParaRPr lang="en-US" sz="1300"/>
        </a:p>
      </dgm:t>
    </dgm:pt>
    <dgm:pt modelId="{F05AB65A-879B-4694-9CEA-7FD31203E1F0}" type="sibTrans" cxnId="{A49B7487-B8A1-4EA1-93CD-3416A17AF4C1}">
      <dgm:prSet/>
      <dgm:spPr/>
      <dgm:t>
        <a:bodyPr/>
        <a:lstStyle/>
        <a:p>
          <a:endParaRPr lang="en-US" sz="1300"/>
        </a:p>
      </dgm:t>
    </dgm:pt>
    <dgm:pt modelId="{6A32F7D6-5B62-4661-90FA-EC98022850B2}">
      <dgm:prSet phldrT="[Text]" custT="1"/>
      <dgm:spPr/>
      <dgm:t>
        <a:bodyPr/>
        <a:lstStyle/>
        <a:p>
          <a:r>
            <a:rPr lang="en-US" sz="1300" dirty="0"/>
            <a:t>Applicant identifies and quantifies the activities and outcomes associated with the project using outcome template provided and must describe the mechanism they will use to track outcomes</a:t>
          </a:r>
        </a:p>
      </dgm:t>
    </dgm:pt>
    <dgm:pt modelId="{B70A8655-519B-4F54-81D2-B5485EFC79E1}" type="parTrans" cxnId="{D42342F2-4BC9-4CC1-8BCA-284EF63C939B}">
      <dgm:prSet/>
      <dgm:spPr/>
      <dgm:t>
        <a:bodyPr/>
        <a:lstStyle/>
        <a:p>
          <a:endParaRPr lang="en-US" sz="1300"/>
        </a:p>
      </dgm:t>
    </dgm:pt>
    <dgm:pt modelId="{C334D76B-F839-4D33-8001-EC6C95BF18B1}" type="sibTrans" cxnId="{D42342F2-4BC9-4CC1-8BCA-284EF63C939B}">
      <dgm:prSet/>
      <dgm:spPr/>
      <dgm:t>
        <a:bodyPr/>
        <a:lstStyle/>
        <a:p>
          <a:endParaRPr lang="en-US" sz="1300"/>
        </a:p>
      </dgm:t>
    </dgm:pt>
    <dgm:pt modelId="{904C4806-ECAC-4560-87D8-EF51F618DE7F}">
      <dgm:prSet phldrT="[Text]" custT="1"/>
      <dgm:spPr/>
      <dgm:t>
        <a:bodyPr/>
        <a:lstStyle/>
        <a:p>
          <a:r>
            <a:rPr lang="en-US" sz="1300" dirty="0"/>
            <a:t>3</a:t>
          </a:r>
        </a:p>
      </dgm:t>
    </dgm:pt>
    <dgm:pt modelId="{51C4F11E-2349-4809-98E9-062754513B52}" type="parTrans" cxnId="{DEDA7819-C424-4334-BD48-BFCE892C7A22}">
      <dgm:prSet/>
      <dgm:spPr/>
      <dgm:t>
        <a:bodyPr/>
        <a:lstStyle/>
        <a:p>
          <a:endParaRPr lang="en-US" sz="1300"/>
        </a:p>
      </dgm:t>
    </dgm:pt>
    <dgm:pt modelId="{F3E3EAEA-9B0B-4CA4-BC6B-835C925512FC}" type="sibTrans" cxnId="{DEDA7819-C424-4334-BD48-BFCE892C7A22}">
      <dgm:prSet/>
      <dgm:spPr/>
      <dgm:t>
        <a:bodyPr/>
        <a:lstStyle/>
        <a:p>
          <a:endParaRPr lang="en-US" sz="1300"/>
        </a:p>
      </dgm:t>
    </dgm:pt>
    <dgm:pt modelId="{B009A6E7-8C97-4190-8ACB-B85565F3E661}">
      <dgm:prSet phldrT="[Text]" custT="1"/>
      <dgm:spPr/>
      <dgm:t>
        <a:bodyPr/>
        <a:lstStyle/>
        <a:p>
          <a:r>
            <a:rPr lang="en-US" sz="1200" b="1" dirty="0"/>
            <a:t>Contract</a:t>
          </a:r>
        </a:p>
      </dgm:t>
    </dgm:pt>
    <dgm:pt modelId="{6203B5E9-033D-48B0-98D9-A2F053B7BAB6}" type="parTrans" cxnId="{9FF9FCB5-7ED4-4B8E-BA7A-8F190E6FD1A7}">
      <dgm:prSet/>
      <dgm:spPr/>
      <dgm:t>
        <a:bodyPr/>
        <a:lstStyle/>
        <a:p>
          <a:endParaRPr lang="en-US" sz="1300"/>
        </a:p>
      </dgm:t>
    </dgm:pt>
    <dgm:pt modelId="{DB867504-E895-4487-93A0-C56F0E7E64BC}" type="sibTrans" cxnId="{9FF9FCB5-7ED4-4B8E-BA7A-8F190E6FD1A7}">
      <dgm:prSet/>
      <dgm:spPr/>
      <dgm:t>
        <a:bodyPr/>
        <a:lstStyle/>
        <a:p>
          <a:endParaRPr lang="en-US" sz="1300"/>
        </a:p>
      </dgm:t>
    </dgm:pt>
    <dgm:pt modelId="{C5F99D21-3D20-4989-8AE0-1D9A6901FF4B}">
      <dgm:prSet phldrT="[Text]" custT="1"/>
      <dgm:spPr/>
      <dgm:t>
        <a:bodyPr/>
        <a:lstStyle/>
        <a:p>
          <a:r>
            <a:rPr lang="en-US" sz="1200" dirty="0"/>
            <a:t>Three party grant agreement with committed outcomes, activities and products (as applicable) as approved by the Regional Council and State Board</a:t>
          </a:r>
        </a:p>
      </dgm:t>
    </dgm:pt>
    <dgm:pt modelId="{4135FF2C-5BD2-4415-81D7-5DF475E6979B}" type="parTrans" cxnId="{E11C5AEF-41ED-4933-8E5A-893BAA728D62}">
      <dgm:prSet/>
      <dgm:spPr/>
      <dgm:t>
        <a:bodyPr/>
        <a:lstStyle/>
        <a:p>
          <a:endParaRPr lang="en-US" sz="1300"/>
        </a:p>
      </dgm:t>
    </dgm:pt>
    <dgm:pt modelId="{736EB6E4-828B-440C-B975-51F0760B5332}" type="sibTrans" cxnId="{E11C5AEF-41ED-4933-8E5A-893BAA728D62}">
      <dgm:prSet/>
      <dgm:spPr/>
      <dgm:t>
        <a:bodyPr/>
        <a:lstStyle/>
        <a:p>
          <a:endParaRPr lang="en-US" sz="1300"/>
        </a:p>
      </dgm:t>
    </dgm:pt>
    <dgm:pt modelId="{2BD888E6-2E72-4E07-B885-43E2BB8D0CFA}">
      <dgm:prSet phldrT="[Text]" custT="1"/>
      <dgm:spPr/>
      <dgm:t>
        <a:bodyPr/>
        <a:lstStyle/>
        <a:p>
          <a:r>
            <a:rPr lang="en-US" sz="1300" dirty="0"/>
            <a:t>Program has established core performance outcomes across 4 investment priorities</a:t>
          </a:r>
        </a:p>
      </dgm:t>
    </dgm:pt>
    <dgm:pt modelId="{18AB9FBA-EC09-4259-9218-9EC4A07B1999}" type="parTrans" cxnId="{EA538733-A1C5-4A3A-A29A-E9D6DA07D86C}">
      <dgm:prSet/>
      <dgm:spPr/>
      <dgm:t>
        <a:bodyPr/>
        <a:lstStyle/>
        <a:p>
          <a:endParaRPr lang="en-US" sz="1300"/>
        </a:p>
      </dgm:t>
    </dgm:pt>
    <dgm:pt modelId="{43504E21-5EB6-4CDB-9E68-C7D87214A796}" type="sibTrans" cxnId="{EA538733-A1C5-4A3A-A29A-E9D6DA07D86C}">
      <dgm:prSet/>
      <dgm:spPr/>
      <dgm:t>
        <a:bodyPr/>
        <a:lstStyle/>
        <a:p>
          <a:endParaRPr lang="en-US" sz="1300"/>
        </a:p>
      </dgm:t>
    </dgm:pt>
    <dgm:pt modelId="{CCE80059-D57D-4D38-B659-FABCF1D0315D}">
      <dgm:prSet phldrT="[Text]" custT="1"/>
      <dgm:spPr/>
      <dgm:t>
        <a:bodyPr/>
        <a:lstStyle/>
        <a:p>
          <a:r>
            <a:rPr lang="en-US" sz="1300" dirty="0"/>
            <a:t>4</a:t>
          </a:r>
        </a:p>
      </dgm:t>
    </dgm:pt>
    <dgm:pt modelId="{DDFBC1F2-2D16-4EC2-95F5-4E85167DFD46}" type="parTrans" cxnId="{962EBF82-23CE-485B-88F4-D6D51559C54E}">
      <dgm:prSet/>
      <dgm:spPr/>
      <dgm:t>
        <a:bodyPr/>
        <a:lstStyle/>
        <a:p>
          <a:endParaRPr lang="en-US" sz="1300"/>
        </a:p>
      </dgm:t>
    </dgm:pt>
    <dgm:pt modelId="{AC3D646C-677B-48F6-9A90-D9896B39881F}" type="sibTrans" cxnId="{962EBF82-23CE-485B-88F4-D6D51559C54E}">
      <dgm:prSet/>
      <dgm:spPr/>
      <dgm:t>
        <a:bodyPr/>
        <a:lstStyle/>
        <a:p>
          <a:endParaRPr lang="en-US" sz="1300"/>
        </a:p>
      </dgm:t>
    </dgm:pt>
    <dgm:pt modelId="{6D62BEA1-7DD9-4E98-AC02-557F8FDEC517}">
      <dgm:prSet phldrT="[Text]" custT="1"/>
      <dgm:spPr>
        <a:solidFill>
          <a:schemeClr val="accent3"/>
        </a:solidFill>
      </dgm:spPr>
      <dgm:t>
        <a:bodyPr/>
        <a:lstStyle/>
        <a:p>
          <a:r>
            <a:rPr lang="en-US" sz="1300" dirty="0"/>
            <a:t>5</a:t>
          </a:r>
        </a:p>
      </dgm:t>
    </dgm:pt>
    <dgm:pt modelId="{14FE6DD1-ACEC-422B-9D80-8E740F7AF8E6}" type="parTrans" cxnId="{488933FF-0210-48F8-B312-F2309138F816}">
      <dgm:prSet/>
      <dgm:spPr/>
      <dgm:t>
        <a:bodyPr/>
        <a:lstStyle/>
        <a:p>
          <a:endParaRPr lang="en-US" sz="1300"/>
        </a:p>
      </dgm:t>
    </dgm:pt>
    <dgm:pt modelId="{46A3A3B6-E9C6-48E8-ADE8-58987B60201E}" type="sibTrans" cxnId="{488933FF-0210-48F8-B312-F2309138F816}">
      <dgm:prSet/>
      <dgm:spPr/>
      <dgm:t>
        <a:bodyPr/>
        <a:lstStyle/>
        <a:p>
          <a:endParaRPr lang="en-US" sz="1300"/>
        </a:p>
      </dgm:t>
    </dgm:pt>
    <dgm:pt modelId="{717CDF25-018D-40E3-A8EA-5F858EB6DDFE}">
      <dgm:prSet phldrT="[Text]" custT="1"/>
      <dgm:spPr/>
      <dgm:t>
        <a:bodyPr/>
        <a:lstStyle/>
        <a:p>
          <a:r>
            <a:rPr lang="en-US" sz="1300" b="1" dirty="0"/>
            <a:t>Project Start</a:t>
          </a:r>
        </a:p>
      </dgm:t>
    </dgm:pt>
    <dgm:pt modelId="{1AB4C8B0-1B26-4B24-BAAA-BEFF7F2D0242}" type="parTrans" cxnId="{6CC0F9D0-25D2-4401-BDAE-B27219100F96}">
      <dgm:prSet/>
      <dgm:spPr/>
      <dgm:t>
        <a:bodyPr/>
        <a:lstStyle/>
        <a:p>
          <a:endParaRPr lang="en-US" sz="1300"/>
        </a:p>
      </dgm:t>
    </dgm:pt>
    <dgm:pt modelId="{5F19F466-3AC2-466F-A420-7561E14AD772}" type="sibTrans" cxnId="{6CC0F9D0-25D2-4401-BDAE-B27219100F96}">
      <dgm:prSet/>
      <dgm:spPr/>
      <dgm:t>
        <a:bodyPr/>
        <a:lstStyle/>
        <a:p>
          <a:endParaRPr lang="en-US" sz="1300"/>
        </a:p>
      </dgm:t>
    </dgm:pt>
    <dgm:pt modelId="{6C5769B4-81F1-422D-AE25-A1B883A207FF}">
      <dgm:prSet phldrT="[Text]" custT="1"/>
      <dgm:spPr/>
      <dgm:t>
        <a:bodyPr/>
        <a:lstStyle/>
        <a:p>
          <a:r>
            <a:rPr lang="en-US" sz="1300" b="1" dirty="0"/>
            <a:t>Progress Reporting</a:t>
          </a:r>
        </a:p>
      </dgm:t>
    </dgm:pt>
    <dgm:pt modelId="{4DC1F183-45B8-4D0D-A708-6B3DAB0BE5FD}" type="parTrans" cxnId="{2B86B6CE-B74F-4128-9D67-4CAC6AB300A8}">
      <dgm:prSet/>
      <dgm:spPr/>
      <dgm:t>
        <a:bodyPr/>
        <a:lstStyle/>
        <a:p>
          <a:endParaRPr lang="en-US" sz="1300"/>
        </a:p>
      </dgm:t>
    </dgm:pt>
    <dgm:pt modelId="{61406430-4C7C-46A1-85E8-B309DC7E5E25}" type="sibTrans" cxnId="{2B86B6CE-B74F-4128-9D67-4CAC6AB300A8}">
      <dgm:prSet/>
      <dgm:spPr/>
      <dgm:t>
        <a:bodyPr/>
        <a:lstStyle/>
        <a:p>
          <a:endParaRPr lang="en-US" sz="1300"/>
        </a:p>
      </dgm:t>
    </dgm:pt>
    <dgm:pt modelId="{86D12B7F-221E-42BE-B947-A746D9198404}">
      <dgm:prSet phldrT="[Text]" custT="1"/>
      <dgm:spPr>
        <a:solidFill>
          <a:schemeClr val="accent3"/>
        </a:solidFill>
      </dgm:spPr>
      <dgm:t>
        <a:bodyPr/>
        <a:lstStyle/>
        <a:p>
          <a:r>
            <a:rPr lang="en-US" sz="1300" dirty="0"/>
            <a:t>6</a:t>
          </a:r>
        </a:p>
      </dgm:t>
    </dgm:pt>
    <dgm:pt modelId="{E90C2C2A-88AA-400E-9986-52E65D07DCCB}" type="parTrans" cxnId="{6FFC308F-67CF-4770-938A-9F5E67F2BA0D}">
      <dgm:prSet/>
      <dgm:spPr/>
      <dgm:t>
        <a:bodyPr/>
        <a:lstStyle/>
        <a:p>
          <a:endParaRPr lang="en-US" sz="1300"/>
        </a:p>
      </dgm:t>
    </dgm:pt>
    <dgm:pt modelId="{65DE4ECD-601D-4AAE-B7CA-FA8554DA303F}" type="sibTrans" cxnId="{6FFC308F-67CF-4770-938A-9F5E67F2BA0D}">
      <dgm:prSet/>
      <dgm:spPr/>
      <dgm:t>
        <a:bodyPr/>
        <a:lstStyle/>
        <a:p>
          <a:endParaRPr lang="en-US" sz="1300"/>
        </a:p>
      </dgm:t>
    </dgm:pt>
    <dgm:pt modelId="{8EA23625-FAF3-4403-B21B-7129B430E1E5}">
      <dgm:prSet phldrT="[Text]" custT="1"/>
      <dgm:spPr/>
      <dgm:t>
        <a:bodyPr/>
        <a:lstStyle/>
        <a:p>
          <a:r>
            <a:rPr lang="en-US" sz="1300" b="1" dirty="0"/>
            <a:t>At Project Close</a:t>
          </a:r>
        </a:p>
      </dgm:t>
    </dgm:pt>
    <dgm:pt modelId="{7D9DD4C4-A5BC-4465-8026-B3C34AED5CA4}" type="parTrans" cxnId="{8914AC51-5FE7-4008-A488-5F8C413C3C3F}">
      <dgm:prSet/>
      <dgm:spPr/>
      <dgm:t>
        <a:bodyPr/>
        <a:lstStyle/>
        <a:p>
          <a:endParaRPr lang="en-US" sz="1300"/>
        </a:p>
      </dgm:t>
    </dgm:pt>
    <dgm:pt modelId="{7CBB4397-317A-4E0C-BF32-41DBC5D05AB6}" type="sibTrans" cxnId="{8914AC51-5FE7-4008-A488-5F8C413C3C3F}">
      <dgm:prSet/>
      <dgm:spPr/>
      <dgm:t>
        <a:bodyPr/>
        <a:lstStyle/>
        <a:p>
          <a:endParaRPr lang="en-US" sz="1300"/>
        </a:p>
      </dgm:t>
    </dgm:pt>
    <dgm:pt modelId="{B2F78B36-72B5-4927-A48F-47C1BFCA2E96}">
      <dgm:prSet phldrT="[Text]" custT="1"/>
      <dgm:spPr/>
      <dgm:t>
        <a:bodyPr/>
        <a:lstStyle/>
        <a:p>
          <a:r>
            <a:rPr lang="en-US" sz="1300" dirty="0"/>
            <a:t>Project is created in DHCD grant management system and assigned committed outcomes as described in the grant agreement</a:t>
          </a:r>
        </a:p>
      </dgm:t>
    </dgm:pt>
    <dgm:pt modelId="{656B5ECD-FED5-415C-96B9-00973D780715}" type="parTrans" cxnId="{E78743D5-79D3-4E5E-87A2-3B4F9858AB54}">
      <dgm:prSet/>
      <dgm:spPr/>
      <dgm:t>
        <a:bodyPr/>
        <a:lstStyle/>
        <a:p>
          <a:endParaRPr lang="en-US" sz="1300"/>
        </a:p>
      </dgm:t>
    </dgm:pt>
    <dgm:pt modelId="{C26C15D4-F386-44B8-9EAB-BB97EBB7A4A6}" type="sibTrans" cxnId="{E78743D5-79D3-4E5E-87A2-3B4F9858AB54}">
      <dgm:prSet/>
      <dgm:spPr/>
      <dgm:t>
        <a:bodyPr/>
        <a:lstStyle/>
        <a:p>
          <a:endParaRPr lang="en-US" sz="1300"/>
        </a:p>
      </dgm:t>
    </dgm:pt>
    <dgm:pt modelId="{78C86A6F-D03D-4A83-937A-C75E400FFE8D}">
      <dgm:prSet phldrT="[Text]" custT="1"/>
      <dgm:spPr/>
      <dgm:t>
        <a:bodyPr/>
        <a:lstStyle/>
        <a:p>
          <a:r>
            <a:rPr lang="en-US" sz="1300" dirty="0"/>
            <a:t>Quarterly reporting allows Regional Council to monitor progress towards goals and reports are reviewed/accepted by DHCD staff (QA)</a:t>
          </a:r>
        </a:p>
      </dgm:t>
    </dgm:pt>
    <dgm:pt modelId="{E8714C58-A5D6-4C25-806A-430A15B77D81}" type="parTrans" cxnId="{29E45599-D98D-4D6A-8C06-6AFEA61EBB14}">
      <dgm:prSet/>
      <dgm:spPr/>
      <dgm:t>
        <a:bodyPr/>
        <a:lstStyle/>
        <a:p>
          <a:endParaRPr lang="en-US" sz="1300"/>
        </a:p>
      </dgm:t>
    </dgm:pt>
    <dgm:pt modelId="{6EEF4055-4E0C-4232-91F0-00125012C157}" type="sibTrans" cxnId="{29E45599-D98D-4D6A-8C06-6AFEA61EBB14}">
      <dgm:prSet/>
      <dgm:spPr/>
      <dgm:t>
        <a:bodyPr/>
        <a:lstStyle/>
        <a:p>
          <a:endParaRPr lang="en-US" sz="1300"/>
        </a:p>
      </dgm:t>
    </dgm:pt>
    <dgm:pt modelId="{4F56311F-CBC8-4744-B7A6-E5096755A433}">
      <dgm:prSet phldrT="[Text]" custT="1"/>
      <dgm:spPr/>
      <dgm:t>
        <a:bodyPr/>
        <a:lstStyle/>
        <a:p>
          <a:r>
            <a:rPr lang="en-US" sz="1300" dirty="0"/>
            <a:t>Project Closeout Procedures allow Regional Councils to review and certify final project results (activities and outcomes). </a:t>
          </a:r>
        </a:p>
      </dgm:t>
    </dgm:pt>
    <dgm:pt modelId="{0976E76F-1611-45CA-B05D-27555C5CB648}" type="parTrans" cxnId="{FF2B79CA-B8A4-48D7-B15E-ACDE2D612F64}">
      <dgm:prSet/>
      <dgm:spPr/>
      <dgm:t>
        <a:bodyPr/>
        <a:lstStyle/>
        <a:p>
          <a:endParaRPr lang="en-US" sz="1300"/>
        </a:p>
      </dgm:t>
    </dgm:pt>
    <dgm:pt modelId="{A544534A-8B77-44D5-8F11-B8C8FBB3ECD6}" type="sibTrans" cxnId="{FF2B79CA-B8A4-48D7-B15E-ACDE2D612F64}">
      <dgm:prSet/>
      <dgm:spPr/>
      <dgm:t>
        <a:bodyPr/>
        <a:lstStyle/>
        <a:p>
          <a:endParaRPr lang="en-US" sz="1300"/>
        </a:p>
      </dgm:t>
    </dgm:pt>
    <dgm:pt modelId="{D28AEC7A-9284-4BDD-B49F-EF5068E66C11}">
      <dgm:prSet phldrT="[Text]" custT="1"/>
      <dgm:spPr/>
      <dgm:t>
        <a:bodyPr/>
        <a:lstStyle/>
        <a:p>
          <a:r>
            <a:rPr lang="en-US" sz="1200" dirty="0"/>
            <a:t>Assigns progress monitoring and reporting responsibilities to the grantee</a:t>
          </a:r>
        </a:p>
      </dgm:t>
    </dgm:pt>
    <dgm:pt modelId="{9E215929-EAC0-4A20-B366-30A88883DD8D}" type="parTrans" cxnId="{0BC63690-4A5E-4D99-BDAB-03EBCC3DE715}">
      <dgm:prSet/>
      <dgm:spPr/>
      <dgm:t>
        <a:bodyPr/>
        <a:lstStyle/>
        <a:p>
          <a:endParaRPr lang="en-US" sz="1300"/>
        </a:p>
      </dgm:t>
    </dgm:pt>
    <dgm:pt modelId="{BCF10DC0-A8B5-4DD1-BEC1-F5436497C26E}" type="sibTrans" cxnId="{0BC63690-4A5E-4D99-BDAB-03EBCC3DE715}">
      <dgm:prSet/>
      <dgm:spPr/>
      <dgm:t>
        <a:bodyPr/>
        <a:lstStyle/>
        <a:p>
          <a:endParaRPr lang="en-US" sz="1300"/>
        </a:p>
      </dgm:t>
    </dgm:pt>
    <dgm:pt modelId="{8734B8E7-A823-4532-8C9C-9900C538B0A0}">
      <dgm:prSet phldrT="[Text]" custT="1"/>
      <dgm:spPr/>
      <dgm:t>
        <a:bodyPr/>
        <a:lstStyle/>
        <a:p>
          <a:endParaRPr lang="en-US" sz="1300" dirty="0"/>
        </a:p>
      </dgm:t>
    </dgm:pt>
    <dgm:pt modelId="{17B908F0-7915-4633-987B-6D974BCD4008}" type="parTrans" cxnId="{74F60A1C-EC87-4FC3-9EEC-C4C02FC5E541}">
      <dgm:prSet/>
      <dgm:spPr/>
      <dgm:t>
        <a:bodyPr/>
        <a:lstStyle/>
        <a:p>
          <a:endParaRPr lang="en-US"/>
        </a:p>
      </dgm:t>
    </dgm:pt>
    <dgm:pt modelId="{242B086D-116C-4C2F-8EF4-4569BBF6DACF}" type="sibTrans" cxnId="{74F60A1C-EC87-4FC3-9EEC-C4C02FC5E541}">
      <dgm:prSet/>
      <dgm:spPr/>
      <dgm:t>
        <a:bodyPr/>
        <a:lstStyle/>
        <a:p>
          <a:endParaRPr lang="en-US"/>
        </a:p>
      </dgm:t>
    </dgm:pt>
    <dgm:pt modelId="{F2383CAE-8A7A-4511-B00C-D5642C905540}">
      <dgm:prSet phldrT="[Text]" custT="1"/>
      <dgm:spPr/>
      <dgm:t>
        <a:bodyPr/>
        <a:lstStyle/>
        <a:p>
          <a:r>
            <a:rPr lang="en-US" sz="1300" dirty="0"/>
            <a:t>Reports inconsistent with contract or those not making progress towards milestones/activities are referred back to council staff for TA</a:t>
          </a:r>
        </a:p>
      </dgm:t>
    </dgm:pt>
    <dgm:pt modelId="{C25D7680-12EA-47D4-A0B7-6D76E918838D}" type="parTrans" cxnId="{8A8D5F59-44B1-448A-8A4A-99714BBEF120}">
      <dgm:prSet/>
      <dgm:spPr/>
      <dgm:t>
        <a:bodyPr/>
        <a:lstStyle/>
        <a:p>
          <a:endParaRPr lang="en-US"/>
        </a:p>
      </dgm:t>
    </dgm:pt>
    <dgm:pt modelId="{580E02B3-DC92-461E-AFF0-B3C0C6BC1E12}" type="sibTrans" cxnId="{8A8D5F59-44B1-448A-8A4A-99714BBEF120}">
      <dgm:prSet/>
      <dgm:spPr/>
      <dgm:t>
        <a:bodyPr/>
        <a:lstStyle/>
        <a:p>
          <a:endParaRPr lang="en-US"/>
        </a:p>
      </dgm:t>
    </dgm:pt>
    <dgm:pt modelId="{3F881BE2-3A71-432E-B774-03753EDCBA00}" type="pres">
      <dgm:prSet presAssocID="{91A6C846-1AF9-4A0A-8898-8FACE6F6E0D3}" presName="linearFlow" presStyleCnt="0">
        <dgm:presLayoutVars>
          <dgm:dir/>
          <dgm:animLvl val="lvl"/>
          <dgm:resizeHandles val="exact"/>
        </dgm:presLayoutVars>
      </dgm:prSet>
      <dgm:spPr/>
    </dgm:pt>
    <dgm:pt modelId="{0D93EEE0-DECD-4D6B-A1F8-0E1AF2836E07}" type="pres">
      <dgm:prSet presAssocID="{181197AF-1354-4F46-8D1C-C578D0F78798}" presName="composite" presStyleCnt="0"/>
      <dgm:spPr/>
    </dgm:pt>
    <dgm:pt modelId="{B40213D6-52AC-47F1-B187-B62361299FD4}" type="pres">
      <dgm:prSet presAssocID="{181197AF-1354-4F46-8D1C-C578D0F78798}" presName="parentText" presStyleLbl="alignNode1" presStyleIdx="0" presStyleCnt="6">
        <dgm:presLayoutVars>
          <dgm:chMax val="1"/>
          <dgm:bulletEnabled val="1"/>
        </dgm:presLayoutVars>
      </dgm:prSet>
      <dgm:spPr/>
    </dgm:pt>
    <dgm:pt modelId="{FB7909A4-9924-4410-ADE6-D169D908EE54}" type="pres">
      <dgm:prSet presAssocID="{181197AF-1354-4F46-8D1C-C578D0F78798}" presName="descendantText" presStyleLbl="alignAcc1" presStyleIdx="0" presStyleCnt="6">
        <dgm:presLayoutVars>
          <dgm:bulletEnabled val="1"/>
        </dgm:presLayoutVars>
      </dgm:prSet>
      <dgm:spPr/>
    </dgm:pt>
    <dgm:pt modelId="{E1B40D43-DA85-46A0-844A-B36F9A5597A0}" type="pres">
      <dgm:prSet presAssocID="{833106E1-FA9B-4D63-9FD4-BF6C740BAC62}" presName="sp" presStyleCnt="0"/>
      <dgm:spPr/>
    </dgm:pt>
    <dgm:pt modelId="{39B5F63A-1EB6-41F3-A937-93D4CB693D24}" type="pres">
      <dgm:prSet presAssocID="{CB61DCD7-7A1A-4A70-8DC0-4929FA6945E0}" presName="composite" presStyleCnt="0"/>
      <dgm:spPr/>
    </dgm:pt>
    <dgm:pt modelId="{6F314686-1F0D-4C5C-9FA7-14EC02038D6A}" type="pres">
      <dgm:prSet presAssocID="{CB61DCD7-7A1A-4A70-8DC0-4929FA6945E0}" presName="parentText" presStyleLbl="alignNode1" presStyleIdx="1" presStyleCnt="6">
        <dgm:presLayoutVars>
          <dgm:chMax val="1"/>
          <dgm:bulletEnabled val="1"/>
        </dgm:presLayoutVars>
      </dgm:prSet>
      <dgm:spPr/>
    </dgm:pt>
    <dgm:pt modelId="{D7CA0382-7B25-435F-B3AC-22897FB426B3}" type="pres">
      <dgm:prSet presAssocID="{CB61DCD7-7A1A-4A70-8DC0-4929FA6945E0}" presName="descendantText" presStyleLbl="alignAcc1" presStyleIdx="1" presStyleCnt="6" custScaleY="131714">
        <dgm:presLayoutVars>
          <dgm:bulletEnabled val="1"/>
        </dgm:presLayoutVars>
      </dgm:prSet>
      <dgm:spPr/>
    </dgm:pt>
    <dgm:pt modelId="{C783AD11-7995-45B9-B4E9-8A6CE79289B1}" type="pres">
      <dgm:prSet presAssocID="{4750CEF1-CC11-419A-B3BA-AE2C6064923F}" presName="sp" presStyleCnt="0"/>
      <dgm:spPr/>
    </dgm:pt>
    <dgm:pt modelId="{CE1DEC32-5171-4CF8-BE4A-FBE0402924BF}" type="pres">
      <dgm:prSet presAssocID="{904C4806-ECAC-4560-87D8-EF51F618DE7F}" presName="composite" presStyleCnt="0"/>
      <dgm:spPr/>
    </dgm:pt>
    <dgm:pt modelId="{5D1E12EA-2789-44E8-89F2-C43FA1836285}" type="pres">
      <dgm:prSet presAssocID="{904C4806-ECAC-4560-87D8-EF51F618DE7F}" presName="parentText" presStyleLbl="alignNode1" presStyleIdx="2" presStyleCnt="6">
        <dgm:presLayoutVars>
          <dgm:chMax val="1"/>
          <dgm:bulletEnabled val="1"/>
        </dgm:presLayoutVars>
      </dgm:prSet>
      <dgm:spPr/>
    </dgm:pt>
    <dgm:pt modelId="{33A39794-C532-4536-879B-0D88D48DC73C}" type="pres">
      <dgm:prSet presAssocID="{904C4806-ECAC-4560-87D8-EF51F618DE7F}" presName="descendantText" presStyleLbl="alignAcc1" presStyleIdx="2" presStyleCnt="6">
        <dgm:presLayoutVars>
          <dgm:bulletEnabled val="1"/>
        </dgm:presLayoutVars>
      </dgm:prSet>
      <dgm:spPr/>
    </dgm:pt>
    <dgm:pt modelId="{2DDC1EC3-A858-40CF-840E-E3E425F19437}" type="pres">
      <dgm:prSet presAssocID="{F3E3EAEA-9B0B-4CA4-BC6B-835C925512FC}" presName="sp" presStyleCnt="0"/>
      <dgm:spPr/>
    </dgm:pt>
    <dgm:pt modelId="{0551AFBA-785D-4586-94EC-3D70FBEF20EF}" type="pres">
      <dgm:prSet presAssocID="{CCE80059-D57D-4D38-B659-FABCF1D0315D}" presName="composite" presStyleCnt="0"/>
      <dgm:spPr/>
    </dgm:pt>
    <dgm:pt modelId="{20D4EB44-DCB0-4BA6-8F56-C384E6FC56E6}" type="pres">
      <dgm:prSet presAssocID="{CCE80059-D57D-4D38-B659-FABCF1D0315D}" presName="parentText" presStyleLbl="alignNode1" presStyleIdx="3" presStyleCnt="6">
        <dgm:presLayoutVars>
          <dgm:chMax val="1"/>
          <dgm:bulletEnabled val="1"/>
        </dgm:presLayoutVars>
      </dgm:prSet>
      <dgm:spPr/>
    </dgm:pt>
    <dgm:pt modelId="{249763BE-8BFB-475D-A8D9-4B9E47C4AB8D}" type="pres">
      <dgm:prSet presAssocID="{CCE80059-D57D-4D38-B659-FABCF1D0315D}" presName="descendantText" presStyleLbl="alignAcc1" presStyleIdx="3" presStyleCnt="6">
        <dgm:presLayoutVars>
          <dgm:bulletEnabled val="1"/>
        </dgm:presLayoutVars>
      </dgm:prSet>
      <dgm:spPr/>
    </dgm:pt>
    <dgm:pt modelId="{7E24D1A8-858C-42C0-8D7D-0F0409EDF96E}" type="pres">
      <dgm:prSet presAssocID="{AC3D646C-677B-48F6-9A90-D9896B39881F}" presName="sp" presStyleCnt="0"/>
      <dgm:spPr/>
    </dgm:pt>
    <dgm:pt modelId="{26B82D43-E7DB-4184-8667-FADC070F27AB}" type="pres">
      <dgm:prSet presAssocID="{6D62BEA1-7DD9-4E98-AC02-557F8FDEC517}" presName="composite" presStyleCnt="0"/>
      <dgm:spPr/>
    </dgm:pt>
    <dgm:pt modelId="{095CFFD3-6751-42E7-9C70-695198A9429F}" type="pres">
      <dgm:prSet presAssocID="{6D62BEA1-7DD9-4E98-AC02-557F8FDEC517}" presName="parentText" presStyleLbl="alignNode1" presStyleIdx="4" presStyleCnt="6">
        <dgm:presLayoutVars>
          <dgm:chMax val="1"/>
          <dgm:bulletEnabled val="1"/>
        </dgm:presLayoutVars>
      </dgm:prSet>
      <dgm:spPr/>
    </dgm:pt>
    <dgm:pt modelId="{8409656A-0A5B-4DC6-9136-9D88771AB903}" type="pres">
      <dgm:prSet presAssocID="{6D62BEA1-7DD9-4E98-AC02-557F8FDEC517}" presName="descendantText" presStyleLbl="alignAcc1" presStyleIdx="4" presStyleCnt="6">
        <dgm:presLayoutVars>
          <dgm:bulletEnabled val="1"/>
        </dgm:presLayoutVars>
      </dgm:prSet>
      <dgm:spPr/>
    </dgm:pt>
    <dgm:pt modelId="{E6FF6932-29EC-41AF-B025-C63EBC4A57A9}" type="pres">
      <dgm:prSet presAssocID="{46A3A3B6-E9C6-48E8-ADE8-58987B60201E}" presName="sp" presStyleCnt="0"/>
      <dgm:spPr/>
    </dgm:pt>
    <dgm:pt modelId="{ECF7441B-F6C1-4E80-9BA0-9E7DF7A40044}" type="pres">
      <dgm:prSet presAssocID="{86D12B7F-221E-42BE-B947-A746D9198404}" presName="composite" presStyleCnt="0"/>
      <dgm:spPr/>
    </dgm:pt>
    <dgm:pt modelId="{98C34AE8-DE98-4D6F-A396-40407C41BF4B}" type="pres">
      <dgm:prSet presAssocID="{86D12B7F-221E-42BE-B947-A746D9198404}" presName="parentText" presStyleLbl="alignNode1" presStyleIdx="5" presStyleCnt="6">
        <dgm:presLayoutVars>
          <dgm:chMax val="1"/>
          <dgm:bulletEnabled val="1"/>
        </dgm:presLayoutVars>
      </dgm:prSet>
      <dgm:spPr/>
    </dgm:pt>
    <dgm:pt modelId="{CE378C4D-A97E-4A9F-8A6C-EC0014F0274D}" type="pres">
      <dgm:prSet presAssocID="{86D12B7F-221E-42BE-B947-A746D9198404}" presName="descendantText" presStyleLbl="alignAcc1" presStyleIdx="5" presStyleCnt="6">
        <dgm:presLayoutVars>
          <dgm:bulletEnabled val="1"/>
        </dgm:presLayoutVars>
      </dgm:prSet>
      <dgm:spPr/>
    </dgm:pt>
  </dgm:ptLst>
  <dgm:cxnLst>
    <dgm:cxn modelId="{FD14E317-5457-48BE-A7A4-EA3D67F91575}" type="presOf" srcId="{717CDF25-018D-40E3-A8EA-5F858EB6DDFE}" destId="{249763BE-8BFB-475D-A8D9-4B9E47C4AB8D}" srcOrd="0" destOrd="0" presId="urn:microsoft.com/office/officeart/2005/8/layout/chevron2"/>
    <dgm:cxn modelId="{2CFC9818-B959-456B-BF1A-4953C5B5D695}" type="presOf" srcId="{181197AF-1354-4F46-8D1C-C578D0F78798}" destId="{B40213D6-52AC-47F1-B187-B62361299FD4}" srcOrd="0" destOrd="0" presId="urn:microsoft.com/office/officeart/2005/8/layout/chevron2"/>
    <dgm:cxn modelId="{DEDA7819-C424-4334-BD48-BFCE892C7A22}" srcId="{91A6C846-1AF9-4A0A-8898-8FACE6F6E0D3}" destId="{904C4806-ECAC-4560-87D8-EF51F618DE7F}" srcOrd="2" destOrd="0" parTransId="{51C4F11E-2349-4809-98E9-062754513B52}" sibTransId="{F3E3EAEA-9B0B-4CA4-BC6B-835C925512FC}"/>
    <dgm:cxn modelId="{74F60A1C-EC87-4FC3-9EEC-C4C02FC5E541}" srcId="{4E1BE3EA-DAE4-4398-9ECA-D2EC184F2330}" destId="{8734B8E7-A823-4532-8C9C-9900C538B0A0}" srcOrd="1" destOrd="0" parTransId="{17B908F0-7915-4633-987B-6D974BCD4008}" sibTransId="{242B086D-116C-4C2F-8EF4-4569BBF6DACF}"/>
    <dgm:cxn modelId="{E780FB27-AD2C-49C5-B92E-AFCC218502AA}" type="presOf" srcId="{2BD888E6-2E72-4E07-B885-43E2BB8D0CFA}" destId="{FB7909A4-9924-4410-ADE6-D169D908EE54}" srcOrd="0" destOrd="1" presId="urn:microsoft.com/office/officeart/2005/8/layout/chevron2"/>
    <dgm:cxn modelId="{EA538733-A1C5-4A3A-A29A-E9D6DA07D86C}" srcId="{27B0C0AA-C720-4643-BD14-FE2134A9EBC1}" destId="{2BD888E6-2E72-4E07-B885-43E2BB8D0CFA}" srcOrd="0" destOrd="0" parTransId="{18AB9FBA-EC09-4259-9218-9EC4A07B1999}" sibTransId="{43504E21-5EB6-4CDB-9E68-C7D87214A796}"/>
    <dgm:cxn modelId="{40BD1C5B-71BF-4EFD-B577-C42A25C5A56D}" type="presOf" srcId="{27B0C0AA-C720-4643-BD14-FE2134A9EBC1}" destId="{FB7909A4-9924-4410-ADE6-D169D908EE54}" srcOrd="0" destOrd="0" presId="urn:microsoft.com/office/officeart/2005/8/layout/chevron2"/>
    <dgm:cxn modelId="{1376035F-68DA-40DB-A863-AC29E85D28DE}" type="presOf" srcId="{B2F78B36-72B5-4927-A48F-47C1BFCA2E96}" destId="{249763BE-8BFB-475D-A8D9-4B9E47C4AB8D}" srcOrd="0" destOrd="1" presId="urn:microsoft.com/office/officeart/2005/8/layout/chevron2"/>
    <dgm:cxn modelId="{7AD4D243-0439-4726-934B-C80AED9E963E}" type="presOf" srcId="{6C5769B4-81F1-422D-AE25-A1B883A207FF}" destId="{8409656A-0A5B-4DC6-9136-9D88771AB903}" srcOrd="0" destOrd="0" presId="urn:microsoft.com/office/officeart/2005/8/layout/chevron2"/>
    <dgm:cxn modelId="{1E50B26C-7380-4903-BDFA-4AAB673AC1F8}" type="presOf" srcId="{6A32F7D6-5B62-4661-90FA-EC98022850B2}" destId="{D7CA0382-7B25-435F-B3AC-22897FB426B3}" srcOrd="0" destOrd="1" presId="urn:microsoft.com/office/officeart/2005/8/layout/chevron2"/>
    <dgm:cxn modelId="{B77BC94E-DAA8-4BA6-8FF7-E229F378B24F}" type="presOf" srcId="{4E1BE3EA-DAE4-4398-9ECA-D2EC184F2330}" destId="{D7CA0382-7B25-435F-B3AC-22897FB426B3}" srcOrd="0" destOrd="0" presId="urn:microsoft.com/office/officeart/2005/8/layout/chevron2"/>
    <dgm:cxn modelId="{8FBD3C70-BFC1-4705-83E9-33EFDFBA8392}" type="presOf" srcId="{6D62BEA1-7DD9-4E98-AC02-557F8FDEC517}" destId="{095CFFD3-6751-42E7-9C70-695198A9429F}" srcOrd="0" destOrd="0" presId="urn:microsoft.com/office/officeart/2005/8/layout/chevron2"/>
    <dgm:cxn modelId="{8914AC51-5FE7-4008-A488-5F8C413C3C3F}" srcId="{86D12B7F-221E-42BE-B947-A746D9198404}" destId="{8EA23625-FAF3-4403-B21B-7129B430E1E5}" srcOrd="0" destOrd="0" parTransId="{7D9DD4C4-A5BC-4465-8026-B3C34AED5CA4}" sibTransId="{7CBB4397-317A-4E0C-BF32-41DBC5D05AB6}"/>
    <dgm:cxn modelId="{EE6CDC51-045D-4A76-B01F-C74CCF6B9165}" type="presOf" srcId="{D28AEC7A-9284-4BDD-B49F-EF5068E66C11}" destId="{33A39794-C532-4536-879B-0D88D48DC73C}" srcOrd="0" destOrd="2" presId="urn:microsoft.com/office/officeart/2005/8/layout/chevron2"/>
    <dgm:cxn modelId="{8A8D5F59-44B1-448A-8A4A-99714BBEF120}" srcId="{6C5769B4-81F1-422D-AE25-A1B883A207FF}" destId="{F2383CAE-8A7A-4511-B00C-D5642C905540}" srcOrd="1" destOrd="0" parTransId="{C25D7680-12EA-47D4-A0B7-6D76E918838D}" sibTransId="{580E02B3-DC92-461E-AFF0-B3C0C6BC1E12}"/>
    <dgm:cxn modelId="{962EBF82-23CE-485B-88F4-D6D51559C54E}" srcId="{91A6C846-1AF9-4A0A-8898-8FACE6F6E0D3}" destId="{CCE80059-D57D-4D38-B659-FABCF1D0315D}" srcOrd="3" destOrd="0" parTransId="{DDFBC1F2-2D16-4EC2-95F5-4E85167DFD46}" sibTransId="{AC3D646C-677B-48F6-9A90-D9896B39881F}"/>
    <dgm:cxn modelId="{7BE5B685-AD41-41EB-B4CE-592FD754FE1F}" type="presOf" srcId="{904C4806-ECAC-4560-87D8-EF51F618DE7F}" destId="{5D1E12EA-2789-44E8-89F2-C43FA1836285}" srcOrd="0" destOrd="0" presId="urn:microsoft.com/office/officeart/2005/8/layout/chevron2"/>
    <dgm:cxn modelId="{A49B7487-B8A1-4EA1-93CD-3416A17AF4C1}" srcId="{CB61DCD7-7A1A-4A70-8DC0-4929FA6945E0}" destId="{4E1BE3EA-DAE4-4398-9ECA-D2EC184F2330}" srcOrd="0" destOrd="0" parTransId="{6AE2AE99-B359-4699-9BC5-59B1B19150F9}" sibTransId="{F05AB65A-879B-4694-9CEA-7FD31203E1F0}"/>
    <dgm:cxn modelId="{6FFC308F-67CF-4770-938A-9F5E67F2BA0D}" srcId="{91A6C846-1AF9-4A0A-8898-8FACE6F6E0D3}" destId="{86D12B7F-221E-42BE-B947-A746D9198404}" srcOrd="5" destOrd="0" parTransId="{E90C2C2A-88AA-400E-9986-52E65D07DCCB}" sibTransId="{65DE4ECD-601D-4AAE-B7CA-FA8554DA303F}"/>
    <dgm:cxn modelId="{0BC63690-4A5E-4D99-BDAB-03EBCC3DE715}" srcId="{B009A6E7-8C97-4190-8ACB-B85565F3E661}" destId="{D28AEC7A-9284-4BDD-B49F-EF5068E66C11}" srcOrd="1" destOrd="0" parTransId="{9E215929-EAC0-4A20-B366-30A88883DD8D}" sibTransId="{BCF10DC0-A8B5-4DD1-BEC1-F5436497C26E}"/>
    <dgm:cxn modelId="{D70DB697-4040-4EA7-B60A-B729D9A789EE}" type="presOf" srcId="{91A6C846-1AF9-4A0A-8898-8FACE6F6E0D3}" destId="{3F881BE2-3A71-432E-B774-03753EDCBA00}" srcOrd="0" destOrd="0" presId="urn:microsoft.com/office/officeart/2005/8/layout/chevron2"/>
    <dgm:cxn modelId="{2023E298-8F2D-4F02-A7AD-3DA79382AD98}" type="presOf" srcId="{CCE80059-D57D-4D38-B659-FABCF1D0315D}" destId="{20D4EB44-DCB0-4BA6-8F56-C384E6FC56E6}" srcOrd="0" destOrd="0" presId="urn:microsoft.com/office/officeart/2005/8/layout/chevron2"/>
    <dgm:cxn modelId="{29E45599-D98D-4D6A-8C06-6AFEA61EBB14}" srcId="{6C5769B4-81F1-422D-AE25-A1B883A207FF}" destId="{78C86A6F-D03D-4A83-937A-C75E400FFE8D}" srcOrd="0" destOrd="0" parTransId="{E8714C58-A5D6-4C25-806A-430A15B77D81}" sibTransId="{6EEF4055-4E0C-4232-91F0-00125012C157}"/>
    <dgm:cxn modelId="{A37A379E-CB29-49A5-9C59-A121DDB50E4E}" type="presOf" srcId="{CB61DCD7-7A1A-4A70-8DC0-4929FA6945E0}" destId="{6F314686-1F0D-4C5C-9FA7-14EC02038D6A}" srcOrd="0" destOrd="0" presId="urn:microsoft.com/office/officeart/2005/8/layout/chevron2"/>
    <dgm:cxn modelId="{B0F45FA0-F6B5-4ECD-8CE4-EBDCF9DAE27D}" srcId="{91A6C846-1AF9-4A0A-8898-8FACE6F6E0D3}" destId="{CB61DCD7-7A1A-4A70-8DC0-4929FA6945E0}" srcOrd="1" destOrd="0" parTransId="{3C2F5060-9F66-49D7-9622-47FCDFD0DBBF}" sibTransId="{4750CEF1-CC11-419A-B3BA-AE2C6064923F}"/>
    <dgm:cxn modelId="{30F0B2AF-A477-4FFD-A36C-6CA3D0ED0AD5}" type="presOf" srcId="{B009A6E7-8C97-4190-8ACB-B85565F3E661}" destId="{33A39794-C532-4536-879B-0D88D48DC73C}" srcOrd="0" destOrd="0" presId="urn:microsoft.com/office/officeart/2005/8/layout/chevron2"/>
    <dgm:cxn modelId="{9FF9FCB5-7ED4-4B8E-BA7A-8F190E6FD1A7}" srcId="{904C4806-ECAC-4560-87D8-EF51F618DE7F}" destId="{B009A6E7-8C97-4190-8ACB-B85565F3E661}" srcOrd="0" destOrd="0" parTransId="{6203B5E9-033D-48B0-98D9-A2F053B7BAB6}" sibTransId="{DB867504-E895-4487-93A0-C56F0E7E64BC}"/>
    <dgm:cxn modelId="{FF2B79CA-B8A4-48D7-B15E-ACDE2D612F64}" srcId="{8EA23625-FAF3-4403-B21B-7129B430E1E5}" destId="{4F56311F-CBC8-4744-B7A6-E5096755A433}" srcOrd="0" destOrd="0" parTransId="{0976E76F-1611-45CA-B05D-27555C5CB648}" sibTransId="{A544534A-8B77-44D5-8F11-B8C8FBB3ECD6}"/>
    <dgm:cxn modelId="{6D2FC5CD-A12B-4266-9EE6-C4393D942D4F}" type="presOf" srcId="{8734B8E7-A823-4532-8C9C-9900C538B0A0}" destId="{D7CA0382-7B25-435F-B3AC-22897FB426B3}" srcOrd="0" destOrd="2" presId="urn:microsoft.com/office/officeart/2005/8/layout/chevron2"/>
    <dgm:cxn modelId="{2B86B6CE-B74F-4128-9D67-4CAC6AB300A8}" srcId="{6D62BEA1-7DD9-4E98-AC02-557F8FDEC517}" destId="{6C5769B4-81F1-422D-AE25-A1B883A207FF}" srcOrd="0" destOrd="0" parTransId="{4DC1F183-45B8-4D0D-A708-6B3DAB0BE5FD}" sibTransId="{61406430-4C7C-46A1-85E8-B309DC7E5E25}"/>
    <dgm:cxn modelId="{6CC0F9D0-25D2-4401-BDAE-B27219100F96}" srcId="{CCE80059-D57D-4D38-B659-FABCF1D0315D}" destId="{717CDF25-018D-40E3-A8EA-5F858EB6DDFE}" srcOrd="0" destOrd="0" parTransId="{1AB4C8B0-1B26-4B24-BAAA-BEFF7F2D0242}" sibTransId="{5F19F466-3AC2-466F-A420-7561E14AD772}"/>
    <dgm:cxn modelId="{E78743D5-79D3-4E5E-87A2-3B4F9858AB54}" srcId="{717CDF25-018D-40E3-A8EA-5F858EB6DDFE}" destId="{B2F78B36-72B5-4927-A48F-47C1BFCA2E96}" srcOrd="0" destOrd="0" parTransId="{656B5ECD-FED5-415C-96B9-00973D780715}" sibTransId="{C26C15D4-F386-44B8-9EAB-BB97EBB7A4A6}"/>
    <dgm:cxn modelId="{3AD7B6D5-DBE7-46C6-88E1-809CA41F42CE}" srcId="{91A6C846-1AF9-4A0A-8898-8FACE6F6E0D3}" destId="{181197AF-1354-4F46-8D1C-C578D0F78798}" srcOrd="0" destOrd="0" parTransId="{97FEAB79-BAAF-4010-AE9F-D2F78FD00B5E}" sibTransId="{833106E1-FA9B-4D63-9FD4-BF6C740BAC62}"/>
    <dgm:cxn modelId="{C68E58DC-7AB9-494E-89EA-0297DF1FE878}" srcId="{181197AF-1354-4F46-8D1C-C578D0F78798}" destId="{27B0C0AA-C720-4643-BD14-FE2134A9EBC1}" srcOrd="0" destOrd="0" parTransId="{A3D75989-A6BF-4A05-AA84-8AF88C40C0F8}" sibTransId="{35F99F02-887C-4C9D-9FAB-7BC3EB25CF98}"/>
    <dgm:cxn modelId="{259E47DD-600E-4CEB-BF32-57762352EEBA}" type="presOf" srcId="{8EA23625-FAF3-4403-B21B-7129B430E1E5}" destId="{CE378C4D-A97E-4A9F-8A6C-EC0014F0274D}" srcOrd="0" destOrd="0" presId="urn:microsoft.com/office/officeart/2005/8/layout/chevron2"/>
    <dgm:cxn modelId="{DE9DC0DE-49BD-44AC-9CA7-2D6EDB639AA2}" type="presOf" srcId="{86D12B7F-221E-42BE-B947-A746D9198404}" destId="{98C34AE8-DE98-4D6F-A396-40407C41BF4B}" srcOrd="0" destOrd="0" presId="urn:microsoft.com/office/officeart/2005/8/layout/chevron2"/>
    <dgm:cxn modelId="{BE0591E0-96EA-4C9B-80C6-794F7BD219FC}" type="presOf" srcId="{4F56311F-CBC8-4744-B7A6-E5096755A433}" destId="{CE378C4D-A97E-4A9F-8A6C-EC0014F0274D}" srcOrd="0" destOrd="1" presId="urn:microsoft.com/office/officeart/2005/8/layout/chevron2"/>
    <dgm:cxn modelId="{C555E9E5-3B88-4E04-8A97-C7CB17000ABB}" type="presOf" srcId="{F2383CAE-8A7A-4511-B00C-D5642C905540}" destId="{8409656A-0A5B-4DC6-9136-9D88771AB903}" srcOrd="0" destOrd="2" presId="urn:microsoft.com/office/officeart/2005/8/layout/chevron2"/>
    <dgm:cxn modelId="{E11C5AEF-41ED-4933-8E5A-893BAA728D62}" srcId="{B009A6E7-8C97-4190-8ACB-B85565F3E661}" destId="{C5F99D21-3D20-4989-8AE0-1D9A6901FF4B}" srcOrd="0" destOrd="0" parTransId="{4135FF2C-5BD2-4415-81D7-5DF475E6979B}" sibTransId="{736EB6E4-828B-440C-B975-51F0760B5332}"/>
    <dgm:cxn modelId="{D42342F2-4BC9-4CC1-8BCA-284EF63C939B}" srcId="{4E1BE3EA-DAE4-4398-9ECA-D2EC184F2330}" destId="{6A32F7D6-5B62-4661-90FA-EC98022850B2}" srcOrd="0" destOrd="0" parTransId="{B70A8655-519B-4F54-81D2-B5485EFC79E1}" sibTransId="{C334D76B-F839-4D33-8001-EC6C95BF18B1}"/>
    <dgm:cxn modelId="{949C83F3-1AE5-474E-9F7D-EBAB29A6C43C}" type="presOf" srcId="{78C86A6F-D03D-4A83-937A-C75E400FFE8D}" destId="{8409656A-0A5B-4DC6-9136-9D88771AB903}" srcOrd="0" destOrd="1" presId="urn:microsoft.com/office/officeart/2005/8/layout/chevron2"/>
    <dgm:cxn modelId="{55B2F6F4-B834-4A5E-84B5-9C2CE8AD336E}" type="presOf" srcId="{C5F99D21-3D20-4989-8AE0-1D9A6901FF4B}" destId="{33A39794-C532-4536-879B-0D88D48DC73C}" srcOrd="0" destOrd="1" presId="urn:microsoft.com/office/officeart/2005/8/layout/chevron2"/>
    <dgm:cxn modelId="{488933FF-0210-48F8-B312-F2309138F816}" srcId="{91A6C846-1AF9-4A0A-8898-8FACE6F6E0D3}" destId="{6D62BEA1-7DD9-4E98-AC02-557F8FDEC517}" srcOrd="4" destOrd="0" parTransId="{14FE6DD1-ACEC-422B-9D80-8E740F7AF8E6}" sibTransId="{46A3A3B6-E9C6-48E8-ADE8-58987B60201E}"/>
    <dgm:cxn modelId="{5E7DF2FD-6A8D-47D3-8F8B-D79FD3430B23}" type="presParOf" srcId="{3F881BE2-3A71-432E-B774-03753EDCBA00}" destId="{0D93EEE0-DECD-4D6B-A1F8-0E1AF2836E07}" srcOrd="0" destOrd="0" presId="urn:microsoft.com/office/officeart/2005/8/layout/chevron2"/>
    <dgm:cxn modelId="{63640FB2-294D-4003-9FAC-6EA87BD61062}" type="presParOf" srcId="{0D93EEE0-DECD-4D6B-A1F8-0E1AF2836E07}" destId="{B40213D6-52AC-47F1-B187-B62361299FD4}" srcOrd="0" destOrd="0" presId="urn:microsoft.com/office/officeart/2005/8/layout/chevron2"/>
    <dgm:cxn modelId="{9B89D02D-9BDA-431B-B260-A489AB3AF72E}" type="presParOf" srcId="{0D93EEE0-DECD-4D6B-A1F8-0E1AF2836E07}" destId="{FB7909A4-9924-4410-ADE6-D169D908EE54}" srcOrd="1" destOrd="0" presId="urn:microsoft.com/office/officeart/2005/8/layout/chevron2"/>
    <dgm:cxn modelId="{B14FC9B6-6418-446B-B151-0CA0D518FC24}" type="presParOf" srcId="{3F881BE2-3A71-432E-B774-03753EDCBA00}" destId="{E1B40D43-DA85-46A0-844A-B36F9A5597A0}" srcOrd="1" destOrd="0" presId="urn:microsoft.com/office/officeart/2005/8/layout/chevron2"/>
    <dgm:cxn modelId="{AA0D1957-3415-4D00-B0C0-C86DD1AF1424}" type="presParOf" srcId="{3F881BE2-3A71-432E-B774-03753EDCBA00}" destId="{39B5F63A-1EB6-41F3-A937-93D4CB693D24}" srcOrd="2" destOrd="0" presId="urn:microsoft.com/office/officeart/2005/8/layout/chevron2"/>
    <dgm:cxn modelId="{2EF169E3-47EA-4EC9-8C8B-5E83B03A9C0D}" type="presParOf" srcId="{39B5F63A-1EB6-41F3-A937-93D4CB693D24}" destId="{6F314686-1F0D-4C5C-9FA7-14EC02038D6A}" srcOrd="0" destOrd="0" presId="urn:microsoft.com/office/officeart/2005/8/layout/chevron2"/>
    <dgm:cxn modelId="{B254565F-1DBA-414C-BB75-D7AFCE23A34F}" type="presParOf" srcId="{39B5F63A-1EB6-41F3-A937-93D4CB693D24}" destId="{D7CA0382-7B25-435F-B3AC-22897FB426B3}" srcOrd="1" destOrd="0" presId="urn:microsoft.com/office/officeart/2005/8/layout/chevron2"/>
    <dgm:cxn modelId="{565D4497-1FB7-4B74-88B5-83CB0A7965D3}" type="presParOf" srcId="{3F881BE2-3A71-432E-B774-03753EDCBA00}" destId="{C783AD11-7995-45B9-B4E9-8A6CE79289B1}" srcOrd="3" destOrd="0" presId="urn:microsoft.com/office/officeart/2005/8/layout/chevron2"/>
    <dgm:cxn modelId="{5C55A67C-42B8-4791-93BB-4CA5A541634E}" type="presParOf" srcId="{3F881BE2-3A71-432E-B774-03753EDCBA00}" destId="{CE1DEC32-5171-4CF8-BE4A-FBE0402924BF}" srcOrd="4" destOrd="0" presId="urn:microsoft.com/office/officeart/2005/8/layout/chevron2"/>
    <dgm:cxn modelId="{249F5D21-B1F1-4AF7-8004-4FA220874D84}" type="presParOf" srcId="{CE1DEC32-5171-4CF8-BE4A-FBE0402924BF}" destId="{5D1E12EA-2789-44E8-89F2-C43FA1836285}" srcOrd="0" destOrd="0" presId="urn:microsoft.com/office/officeart/2005/8/layout/chevron2"/>
    <dgm:cxn modelId="{B44F0DFF-870E-4FDE-BD1A-453D50DC3AD8}" type="presParOf" srcId="{CE1DEC32-5171-4CF8-BE4A-FBE0402924BF}" destId="{33A39794-C532-4536-879B-0D88D48DC73C}" srcOrd="1" destOrd="0" presId="urn:microsoft.com/office/officeart/2005/8/layout/chevron2"/>
    <dgm:cxn modelId="{1AF3C8C5-2232-4DA4-A8D0-7B20FC3C177E}" type="presParOf" srcId="{3F881BE2-3A71-432E-B774-03753EDCBA00}" destId="{2DDC1EC3-A858-40CF-840E-E3E425F19437}" srcOrd="5" destOrd="0" presId="urn:microsoft.com/office/officeart/2005/8/layout/chevron2"/>
    <dgm:cxn modelId="{676EA2B1-5196-4E7F-BA6A-4EB073D8BE0C}" type="presParOf" srcId="{3F881BE2-3A71-432E-B774-03753EDCBA00}" destId="{0551AFBA-785D-4586-94EC-3D70FBEF20EF}" srcOrd="6" destOrd="0" presId="urn:microsoft.com/office/officeart/2005/8/layout/chevron2"/>
    <dgm:cxn modelId="{DEA6FFD5-BE75-4C5F-A506-99C1E2876CB7}" type="presParOf" srcId="{0551AFBA-785D-4586-94EC-3D70FBEF20EF}" destId="{20D4EB44-DCB0-4BA6-8F56-C384E6FC56E6}" srcOrd="0" destOrd="0" presId="urn:microsoft.com/office/officeart/2005/8/layout/chevron2"/>
    <dgm:cxn modelId="{3DA5F9B5-3D84-4605-A039-0AF5F88CAAA9}" type="presParOf" srcId="{0551AFBA-785D-4586-94EC-3D70FBEF20EF}" destId="{249763BE-8BFB-475D-A8D9-4B9E47C4AB8D}" srcOrd="1" destOrd="0" presId="urn:microsoft.com/office/officeart/2005/8/layout/chevron2"/>
    <dgm:cxn modelId="{3131088A-FBAE-46E9-82F6-BCBC5A8539C1}" type="presParOf" srcId="{3F881BE2-3A71-432E-B774-03753EDCBA00}" destId="{7E24D1A8-858C-42C0-8D7D-0F0409EDF96E}" srcOrd="7" destOrd="0" presId="urn:microsoft.com/office/officeart/2005/8/layout/chevron2"/>
    <dgm:cxn modelId="{88CFBA96-7139-44BA-9D4B-EEC4353BEDF0}" type="presParOf" srcId="{3F881BE2-3A71-432E-B774-03753EDCBA00}" destId="{26B82D43-E7DB-4184-8667-FADC070F27AB}" srcOrd="8" destOrd="0" presId="urn:microsoft.com/office/officeart/2005/8/layout/chevron2"/>
    <dgm:cxn modelId="{E963A05E-14FB-4239-958E-87D51577AE8A}" type="presParOf" srcId="{26B82D43-E7DB-4184-8667-FADC070F27AB}" destId="{095CFFD3-6751-42E7-9C70-695198A9429F}" srcOrd="0" destOrd="0" presId="urn:microsoft.com/office/officeart/2005/8/layout/chevron2"/>
    <dgm:cxn modelId="{6E3F1FFC-705D-40B7-A449-0D541F04E331}" type="presParOf" srcId="{26B82D43-E7DB-4184-8667-FADC070F27AB}" destId="{8409656A-0A5B-4DC6-9136-9D88771AB903}" srcOrd="1" destOrd="0" presId="urn:microsoft.com/office/officeart/2005/8/layout/chevron2"/>
    <dgm:cxn modelId="{74AB9CFE-5818-478A-A3AA-5849E3BA6383}" type="presParOf" srcId="{3F881BE2-3A71-432E-B774-03753EDCBA00}" destId="{E6FF6932-29EC-41AF-B025-C63EBC4A57A9}" srcOrd="9" destOrd="0" presId="urn:microsoft.com/office/officeart/2005/8/layout/chevron2"/>
    <dgm:cxn modelId="{331E04A5-B8C7-4A59-B5C1-11B5B23AFA52}" type="presParOf" srcId="{3F881BE2-3A71-432E-B774-03753EDCBA00}" destId="{ECF7441B-F6C1-4E80-9BA0-9E7DF7A40044}" srcOrd="10" destOrd="0" presId="urn:microsoft.com/office/officeart/2005/8/layout/chevron2"/>
    <dgm:cxn modelId="{0E83A31F-1C12-48F6-AFBA-7DEC91215EE2}" type="presParOf" srcId="{ECF7441B-F6C1-4E80-9BA0-9E7DF7A40044}" destId="{98C34AE8-DE98-4D6F-A396-40407C41BF4B}" srcOrd="0" destOrd="0" presId="urn:microsoft.com/office/officeart/2005/8/layout/chevron2"/>
    <dgm:cxn modelId="{779B2DBE-3355-42E8-8036-0046DD21E0D0}" type="presParOf" srcId="{ECF7441B-F6C1-4E80-9BA0-9E7DF7A40044}" destId="{CE378C4D-A97E-4A9F-8A6C-EC0014F027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6C846-1AF9-4A0A-8898-8FACE6F6E0D3}"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81197AF-1354-4F46-8D1C-C578D0F78798}">
      <dgm:prSet phldrT="[Text]" custT="1"/>
      <dgm:spPr/>
      <dgm:t>
        <a:bodyPr/>
        <a:lstStyle/>
        <a:p>
          <a:r>
            <a:rPr lang="en-US" sz="1300" b="1" dirty="0"/>
            <a:t>1</a:t>
          </a:r>
        </a:p>
      </dgm:t>
    </dgm:pt>
    <dgm:pt modelId="{97FEAB79-BAAF-4010-AE9F-D2F78FD00B5E}" type="parTrans" cxnId="{3AD7B6D5-DBE7-46C6-88E1-809CA41F42CE}">
      <dgm:prSet/>
      <dgm:spPr/>
      <dgm:t>
        <a:bodyPr/>
        <a:lstStyle/>
        <a:p>
          <a:endParaRPr lang="en-US" sz="1300"/>
        </a:p>
      </dgm:t>
    </dgm:pt>
    <dgm:pt modelId="{833106E1-FA9B-4D63-9FD4-BF6C740BAC62}" type="sibTrans" cxnId="{3AD7B6D5-DBE7-46C6-88E1-809CA41F42CE}">
      <dgm:prSet/>
      <dgm:spPr/>
      <dgm:t>
        <a:bodyPr/>
        <a:lstStyle/>
        <a:p>
          <a:endParaRPr lang="en-US" sz="1300"/>
        </a:p>
      </dgm:t>
    </dgm:pt>
    <dgm:pt modelId="{27B0C0AA-C720-4643-BD14-FE2134A9EBC1}">
      <dgm:prSet phldrT="[Text]" custT="1"/>
      <dgm:spPr/>
      <dgm:t>
        <a:bodyPr/>
        <a:lstStyle/>
        <a:p>
          <a:r>
            <a:rPr lang="en-US" sz="1300" b="1" dirty="0"/>
            <a:t>Core Performance Outcomes Determined and Defined</a:t>
          </a:r>
        </a:p>
      </dgm:t>
    </dgm:pt>
    <dgm:pt modelId="{A3D75989-A6BF-4A05-AA84-8AF88C40C0F8}" type="parTrans" cxnId="{C68E58DC-7AB9-494E-89EA-0297DF1FE878}">
      <dgm:prSet/>
      <dgm:spPr/>
      <dgm:t>
        <a:bodyPr/>
        <a:lstStyle/>
        <a:p>
          <a:endParaRPr lang="en-US" sz="1300"/>
        </a:p>
      </dgm:t>
    </dgm:pt>
    <dgm:pt modelId="{35F99F02-887C-4C9D-9FAB-7BC3EB25CF98}" type="sibTrans" cxnId="{C68E58DC-7AB9-494E-89EA-0297DF1FE878}">
      <dgm:prSet/>
      <dgm:spPr/>
      <dgm:t>
        <a:bodyPr/>
        <a:lstStyle/>
        <a:p>
          <a:endParaRPr lang="en-US" sz="1300"/>
        </a:p>
      </dgm:t>
    </dgm:pt>
    <dgm:pt modelId="{CB61DCD7-7A1A-4A70-8DC0-4929FA6945E0}">
      <dgm:prSet phldrT="[Text]" custT="1"/>
      <dgm:spPr/>
      <dgm:t>
        <a:bodyPr/>
        <a:lstStyle/>
        <a:p>
          <a:r>
            <a:rPr lang="en-US" sz="1300" dirty="0"/>
            <a:t>2</a:t>
          </a:r>
        </a:p>
      </dgm:t>
    </dgm:pt>
    <dgm:pt modelId="{3C2F5060-9F66-49D7-9622-47FCDFD0DBBF}" type="parTrans" cxnId="{B0F45FA0-F6B5-4ECD-8CE4-EBDCF9DAE27D}">
      <dgm:prSet/>
      <dgm:spPr/>
      <dgm:t>
        <a:bodyPr/>
        <a:lstStyle/>
        <a:p>
          <a:endParaRPr lang="en-US" sz="1300"/>
        </a:p>
      </dgm:t>
    </dgm:pt>
    <dgm:pt modelId="{4750CEF1-CC11-419A-B3BA-AE2C6064923F}" type="sibTrans" cxnId="{B0F45FA0-F6B5-4ECD-8CE4-EBDCF9DAE27D}">
      <dgm:prSet/>
      <dgm:spPr/>
      <dgm:t>
        <a:bodyPr/>
        <a:lstStyle/>
        <a:p>
          <a:endParaRPr lang="en-US" sz="1300"/>
        </a:p>
      </dgm:t>
    </dgm:pt>
    <dgm:pt modelId="{4E1BE3EA-DAE4-4398-9ECA-D2EC184F2330}">
      <dgm:prSet phldrT="[Text]" custT="1"/>
      <dgm:spPr/>
      <dgm:t>
        <a:bodyPr/>
        <a:lstStyle/>
        <a:p>
          <a:r>
            <a:rPr lang="en-US" sz="1300" b="1" dirty="0"/>
            <a:t>Application</a:t>
          </a:r>
        </a:p>
      </dgm:t>
    </dgm:pt>
    <dgm:pt modelId="{6AE2AE99-B359-4699-9BC5-59B1B19150F9}" type="parTrans" cxnId="{A49B7487-B8A1-4EA1-93CD-3416A17AF4C1}">
      <dgm:prSet/>
      <dgm:spPr/>
      <dgm:t>
        <a:bodyPr/>
        <a:lstStyle/>
        <a:p>
          <a:endParaRPr lang="en-US" sz="1300"/>
        </a:p>
      </dgm:t>
    </dgm:pt>
    <dgm:pt modelId="{F05AB65A-879B-4694-9CEA-7FD31203E1F0}" type="sibTrans" cxnId="{A49B7487-B8A1-4EA1-93CD-3416A17AF4C1}">
      <dgm:prSet/>
      <dgm:spPr/>
      <dgm:t>
        <a:bodyPr/>
        <a:lstStyle/>
        <a:p>
          <a:endParaRPr lang="en-US" sz="1300"/>
        </a:p>
      </dgm:t>
    </dgm:pt>
    <dgm:pt modelId="{6A32F7D6-5B62-4661-90FA-EC98022850B2}">
      <dgm:prSet phldrT="[Text]" custT="1"/>
      <dgm:spPr/>
      <dgm:t>
        <a:bodyPr/>
        <a:lstStyle/>
        <a:p>
          <a:r>
            <a:rPr lang="en-US" sz="1300" dirty="0"/>
            <a:t>Applicant identifies and quantifies the activities and outcomes associated with the project using outcome template provided and must describe the mechanism they will use to track outcomes</a:t>
          </a:r>
        </a:p>
      </dgm:t>
    </dgm:pt>
    <dgm:pt modelId="{B70A8655-519B-4F54-81D2-B5485EFC79E1}" type="parTrans" cxnId="{D42342F2-4BC9-4CC1-8BCA-284EF63C939B}">
      <dgm:prSet/>
      <dgm:spPr/>
      <dgm:t>
        <a:bodyPr/>
        <a:lstStyle/>
        <a:p>
          <a:endParaRPr lang="en-US" sz="1300"/>
        </a:p>
      </dgm:t>
    </dgm:pt>
    <dgm:pt modelId="{C334D76B-F839-4D33-8001-EC6C95BF18B1}" type="sibTrans" cxnId="{D42342F2-4BC9-4CC1-8BCA-284EF63C939B}">
      <dgm:prSet/>
      <dgm:spPr/>
      <dgm:t>
        <a:bodyPr/>
        <a:lstStyle/>
        <a:p>
          <a:endParaRPr lang="en-US" sz="1300"/>
        </a:p>
      </dgm:t>
    </dgm:pt>
    <dgm:pt modelId="{904C4806-ECAC-4560-87D8-EF51F618DE7F}">
      <dgm:prSet phldrT="[Text]" custT="1"/>
      <dgm:spPr/>
      <dgm:t>
        <a:bodyPr/>
        <a:lstStyle/>
        <a:p>
          <a:r>
            <a:rPr lang="en-US" sz="1300" dirty="0"/>
            <a:t>3</a:t>
          </a:r>
        </a:p>
      </dgm:t>
    </dgm:pt>
    <dgm:pt modelId="{51C4F11E-2349-4809-98E9-062754513B52}" type="parTrans" cxnId="{DEDA7819-C424-4334-BD48-BFCE892C7A22}">
      <dgm:prSet/>
      <dgm:spPr/>
      <dgm:t>
        <a:bodyPr/>
        <a:lstStyle/>
        <a:p>
          <a:endParaRPr lang="en-US" sz="1300"/>
        </a:p>
      </dgm:t>
    </dgm:pt>
    <dgm:pt modelId="{F3E3EAEA-9B0B-4CA4-BC6B-835C925512FC}" type="sibTrans" cxnId="{DEDA7819-C424-4334-BD48-BFCE892C7A22}">
      <dgm:prSet/>
      <dgm:spPr/>
      <dgm:t>
        <a:bodyPr/>
        <a:lstStyle/>
        <a:p>
          <a:endParaRPr lang="en-US" sz="1300"/>
        </a:p>
      </dgm:t>
    </dgm:pt>
    <dgm:pt modelId="{B009A6E7-8C97-4190-8ACB-B85565F3E661}">
      <dgm:prSet phldrT="[Text]" custT="1"/>
      <dgm:spPr/>
      <dgm:t>
        <a:bodyPr/>
        <a:lstStyle/>
        <a:p>
          <a:r>
            <a:rPr lang="en-US" sz="1200" b="1" dirty="0"/>
            <a:t>Contract</a:t>
          </a:r>
        </a:p>
      </dgm:t>
    </dgm:pt>
    <dgm:pt modelId="{6203B5E9-033D-48B0-98D9-A2F053B7BAB6}" type="parTrans" cxnId="{9FF9FCB5-7ED4-4B8E-BA7A-8F190E6FD1A7}">
      <dgm:prSet/>
      <dgm:spPr/>
      <dgm:t>
        <a:bodyPr/>
        <a:lstStyle/>
        <a:p>
          <a:endParaRPr lang="en-US" sz="1300"/>
        </a:p>
      </dgm:t>
    </dgm:pt>
    <dgm:pt modelId="{DB867504-E895-4487-93A0-C56F0E7E64BC}" type="sibTrans" cxnId="{9FF9FCB5-7ED4-4B8E-BA7A-8F190E6FD1A7}">
      <dgm:prSet/>
      <dgm:spPr/>
      <dgm:t>
        <a:bodyPr/>
        <a:lstStyle/>
        <a:p>
          <a:endParaRPr lang="en-US" sz="1300"/>
        </a:p>
      </dgm:t>
    </dgm:pt>
    <dgm:pt modelId="{C5F99D21-3D20-4989-8AE0-1D9A6901FF4B}">
      <dgm:prSet phldrT="[Text]" custT="1"/>
      <dgm:spPr/>
      <dgm:t>
        <a:bodyPr/>
        <a:lstStyle/>
        <a:p>
          <a:r>
            <a:rPr lang="en-US" sz="1200" dirty="0"/>
            <a:t>Three party grant agreement with committed outcomes, activities and products (as applicable) as approved by the Regional Council and State Board</a:t>
          </a:r>
        </a:p>
      </dgm:t>
    </dgm:pt>
    <dgm:pt modelId="{4135FF2C-5BD2-4415-81D7-5DF475E6979B}" type="parTrans" cxnId="{E11C5AEF-41ED-4933-8E5A-893BAA728D62}">
      <dgm:prSet/>
      <dgm:spPr/>
      <dgm:t>
        <a:bodyPr/>
        <a:lstStyle/>
        <a:p>
          <a:endParaRPr lang="en-US" sz="1300"/>
        </a:p>
      </dgm:t>
    </dgm:pt>
    <dgm:pt modelId="{736EB6E4-828B-440C-B975-51F0760B5332}" type="sibTrans" cxnId="{E11C5AEF-41ED-4933-8E5A-893BAA728D62}">
      <dgm:prSet/>
      <dgm:spPr/>
      <dgm:t>
        <a:bodyPr/>
        <a:lstStyle/>
        <a:p>
          <a:endParaRPr lang="en-US" sz="1300"/>
        </a:p>
      </dgm:t>
    </dgm:pt>
    <dgm:pt modelId="{2BD888E6-2E72-4E07-B885-43E2BB8D0CFA}">
      <dgm:prSet phldrT="[Text]" custT="1"/>
      <dgm:spPr/>
      <dgm:t>
        <a:bodyPr/>
        <a:lstStyle/>
        <a:p>
          <a:r>
            <a:rPr lang="en-US" sz="1300" dirty="0"/>
            <a:t>Program has established core performance outcomes across 4 investment priorities</a:t>
          </a:r>
        </a:p>
      </dgm:t>
    </dgm:pt>
    <dgm:pt modelId="{18AB9FBA-EC09-4259-9218-9EC4A07B1999}" type="parTrans" cxnId="{EA538733-A1C5-4A3A-A29A-E9D6DA07D86C}">
      <dgm:prSet/>
      <dgm:spPr/>
      <dgm:t>
        <a:bodyPr/>
        <a:lstStyle/>
        <a:p>
          <a:endParaRPr lang="en-US" sz="1300"/>
        </a:p>
      </dgm:t>
    </dgm:pt>
    <dgm:pt modelId="{43504E21-5EB6-4CDB-9E68-C7D87214A796}" type="sibTrans" cxnId="{EA538733-A1C5-4A3A-A29A-E9D6DA07D86C}">
      <dgm:prSet/>
      <dgm:spPr/>
      <dgm:t>
        <a:bodyPr/>
        <a:lstStyle/>
        <a:p>
          <a:endParaRPr lang="en-US" sz="1300"/>
        </a:p>
      </dgm:t>
    </dgm:pt>
    <dgm:pt modelId="{CCE80059-D57D-4D38-B659-FABCF1D0315D}">
      <dgm:prSet phldrT="[Text]" custT="1"/>
      <dgm:spPr/>
      <dgm:t>
        <a:bodyPr/>
        <a:lstStyle/>
        <a:p>
          <a:r>
            <a:rPr lang="en-US" sz="1300" dirty="0"/>
            <a:t>4</a:t>
          </a:r>
        </a:p>
      </dgm:t>
    </dgm:pt>
    <dgm:pt modelId="{DDFBC1F2-2D16-4EC2-95F5-4E85167DFD46}" type="parTrans" cxnId="{962EBF82-23CE-485B-88F4-D6D51559C54E}">
      <dgm:prSet/>
      <dgm:spPr/>
      <dgm:t>
        <a:bodyPr/>
        <a:lstStyle/>
        <a:p>
          <a:endParaRPr lang="en-US" sz="1300"/>
        </a:p>
      </dgm:t>
    </dgm:pt>
    <dgm:pt modelId="{AC3D646C-677B-48F6-9A90-D9896B39881F}" type="sibTrans" cxnId="{962EBF82-23CE-485B-88F4-D6D51559C54E}">
      <dgm:prSet/>
      <dgm:spPr/>
      <dgm:t>
        <a:bodyPr/>
        <a:lstStyle/>
        <a:p>
          <a:endParaRPr lang="en-US" sz="1300"/>
        </a:p>
      </dgm:t>
    </dgm:pt>
    <dgm:pt modelId="{6D62BEA1-7DD9-4E98-AC02-557F8FDEC517}">
      <dgm:prSet phldrT="[Text]" custT="1"/>
      <dgm:spPr>
        <a:solidFill>
          <a:schemeClr val="accent3"/>
        </a:solidFill>
      </dgm:spPr>
      <dgm:t>
        <a:bodyPr/>
        <a:lstStyle/>
        <a:p>
          <a:r>
            <a:rPr lang="en-US" sz="1300" dirty="0"/>
            <a:t>5</a:t>
          </a:r>
        </a:p>
      </dgm:t>
    </dgm:pt>
    <dgm:pt modelId="{14FE6DD1-ACEC-422B-9D80-8E740F7AF8E6}" type="parTrans" cxnId="{488933FF-0210-48F8-B312-F2309138F816}">
      <dgm:prSet/>
      <dgm:spPr/>
      <dgm:t>
        <a:bodyPr/>
        <a:lstStyle/>
        <a:p>
          <a:endParaRPr lang="en-US" sz="1300"/>
        </a:p>
      </dgm:t>
    </dgm:pt>
    <dgm:pt modelId="{46A3A3B6-E9C6-48E8-ADE8-58987B60201E}" type="sibTrans" cxnId="{488933FF-0210-48F8-B312-F2309138F816}">
      <dgm:prSet/>
      <dgm:spPr/>
      <dgm:t>
        <a:bodyPr/>
        <a:lstStyle/>
        <a:p>
          <a:endParaRPr lang="en-US" sz="1300"/>
        </a:p>
      </dgm:t>
    </dgm:pt>
    <dgm:pt modelId="{717CDF25-018D-40E3-A8EA-5F858EB6DDFE}">
      <dgm:prSet phldrT="[Text]" custT="1"/>
      <dgm:spPr/>
      <dgm:t>
        <a:bodyPr/>
        <a:lstStyle/>
        <a:p>
          <a:r>
            <a:rPr lang="en-US" sz="1300" b="1" dirty="0"/>
            <a:t>Project Start</a:t>
          </a:r>
        </a:p>
      </dgm:t>
    </dgm:pt>
    <dgm:pt modelId="{1AB4C8B0-1B26-4B24-BAAA-BEFF7F2D0242}" type="parTrans" cxnId="{6CC0F9D0-25D2-4401-BDAE-B27219100F96}">
      <dgm:prSet/>
      <dgm:spPr/>
      <dgm:t>
        <a:bodyPr/>
        <a:lstStyle/>
        <a:p>
          <a:endParaRPr lang="en-US" sz="1300"/>
        </a:p>
      </dgm:t>
    </dgm:pt>
    <dgm:pt modelId="{5F19F466-3AC2-466F-A420-7561E14AD772}" type="sibTrans" cxnId="{6CC0F9D0-25D2-4401-BDAE-B27219100F96}">
      <dgm:prSet/>
      <dgm:spPr/>
      <dgm:t>
        <a:bodyPr/>
        <a:lstStyle/>
        <a:p>
          <a:endParaRPr lang="en-US" sz="1300"/>
        </a:p>
      </dgm:t>
    </dgm:pt>
    <dgm:pt modelId="{6C5769B4-81F1-422D-AE25-A1B883A207FF}">
      <dgm:prSet phldrT="[Text]" custT="1"/>
      <dgm:spPr/>
      <dgm:t>
        <a:bodyPr/>
        <a:lstStyle/>
        <a:p>
          <a:r>
            <a:rPr lang="en-US" sz="1300" b="1" dirty="0"/>
            <a:t>Progress Reporting</a:t>
          </a:r>
        </a:p>
      </dgm:t>
    </dgm:pt>
    <dgm:pt modelId="{4DC1F183-45B8-4D0D-A708-6B3DAB0BE5FD}" type="parTrans" cxnId="{2B86B6CE-B74F-4128-9D67-4CAC6AB300A8}">
      <dgm:prSet/>
      <dgm:spPr/>
      <dgm:t>
        <a:bodyPr/>
        <a:lstStyle/>
        <a:p>
          <a:endParaRPr lang="en-US" sz="1300"/>
        </a:p>
      </dgm:t>
    </dgm:pt>
    <dgm:pt modelId="{61406430-4C7C-46A1-85E8-B309DC7E5E25}" type="sibTrans" cxnId="{2B86B6CE-B74F-4128-9D67-4CAC6AB300A8}">
      <dgm:prSet/>
      <dgm:spPr/>
      <dgm:t>
        <a:bodyPr/>
        <a:lstStyle/>
        <a:p>
          <a:endParaRPr lang="en-US" sz="1300"/>
        </a:p>
      </dgm:t>
    </dgm:pt>
    <dgm:pt modelId="{86D12B7F-221E-42BE-B947-A746D9198404}">
      <dgm:prSet phldrT="[Text]" custT="1"/>
      <dgm:spPr>
        <a:solidFill>
          <a:schemeClr val="accent3"/>
        </a:solidFill>
      </dgm:spPr>
      <dgm:t>
        <a:bodyPr/>
        <a:lstStyle/>
        <a:p>
          <a:r>
            <a:rPr lang="en-US" sz="1300" dirty="0"/>
            <a:t>6</a:t>
          </a:r>
        </a:p>
      </dgm:t>
    </dgm:pt>
    <dgm:pt modelId="{E90C2C2A-88AA-400E-9986-52E65D07DCCB}" type="parTrans" cxnId="{6FFC308F-67CF-4770-938A-9F5E67F2BA0D}">
      <dgm:prSet/>
      <dgm:spPr/>
      <dgm:t>
        <a:bodyPr/>
        <a:lstStyle/>
        <a:p>
          <a:endParaRPr lang="en-US" sz="1300"/>
        </a:p>
      </dgm:t>
    </dgm:pt>
    <dgm:pt modelId="{65DE4ECD-601D-4AAE-B7CA-FA8554DA303F}" type="sibTrans" cxnId="{6FFC308F-67CF-4770-938A-9F5E67F2BA0D}">
      <dgm:prSet/>
      <dgm:spPr/>
      <dgm:t>
        <a:bodyPr/>
        <a:lstStyle/>
        <a:p>
          <a:endParaRPr lang="en-US" sz="1300"/>
        </a:p>
      </dgm:t>
    </dgm:pt>
    <dgm:pt modelId="{8EA23625-FAF3-4403-B21B-7129B430E1E5}">
      <dgm:prSet phldrT="[Text]" custT="1"/>
      <dgm:spPr/>
      <dgm:t>
        <a:bodyPr/>
        <a:lstStyle/>
        <a:p>
          <a:r>
            <a:rPr lang="en-US" sz="1300" b="1" dirty="0"/>
            <a:t>At Project Close</a:t>
          </a:r>
        </a:p>
      </dgm:t>
    </dgm:pt>
    <dgm:pt modelId="{7D9DD4C4-A5BC-4465-8026-B3C34AED5CA4}" type="parTrans" cxnId="{8914AC51-5FE7-4008-A488-5F8C413C3C3F}">
      <dgm:prSet/>
      <dgm:spPr/>
      <dgm:t>
        <a:bodyPr/>
        <a:lstStyle/>
        <a:p>
          <a:endParaRPr lang="en-US" sz="1300"/>
        </a:p>
      </dgm:t>
    </dgm:pt>
    <dgm:pt modelId="{7CBB4397-317A-4E0C-BF32-41DBC5D05AB6}" type="sibTrans" cxnId="{8914AC51-5FE7-4008-A488-5F8C413C3C3F}">
      <dgm:prSet/>
      <dgm:spPr/>
      <dgm:t>
        <a:bodyPr/>
        <a:lstStyle/>
        <a:p>
          <a:endParaRPr lang="en-US" sz="1300"/>
        </a:p>
      </dgm:t>
    </dgm:pt>
    <dgm:pt modelId="{B2F78B36-72B5-4927-A48F-47C1BFCA2E96}">
      <dgm:prSet phldrT="[Text]" custT="1"/>
      <dgm:spPr/>
      <dgm:t>
        <a:bodyPr/>
        <a:lstStyle/>
        <a:p>
          <a:r>
            <a:rPr lang="en-US" sz="1300" dirty="0"/>
            <a:t>Project is created in DHCD grant management system and assigned committed outcomes as described in the grant agreement</a:t>
          </a:r>
        </a:p>
      </dgm:t>
    </dgm:pt>
    <dgm:pt modelId="{656B5ECD-FED5-415C-96B9-00973D780715}" type="parTrans" cxnId="{E78743D5-79D3-4E5E-87A2-3B4F9858AB54}">
      <dgm:prSet/>
      <dgm:spPr/>
      <dgm:t>
        <a:bodyPr/>
        <a:lstStyle/>
        <a:p>
          <a:endParaRPr lang="en-US" sz="1300"/>
        </a:p>
      </dgm:t>
    </dgm:pt>
    <dgm:pt modelId="{C26C15D4-F386-44B8-9EAB-BB97EBB7A4A6}" type="sibTrans" cxnId="{E78743D5-79D3-4E5E-87A2-3B4F9858AB54}">
      <dgm:prSet/>
      <dgm:spPr/>
      <dgm:t>
        <a:bodyPr/>
        <a:lstStyle/>
        <a:p>
          <a:endParaRPr lang="en-US" sz="1300"/>
        </a:p>
      </dgm:t>
    </dgm:pt>
    <dgm:pt modelId="{78C86A6F-D03D-4A83-937A-C75E400FFE8D}">
      <dgm:prSet phldrT="[Text]" custT="1"/>
      <dgm:spPr/>
      <dgm:t>
        <a:bodyPr/>
        <a:lstStyle/>
        <a:p>
          <a:r>
            <a:rPr lang="en-US" sz="1300" dirty="0"/>
            <a:t>Quarterly reporting allows Regional Council to monitor progress towards goals and reports are reviewed/accepted by DHCD staff (QA)</a:t>
          </a:r>
        </a:p>
      </dgm:t>
    </dgm:pt>
    <dgm:pt modelId="{E8714C58-A5D6-4C25-806A-430A15B77D81}" type="parTrans" cxnId="{29E45599-D98D-4D6A-8C06-6AFEA61EBB14}">
      <dgm:prSet/>
      <dgm:spPr/>
      <dgm:t>
        <a:bodyPr/>
        <a:lstStyle/>
        <a:p>
          <a:endParaRPr lang="en-US" sz="1300"/>
        </a:p>
      </dgm:t>
    </dgm:pt>
    <dgm:pt modelId="{6EEF4055-4E0C-4232-91F0-00125012C157}" type="sibTrans" cxnId="{29E45599-D98D-4D6A-8C06-6AFEA61EBB14}">
      <dgm:prSet/>
      <dgm:spPr/>
      <dgm:t>
        <a:bodyPr/>
        <a:lstStyle/>
        <a:p>
          <a:endParaRPr lang="en-US" sz="1300"/>
        </a:p>
      </dgm:t>
    </dgm:pt>
    <dgm:pt modelId="{4F56311F-CBC8-4744-B7A6-E5096755A433}">
      <dgm:prSet phldrT="[Text]" custT="1"/>
      <dgm:spPr/>
      <dgm:t>
        <a:bodyPr/>
        <a:lstStyle/>
        <a:p>
          <a:r>
            <a:rPr lang="en-US" sz="1300" dirty="0"/>
            <a:t>Project Closeout Procedures allow Regional Councils to review and certify final project results (activities and outcomes). </a:t>
          </a:r>
        </a:p>
      </dgm:t>
    </dgm:pt>
    <dgm:pt modelId="{0976E76F-1611-45CA-B05D-27555C5CB648}" type="parTrans" cxnId="{FF2B79CA-B8A4-48D7-B15E-ACDE2D612F64}">
      <dgm:prSet/>
      <dgm:spPr/>
      <dgm:t>
        <a:bodyPr/>
        <a:lstStyle/>
        <a:p>
          <a:endParaRPr lang="en-US" sz="1300"/>
        </a:p>
      </dgm:t>
    </dgm:pt>
    <dgm:pt modelId="{A544534A-8B77-44D5-8F11-B8C8FBB3ECD6}" type="sibTrans" cxnId="{FF2B79CA-B8A4-48D7-B15E-ACDE2D612F64}">
      <dgm:prSet/>
      <dgm:spPr/>
      <dgm:t>
        <a:bodyPr/>
        <a:lstStyle/>
        <a:p>
          <a:endParaRPr lang="en-US" sz="1300"/>
        </a:p>
      </dgm:t>
    </dgm:pt>
    <dgm:pt modelId="{D28AEC7A-9284-4BDD-B49F-EF5068E66C11}">
      <dgm:prSet phldrT="[Text]" custT="1"/>
      <dgm:spPr/>
      <dgm:t>
        <a:bodyPr/>
        <a:lstStyle/>
        <a:p>
          <a:r>
            <a:rPr lang="en-US" sz="1200" dirty="0"/>
            <a:t>Assigns progress monitoring and reporting responsibilities to the grantee</a:t>
          </a:r>
        </a:p>
      </dgm:t>
    </dgm:pt>
    <dgm:pt modelId="{9E215929-EAC0-4A20-B366-30A88883DD8D}" type="parTrans" cxnId="{0BC63690-4A5E-4D99-BDAB-03EBCC3DE715}">
      <dgm:prSet/>
      <dgm:spPr/>
      <dgm:t>
        <a:bodyPr/>
        <a:lstStyle/>
        <a:p>
          <a:endParaRPr lang="en-US" sz="1300"/>
        </a:p>
      </dgm:t>
    </dgm:pt>
    <dgm:pt modelId="{BCF10DC0-A8B5-4DD1-BEC1-F5436497C26E}" type="sibTrans" cxnId="{0BC63690-4A5E-4D99-BDAB-03EBCC3DE715}">
      <dgm:prSet/>
      <dgm:spPr/>
      <dgm:t>
        <a:bodyPr/>
        <a:lstStyle/>
        <a:p>
          <a:endParaRPr lang="en-US" sz="1300"/>
        </a:p>
      </dgm:t>
    </dgm:pt>
    <dgm:pt modelId="{8734B8E7-A823-4532-8C9C-9900C538B0A0}">
      <dgm:prSet phldrT="[Text]" custT="1"/>
      <dgm:spPr/>
      <dgm:t>
        <a:bodyPr/>
        <a:lstStyle/>
        <a:p>
          <a:endParaRPr lang="en-US" sz="1300" dirty="0"/>
        </a:p>
      </dgm:t>
    </dgm:pt>
    <dgm:pt modelId="{17B908F0-7915-4633-987B-6D974BCD4008}" type="parTrans" cxnId="{74F60A1C-EC87-4FC3-9EEC-C4C02FC5E541}">
      <dgm:prSet/>
      <dgm:spPr/>
      <dgm:t>
        <a:bodyPr/>
        <a:lstStyle/>
        <a:p>
          <a:endParaRPr lang="en-US"/>
        </a:p>
      </dgm:t>
    </dgm:pt>
    <dgm:pt modelId="{242B086D-116C-4C2F-8EF4-4569BBF6DACF}" type="sibTrans" cxnId="{74F60A1C-EC87-4FC3-9EEC-C4C02FC5E541}">
      <dgm:prSet/>
      <dgm:spPr/>
      <dgm:t>
        <a:bodyPr/>
        <a:lstStyle/>
        <a:p>
          <a:endParaRPr lang="en-US"/>
        </a:p>
      </dgm:t>
    </dgm:pt>
    <dgm:pt modelId="{F2383CAE-8A7A-4511-B00C-D5642C905540}">
      <dgm:prSet phldrT="[Text]" custT="1"/>
      <dgm:spPr/>
      <dgm:t>
        <a:bodyPr/>
        <a:lstStyle/>
        <a:p>
          <a:r>
            <a:rPr lang="en-US" sz="1300" dirty="0"/>
            <a:t>Reports inconsistent with contract or those not making progress towards milestones/activities are referred back to council staff for TA</a:t>
          </a:r>
        </a:p>
      </dgm:t>
    </dgm:pt>
    <dgm:pt modelId="{C25D7680-12EA-47D4-A0B7-6D76E918838D}" type="parTrans" cxnId="{8A8D5F59-44B1-448A-8A4A-99714BBEF120}">
      <dgm:prSet/>
      <dgm:spPr/>
      <dgm:t>
        <a:bodyPr/>
        <a:lstStyle/>
        <a:p>
          <a:endParaRPr lang="en-US"/>
        </a:p>
      </dgm:t>
    </dgm:pt>
    <dgm:pt modelId="{580E02B3-DC92-461E-AFF0-B3C0C6BC1E12}" type="sibTrans" cxnId="{8A8D5F59-44B1-448A-8A4A-99714BBEF120}">
      <dgm:prSet/>
      <dgm:spPr/>
      <dgm:t>
        <a:bodyPr/>
        <a:lstStyle/>
        <a:p>
          <a:endParaRPr lang="en-US"/>
        </a:p>
      </dgm:t>
    </dgm:pt>
    <dgm:pt modelId="{3F881BE2-3A71-432E-B774-03753EDCBA00}" type="pres">
      <dgm:prSet presAssocID="{91A6C846-1AF9-4A0A-8898-8FACE6F6E0D3}" presName="linearFlow" presStyleCnt="0">
        <dgm:presLayoutVars>
          <dgm:dir/>
          <dgm:animLvl val="lvl"/>
          <dgm:resizeHandles val="exact"/>
        </dgm:presLayoutVars>
      </dgm:prSet>
      <dgm:spPr/>
    </dgm:pt>
    <dgm:pt modelId="{0D93EEE0-DECD-4D6B-A1F8-0E1AF2836E07}" type="pres">
      <dgm:prSet presAssocID="{181197AF-1354-4F46-8D1C-C578D0F78798}" presName="composite" presStyleCnt="0"/>
      <dgm:spPr/>
    </dgm:pt>
    <dgm:pt modelId="{B40213D6-52AC-47F1-B187-B62361299FD4}" type="pres">
      <dgm:prSet presAssocID="{181197AF-1354-4F46-8D1C-C578D0F78798}" presName="parentText" presStyleLbl="alignNode1" presStyleIdx="0" presStyleCnt="6">
        <dgm:presLayoutVars>
          <dgm:chMax val="1"/>
          <dgm:bulletEnabled val="1"/>
        </dgm:presLayoutVars>
      </dgm:prSet>
      <dgm:spPr/>
    </dgm:pt>
    <dgm:pt modelId="{FB7909A4-9924-4410-ADE6-D169D908EE54}" type="pres">
      <dgm:prSet presAssocID="{181197AF-1354-4F46-8D1C-C578D0F78798}" presName="descendantText" presStyleLbl="alignAcc1" presStyleIdx="0" presStyleCnt="6">
        <dgm:presLayoutVars>
          <dgm:bulletEnabled val="1"/>
        </dgm:presLayoutVars>
      </dgm:prSet>
      <dgm:spPr/>
    </dgm:pt>
    <dgm:pt modelId="{E1B40D43-DA85-46A0-844A-B36F9A5597A0}" type="pres">
      <dgm:prSet presAssocID="{833106E1-FA9B-4D63-9FD4-BF6C740BAC62}" presName="sp" presStyleCnt="0"/>
      <dgm:spPr/>
    </dgm:pt>
    <dgm:pt modelId="{39B5F63A-1EB6-41F3-A937-93D4CB693D24}" type="pres">
      <dgm:prSet presAssocID="{CB61DCD7-7A1A-4A70-8DC0-4929FA6945E0}" presName="composite" presStyleCnt="0"/>
      <dgm:spPr/>
    </dgm:pt>
    <dgm:pt modelId="{6F314686-1F0D-4C5C-9FA7-14EC02038D6A}" type="pres">
      <dgm:prSet presAssocID="{CB61DCD7-7A1A-4A70-8DC0-4929FA6945E0}" presName="parentText" presStyleLbl="alignNode1" presStyleIdx="1" presStyleCnt="6">
        <dgm:presLayoutVars>
          <dgm:chMax val="1"/>
          <dgm:bulletEnabled val="1"/>
        </dgm:presLayoutVars>
      </dgm:prSet>
      <dgm:spPr/>
    </dgm:pt>
    <dgm:pt modelId="{D7CA0382-7B25-435F-B3AC-22897FB426B3}" type="pres">
      <dgm:prSet presAssocID="{CB61DCD7-7A1A-4A70-8DC0-4929FA6945E0}" presName="descendantText" presStyleLbl="alignAcc1" presStyleIdx="1" presStyleCnt="6" custScaleY="131714">
        <dgm:presLayoutVars>
          <dgm:bulletEnabled val="1"/>
        </dgm:presLayoutVars>
      </dgm:prSet>
      <dgm:spPr/>
    </dgm:pt>
    <dgm:pt modelId="{C783AD11-7995-45B9-B4E9-8A6CE79289B1}" type="pres">
      <dgm:prSet presAssocID="{4750CEF1-CC11-419A-B3BA-AE2C6064923F}" presName="sp" presStyleCnt="0"/>
      <dgm:spPr/>
    </dgm:pt>
    <dgm:pt modelId="{CE1DEC32-5171-4CF8-BE4A-FBE0402924BF}" type="pres">
      <dgm:prSet presAssocID="{904C4806-ECAC-4560-87D8-EF51F618DE7F}" presName="composite" presStyleCnt="0"/>
      <dgm:spPr/>
    </dgm:pt>
    <dgm:pt modelId="{5D1E12EA-2789-44E8-89F2-C43FA1836285}" type="pres">
      <dgm:prSet presAssocID="{904C4806-ECAC-4560-87D8-EF51F618DE7F}" presName="parentText" presStyleLbl="alignNode1" presStyleIdx="2" presStyleCnt="6">
        <dgm:presLayoutVars>
          <dgm:chMax val="1"/>
          <dgm:bulletEnabled val="1"/>
        </dgm:presLayoutVars>
      </dgm:prSet>
      <dgm:spPr/>
    </dgm:pt>
    <dgm:pt modelId="{33A39794-C532-4536-879B-0D88D48DC73C}" type="pres">
      <dgm:prSet presAssocID="{904C4806-ECAC-4560-87D8-EF51F618DE7F}" presName="descendantText" presStyleLbl="alignAcc1" presStyleIdx="2" presStyleCnt="6">
        <dgm:presLayoutVars>
          <dgm:bulletEnabled val="1"/>
        </dgm:presLayoutVars>
      </dgm:prSet>
      <dgm:spPr/>
    </dgm:pt>
    <dgm:pt modelId="{2DDC1EC3-A858-40CF-840E-E3E425F19437}" type="pres">
      <dgm:prSet presAssocID="{F3E3EAEA-9B0B-4CA4-BC6B-835C925512FC}" presName="sp" presStyleCnt="0"/>
      <dgm:spPr/>
    </dgm:pt>
    <dgm:pt modelId="{0551AFBA-785D-4586-94EC-3D70FBEF20EF}" type="pres">
      <dgm:prSet presAssocID="{CCE80059-D57D-4D38-B659-FABCF1D0315D}" presName="composite" presStyleCnt="0"/>
      <dgm:spPr/>
    </dgm:pt>
    <dgm:pt modelId="{20D4EB44-DCB0-4BA6-8F56-C384E6FC56E6}" type="pres">
      <dgm:prSet presAssocID="{CCE80059-D57D-4D38-B659-FABCF1D0315D}" presName="parentText" presStyleLbl="alignNode1" presStyleIdx="3" presStyleCnt="6">
        <dgm:presLayoutVars>
          <dgm:chMax val="1"/>
          <dgm:bulletEnabled val="1"/>
        </dgm:presLayoutVars>
      </dgm:prSet>
      <dgm:spPr/>
    </dgm:pt>
    <dgm:pt modelId="{249763BE-8BFB-475D-A8D9-4B9E47C4AB8D}" type="pres">
      <dgm:prSet presAssocID="{CCE80059-D57D-4D38-B659-FABCF1D0315D}" presName="descendantText" presStyleLbl="alignAcc1" presStyleIdx="3" presStyleCnt="6">
        <dgm:presLayoutVars>
          <dgm:bulletEnabled val="1"/>
        </dgm:presLayoutVars>
      </dgm:prSet>
      <dgm:spPr/>
    </dgm:pt>
    <dgm:pt modelId="{7E24D1A8-858C-42C0-8D7D-0F0409EDF96E}" type="pres">
      <dgm:prSet presAssocID="{AC3D646C-677B-48F6-9A90-D9896B39881F}" presName="sp" presStyleCnt="0"/>
      <dgm:spPr/>
    </dgm:pt>
    <dgm:pt modelId="{26B82D43-E7DB-4184-8667-FADC070F27AB}" type="pres">
      <dgm:prSet presAssocID="{6D62BEA1-7DD9-4E98-AC02-557F8FDEC517}" presName="composite" presStyleCnt="0"/>
      <dgm:spPr/>
    </dgm:pt>
    <dgm:pt modelId="{095CFFD3-6751-42E7-9C70-695198A9429F}" type="pres">
      <dgm:prSet presAssocID="{6D62BEA1-7DD9-4E98-AC02-557F8FDEC517}" presName="parentText" presStyleLbl="alignNode1" presStyleIdx="4" presStyleCnt="6">
        <dgm:presLayoutVars>
          <dgm:chMax val="1"/>
          <dgm:bulletEnabled val="1"/>
        </dgm:presLayoutVars>
      </dgm:prSet>
      <dgm:spPr/>
    </dgm:pt>
    <dgm:pt modelId="{8409656A-0A5B-4DC6-9136-9D88771AB903}" type="pres">
      <dgm:prSet presAssocID="{6D62BEA1-7DD9-4E98-AC02-557F8FDEC517}" presName="descendantText" presStyleLbl="alignAcc1" presStyleIdx="4" presStyleCnt="6">
        <dgm:presLayoutVars>
          <dgm:bulletEnabled val="1"/>
        </dgm:presLayoutVars>
      </dgm:prSet>
      <dgm:spPr/>
    </dgm:pt>
    <dgm:pt modelId="{E6FF6932-29EC-41AF-B025-C63EBC4A57A9}" type="pres">
      <dgm:prSet presAssocID="{46A3A3B6-E9C6-48E8-ADE8-58987B60201E}" presName="sp" presStyleCnt="0"/>
      <dgm:spPr/>
    </dgm:pt>
    <dgm:pt modelId="{ECF7441B-F6C1-4E80-9BA0-9E7DF7A40044}" type="pres">
      <dgm:prSet presAssocID="{86D12B7F-221E-42BE-B947-A746D9198404}" presName="composite" presStyleCnt="0"/>
      <dgm:spPr/>
    </dgm:pt>
    <dgm:pt modelId="{98C34AE8-DE98-4D6F-A396-40407C41BF4B}" type="pres">
      <dgm:prSet presAssocID="{86D12B7F-221E-42BE-B947-A746D9198404}" presName="parentText" presStyleLbl="alignNode1" presStyleIdx="5" presStyleCnt="6">
        <dgm:presLayoutVars>
          <dgm:chMax val="1"/>
          <dgm:bulletEnabled val="1"/>
        </dgm:presLayoutVars>
      </dgm:prSet>
      <dgm:spPr/>
    </dgm:pt>
    <dgm:pt modelId="{CE378C4D-A97E-4A9F-8A6C-EC0014F0274D}" type="pres">
      <dgm:prSet presAssocID="{86D12B7F-221E-42BE-B947-A746D9198404}" presName="descendantText" presStyleLbl="alignAcc1" presStyleIdx="5" presStyleCnt="6">
        <dgm:presLayoutVars>
          <dgm:bulletEnabled val="1"/>
        </dgm:presLayoutVars>
      </dgm:prSet>
      <dgm:spPr/>
    </dgm:pt>
  </dgm:ptLst>
  <dgm:cxnLst>
    <dgm:cxn modelId="{FD14E317-5457-48BE-A7A4-EA3D67F91575}" type="presOf" srcId="{717CDF25-018D-40E3-A8EA-5F858EB6DDFE}" destId="{249763BE-8BFB-475D-A8D9-4B9E47C4AB8D}" srcOrd="0" destOrd="0" presId="urn:microsoft.com/office/officeart/2005/8/layout/chevron2"/>
    <dgm:cxn modelId="{2CFC9818-B959-456B-BF1A-4953C5B5D695}" type="presOf" srcId="{181197AF-1354-4F46-8D1C-C578D0F78798}" destId="{B40213D6-52AC-47F1-B187-B62361299FD4}" srcOrd="0" destOrd="0" presId="urn:microsoft.com/office/officeart/2005/8/layout/chevron2"/>
    <dgm:cxn modelId="{DEDA7819-C424-4334-BD48-BFCE892C7A22}" srcId="{91A6C846-1AF9-4A0A-8898-8FACE6F6E0D3}" destId="{904C4806-ECAC-4560-87D8-EF51F618DE7F}" srcOrd="2" destOrd="0" parTransId="{51C4F11E-2349-4809-98E9-062754513B52}" sibTransId="{F3E3EAEA-9B0B-4CA4-BC6B-835C925512FC}"/>
    <dgm:cxn modelId="{74F60A1C-EC87-4FC3-9EEC-C4C02FC5E541}" srcId="{4E1BE3EA-DAE4-4398-9ECA-D2EC184F2330}" destId="{8734B8E7-A823-4532-8C9C-9900C538B0A0}" srcOrd="1" destOrd="0" parTransId="{17B908F0-7915-4633-987B-6D974BCD4008}" sibTransId="{242B086D-116C-4C2F-8EF4-4569BBF6DACF}"/>
    <dgm:cxn modelId="{E780FB27-AD2C-49C5-B92E-AFCC218502AA}" type="presOf" srcId="{2BD888E6-2E72-4E07-B885-43E2BB8D0CFA}" destId="{FB7909A4-9924-4410-ADE6-D169D908EE54}" srcOrd="0" destOrd="1" presId="urn:microsoft.com/office/officeart/2005/8/layout/chevron2"/>
    <dgm:cxn modelId="{EA538733-A1C5-4A3A-A29A-E9D6DA07D86C}" srcId="{27B0C0AA-C720-4643-BD14-FE2134A9EBC1}" destId="{2BD888E6-2E72-4E07-B885-43E2BB8D0CFA}" srcOrd="0" destOrd="0" parTransId="{18AB9FBA-EC09-4259-9218-9EC4A07B1999}" sibTransId="{43504E21-5EB6-4CDB-9E68-C7D87214A796}"/>
    <dgm:cxn modelId="{40BD1C5B-71BF-4EFD-B577-C42A25C5A56D}" type="presOf" srcId="{27B0C0AA-C720-4643-BD14-FE2134A9EBC1}" destId="{FB7909A4-9924-4410-ADE6-D169D908EE54}" srcOrd="0" destOrd="0" presId="urn:microsoft.com/office/officeart/2005/8/layout/chevron2"/>
    <dgm:cxn modelId="{1376035F-68DA-40DB-A863-AC29E85D28DE}" type="presOf" srcId="{B2F78B36-72B5-4927-A48F-47C1BFCA2E96}" destId="{249763BE-8BFB-475D-A8D9-4B9E47C4AB8D}" srcOrd="0" destOrd="1" presId="urn:microsoft.com/office/officeart/2005/8/layout/chevron2"/>
    <dgm:cxn modelId="{7AD4D243-0439-4726-934B-C80AED9E963E}" type="presOf" srcId="{6C5769B4-81F1-422D-AE25-A1B883A207FF}" destId="{8409656A-0A5B-4DC6-9136-9D88771AB903}" srcOrd="0" destOrd="0" presId="urn:microsoft.com/office/officeart/2005/8/layout/chevron2"/>
    <dgm:cxn modelId="{1E50B26C-7380-4903-BDFA-4AAB673AC1F8}" type="presOf" srcId="{6A32F7D6-5B62-4661-90FA-EC98022850B2}" destId="{D7CA0382-7B25-435F-B3AC-22897FB426B3}" srcOrd="0" destOrd="1" presId="urn:microsoft.com/office/officeart/2005/8/layout/chevron2"/>
    <dgm:cxn modelId="{B77BC94E-DAA8-4BA6-8FF7-E229F378B24F}" type="presOf" srcId="{4E1BE3EA-DAE4-4398-9ECA-D2EC184F2330}" destId="{D7CA0382-7B25-435F-B3AC-22897FB426B3}" srcOrd="0" destOrd="0" presId="urn:microsoft.com/office/officeart/2005/8/layout/chevron2"/>
    <dgm:cxn modelId="{8FBD3C70-BFC1-4705-83E9-33EFDFBA8392}" type="presOf" srcId="{6D62BEA1-7DD9-4E98-AC02-557F8FDEC517}" destId="{095CFFD3-6751-42E7-9C70-695198A9429F}" srcOrd="0" destOrd="0" presId="urn:microsoft.com/office/officeart/2005/8/layout/chevron2"/>
    <dgm:cxn modelId="{8914AC51-5FE7-4008-A488-5F8C413C3C3F}" srcId="{86D12B7F-221E-42BE-B947-A746D9198404}" destId="{8EA23625-FAF3-4403-B21B-7129B430E1E5}" srcOrd="0" destOrd="0" parTransId="{7D9DD4C4-A5BC-4465-8026-B3C34AED5CA4}" sibTransId="{7CBB4397-317A-4E0C-BF32-41DBC5D05AB6}"/>
    <dgm:cxn modelId="{EE6CDC51-045D-4A76-B01F-C74CCF6B9165}" type="presOf" srcId="{D28AEC7A-9284-4BDD-B49F-EF5068E66C11}" destId="{33A39794-C532-4536-879B-0D88D48DC73C}" srcOrd="0" destOrd="2" presId="urn:microsoft.com/office/officeart/2005/8/layout/chevron2"/>
    <dgm:cxn modelId="{8A8D5F59-44B1-448A-8A4A-99714BBEF120}" srcId="{6C5769B4-81F1-422D-AE25-A1B883A207FF}" destId="{F2383CAE-8A7A-4511-B00C-D5642C905540}" srcOrd="1" destOrd="0" parTransId="{C25D7680-12EA-47D4-A0B7-6D76E918838D}" sibTransId="{580E02B3-DC92-461E-AFF0-B3C0C6BC1E12}"/>
    <dgm:cxn modelId="{962EBF82-23CE-485B-88F4-D6D51559C54E}" srcId="{91A6C846-1AF9-4A0A-8898-8FACE6F6E0D3}" destId="{CCE80059-D57D-4D38-B659-FABCF1D0315D}" srcOrd="3" destOrd="0" parTransId="{DDFBC1F2-2D16-4EC2-95F5-4E85167DFD46}" sibTransId="{AC3D646C-677B-48F6-9A90-D9896B39881F}"/>
    <dgm:cxn modelId="{7BE5B685-AD41-41EB-B4CE-592FD754FE1F}" type="presOf" srcId="{904C4806-ECAC-4560-87D8-EF51F618DE7F}" destId="{5D1E12EA-2789-44E8-89F2-C43FA1836285}" srcOrd="0" destOrd="0" presId="urn:microsoft.com/office/officeart/2005/8/layout/chevron2"/>
    <dgm:cxn modelId="{A49B7487-B8A1-4EA1-93CD-3416A17AF4C1}" srcId="{CB61DCD7-7A1A-4A70-8DC0-4929FA6945E0}" destId="{4E1BE3EA-DAE4-4398-9ECA-D2EC184F2330}" srcOrd="0" destOrd="0" parTransId="{6AE2AE99-B359-4699-9BC5-59B1B19150F9}" sibTransId="{F05AB65A-879B-4694-9CEA-7FD31203E1F0}"/>
    <dgm:cxn modelId="{6FFC308F-67CF-4770-938A-9F5E67F2BA0D}" srcId="{91A6C846-1AF9-4A0A-8898-8FACE6F6E0D3}" destId="{86D12B7F-221E-42BE-B947-A746D9198404}" srcOrd="5" destOrd="0" parTransId="{E90C2C2A-88AA-400E-9986-52E65D07DCCB}" sibTransId="{65DE4ECD-601D-4AAE-B7CA-FA8554DA303F}"/>
    <dgm:cxn modelId="{0BC63690-4A5E-4D99-BDAB-03EBCC3DE715}" srcId="{B009A6E7-8C97-4190-8ACB-B85565F3E661}" destId="{D28AEC7A-9284-4BDD-B49F-EF5068E66C11}" srcOrd="1" destOrd="0" parTransId="{9E215929-EAC0-4A20-B366-30A88883DD8D}" sibTransId="{BCF10DC0-A8B5-4DD1-BEC1-F5436497C26E}"/>
    <dgm:cxn modelId="{D70DB697-4040-4EA7-B60A-B729D9A789EE}" type="presOf" srcId="{91A6C846-1AF9-4A0A-8898-8FACE6F6E0D3}" destId="{3F881BE2-3A71-432E-B774-03753EDCBA00}" srcOrd="0" destOrd="0" presId="urn:microsoft.com/office/officeart/2005/8/layout/chevron2"/>
    <dgm:cxn modelId="{2023E298-8F2D-4F02-A7AD-3DA79382AD98}" type="presOf" srcId="{CCE80059-D57D-4D38-B659-FABCF1D0315D}" destId="{20D4EB44-DCB0-4BA6-8F56-C384E6FC56E6}" srcOrd="0" destOrd="0" presId="urn:microsoft.com/office/officeart/2005/8/layout/chevron2"/>
    <dgm:cxn modelId="{29E45599-D98D-4D6A-8C06-6AFEA61EBB14}" srcId="{6C5769B4-81F1-422D-AE25-A1B883A207FF}" destId="{78C86A6F-D03D-4A83-937A-C75E400FFE8D}" srcOrd="0" destOrd="0" parTransId="{E8714C58-A5D6-4C25-806A-430A15B77D81}" sibTransId="{6EEF4055-4E0C-4232-91F0-00125012C157}"/>
    <dgm:cxn modelId="{A37A379E-CB29-49A5-9C59-A121DDB50E4E}" type="presOf" srcId="{CB61DCD7-7A1A-4A70-8DC0-4929FA6945E0}" destId="{6F314686-1F0D-4C5C-9FA7-14EC02038D6A}" srcOrd="0" destOrd="0" presId="urn:microsoft.com/office/officeart/2005/8/layout/chevron2"/>
    <dgm:cxn modelId="{B0F45FA0-F6B5-4ECD-8CE4-EBDCF9DAE27D}" srcId="{91A6C846-1AF9-4A0A-8898-8FACE6F6E0D3}" destId="{CB61DCD7-7A1A-4A70-8DC0-4929FA6945E0}" srcOrd="1" destOrd="0" parTransId="{3C2F5060-9F66-49D7-9622-47FCDFD0DBBF}" sibTransId="{4750CEF1-CC11-419A-B3BA-AE2C6064923F}"/>
    <dgm:cxn modelId="{30F0B2AF-A477-4FFD-A36C-6CA3D0ED0AD5}" type="presOf" srcId="{B009A6E7-8C97-4190-8ACB-B85565F3E661}" destId="{33A39794-C532-4536-879B-0D88D48DC73C}" srcOrd="0" destOrd="0" presId="urn:microsoft.com/office/officeart/2005/8/layout/chevron2"/>
    <dgm:cxn modelId="{9FF9FCB5-7ED4-4B8E-BA7A-8F190E6FD1A7}" srcId="{904C4806-ECAC-4560-87D8-EF51F618DE7F}" destId="{B009A6E7-8C97-4190-8ACB-B85565F3E661}" srcOrd="0" destOrd="0" parTransId="{6203B5E9-033D-48B0-98D9-A2F053B7BAB6}" sibTransId="{DB867504-E895-4487-93A0-C56F0E7E64BC}"/>
    <dgm:cxn modelId="{FF2B79CA-B8A4-48D7-B15E-ACDE2D612F64}" srcId="{8EA23625-FAF3-4403-B21B-7129B430E1E5}" destId="{4F56311F-CBC8-4744-B7A6-E5096755A433}" srcOrd="0" destOrd="0" parTransId="{0976E76F-1611-45CA-B05D-27555C5CB648}" sibTransId="{A544534A-8B77-44D5-8F11-B8C8FBB3ECD6}"/>
    <dgm:cxn modelId="{6D2FC5CD-A12B-4266-9EE6-C4393D942D4F}" type="presOf" srcId="{8734B8E7-A823-4532-8C9C-9900C538B0A0}" destId="{D7CA0382-7B25-435F-B3AC-22897FB426B3}" srcOrd="0" destOrd="2" presId="urn:microsoft.com/office/officeart/2005/8/layout/chevron2"/>
    <dgm:cxn modelId="{2B86B6CE-B74F-4128-9D67-4CAC6AB300A8}" srcId="{6D62BEA1-7DD9-4E98-AC02-557F8FDEC517}" destId="{6C5769B4-81F1-422D-AE25-A1B883A207FF}" srcOrd="0" destOrd="0" parTransId="{4DC1F183-45B8-4D0D-A708-6B3DAB0BE5FD}" sibTransId="{61406430-4C7C-46A1-85E8-B309DC7E5E25}"/>
    <dgm:cxn modelId="{6CC0F9D0-25D2-4401-BDAE-B27219100F96}" srcId="{CCE80059-D57D-4D38-B659-FABCF1D0315D}" destId="{717CDF25-018D-40E3-A8EA-5F858EB6DDFE}" srcOrd="0" destOrd="0" parTransId="{1AB4C8B0-1B26-4B24-BAAA-BEFF7F2D0242}" sibTransId="{5F19F466-3AC2-466F-A420-7561E14AD772}"/>
    <dgm:cxn modelId="{E78743D5-79D3-4E5E-87A2-3B4F9858AB54}" srcId="{717CDF25-018D-40E3-A8EA-5F858EB6DDFE}" destId="{B2F78B36-72B5-4927-A48F-47C1BFCA2E96}" srcOrd="0" destOrd="0" parTransId="{656B5ECD-FED5-415C-96B9-00973D780715}" sibTransId="{C26C15D4-F386-44B8-9EAB-BB97EBB7A4A6}"/>
    <dgm:cxn modelId="{3AD7B6D5-DBE7-46C6-88E1-809CA41F42CE}" srcId="{91A6C846-1AF9-4A0A-8898-8FACE6F6E0D3}" destId="{181197AF-1354-4F46-8D1C-C578D0F78798}" srcOrd="0" destOrd="0" parTransId="{97FEAB79-BAAF-4010-AE9F-D2F78FD00B5E}" sibTransId="{833106E1-FA9B-4D63-9FD4-BF6C740BAC62}"/>
    <dgm:cxn modelId="{C68E58DC-7AB9-494E-89EA-0297DF1FE878}" srcId="{181197AF-1354-4F46-8D1C-C578D0F78798}" destId="{27B0C0AA-C720-4643-BD14-FE2134A9EBC1}" srcOrd="0" destOrd="0" parTransId="{A3D75989-A6BF-4A05-AA84-8AF88C40C0F8}" sibTransId="{35F99F02-887C-4C9D-9FAB-7BC3EB25CF98}"/>
    <dgm:cxn modelId="{259E47DD-600E-4CEB-BF32-57762352EEBA}" type="presOf" srcId="{8EA23625-FAF3-4403-B21B-7129B430E1E5}" destId="{CE378C4D-A97E-4A9F-8A6C-EC0014F0274D}" srcOrd="0" destOrd="0" presId="urn:microsoft.com/office/officeart/2005/8/layout/chevron2"/>
    <dgm:cxn modelId="{DE9DC0DE-49BD-44AC-9CA7-2D6EDB639AA2}" type="presOf" srcId="{86D12B7F-221E-42BE-B947-A746D9198404}" destId="{98C34AE8-DE98-4D6F-A396-40407C41BF4B}" srcOrd="0" destOrd="0" presId="urn:microsoft.com/office/officeart/2005/8/layout/chevron2"/>
    <dgm:cxn modelId="{BE0591E0-96EA-4C9B-80C6-794F7BD219FC}" type="presOf" srcId="{4F56311F-CBC8-4744-B7A6-E5096755A433}" destId="{CE378C4D-A97E-4A9F-8A6C-EC0014F0274D}" srcOrd="0" destOrd="1" presId="urn:microsoft.com/office/officeart/2005/8/layout/chevron2"/>
    <dgm:cxn modelId="{C555E9E5-3B88-4E04-8A97-C7CB17000ABB}" type="presOf" srcId="{F2383CAE-8A7A-4511-B00C-D5642C905540}" destId="{8409656A-0A5B-4DC6-9136-9D88771AB903}" srcOrd="0" destOrd="2" presId="urn:microsoft.com/office/officeart/2005/8/layout/chevron2"/>
    <dgm:cxn modelId="{E11C5AEF-41ED-4933-8E5A-893BAA728D62}" srcId="{B009A6E7-8C97-4190-8ACB-B85565F3E661}" destId="{C5F99D21-3D20-4989-8AE0-1D9A6901FF4B}" srcOrd="0" destOrd="0" parTransId="{4135FF2C-5BD2-4415-81D7-5DF475E6979B}" sibTransId="{736EB6E4-828B-440C-B975-51F0760B5332}"/>
    <dgm:cxn modelId="{D42342F2-4BC9-4CC1-8BCA-284EF63C939B}" srcId="{4E1BE3EA-DAE4-4398-9ECA-D2EC184F2330}" destId="{6A32F7D6-5B62-4661-90FA-EC98022850B2}" srcOrd="0" destOrd="0" parTransId="{B70A8655-519B-4F54-81D2-B5485EFC79E1}" sibTransId="{C334D76B-F839-4D33-8001-EC6C95BF18B1}"/>
    <dgm:cxn modelId="{949C83F3-1AE5-474E-9F7D-EBAB29A6C43C}" type="presOf" srcId="{78C86A6F-D03D-4A83-937A-C75E400FFE8D}" destId="{8409656A-0A5B-4DC6-9136-9D88771AB903}" srcOrd="0" destOrd="1" presId="urn:microsoft.com/office/officeart/2005/8/layout/chevron2"/>
    <dgm:cxn modelId="{55B2F6F4-B834-4A5E-84B5-9C2CE8AD336E}" type="presOf" srcId="{C5F99D21-3D20-4989-8AE0-1D9A6901FF4B}" destId="{33A39794-C532-4536-879B-0D88D48DC73C}" srcOrd="0" destOrd="1" presId="urn:microsoft.com/office/officeart/2005/8/layout/chevron2"/>
    <dgm:cxn modelId="{488933FF-0210-48F8-B312-F2309138F816}" srcId="{91A6C846-1AF9-4A0A-8898-8FACE6F6E0D3}" destId="{6D62BEA1-7DD9-4E98-AC02-557F8FDEC517}" srcOrd="4" destOrd="0" parTransId="{14FE6DD1-ACEC-422B-9D80-8E740F7AF8E6}" sibTransId="{46A3A3B6-E9C6-48E8-ADE8-58987B60201E}"/>
    <dgm:cxn modelId="{5E7DF2FD-6A8D-47D3-8F8B-D79FD3430B23}" type="presParOf" srcId="{3F881BE2-3A71-432E-B774-03753EDCBA00}" destId="{0D93EEE0-DECD-4D6B-A1F8-0E1AF2836E07}" srcOrd="0" destOrd="0" presId="urn:microsoft.com/office/officeart/2005/8/layout/chevron2"/>
    <dgm:cxn modelId="{63640FB2-294D-4003-9FAC-6EA87BD61062}" type="presParOf" srcId="{0D93EEE0-DECD-4D6B-A1F8-0E1AF2836E07}" destId="{B40213D6-52AC-47F1-B187-B62361299FD4}" srcOrd="0" destOrd="0" presId="urn:microsoft.com/office/officeart/2005/8/layout/chevron2"/>
    <dgm:cxn modelId="{9B89D02D-9BDA-431B-B260-A489AB3AF72E}" type="presParOf" srcId="{0D93EEE0-DECD-4D6B-A1F8-0E1AF2836E07}" destId="{FB7909A4-9924-4410-ADE6-D169D908EE54}" srcOrd="1" destOrd="0" presId="urn:microsoft.com/office/officeart/2005/8/layout/chevron2"/>
    <dgm:cxn modelId="{B14FC9B6-6418-446B-B151-0CA0D518FC24}" type="presParOf" srcId="{3F881BE2-3A71-432E-B774-03753EDCBA00}" destId="{E1B40D43-DA85-46A0-844A-B36F9A5597A0}" srcOrd="1" destOrd="0" presId="urn:microsoft.com/office/officeart/2005/8/layout/chevron2"/>
    <dgm:cxn modelId="{AA0D1957-3415-4D00-B0C0-C86DD1AF1424}" type="presParOf" srcId="{3F881BE2-3A71-432E-B774-03753EDCBA00}" destId="{39B5F63A-1EB6-41F3-A937-93D4CB693D24}" srcOrd="2" destOrd="0" presId="urn:microsoft.com/office/officeart/2005/8/layout/chevron2"/>
    <dgm:cxn modelId="{2EF169E3-47EA-4EC9-8C8B-5E83B03A9C0D}" type="presParOf" srcId="{39B5F63A-1EB6-41F3-A937-93D4CB693D24}" destId="{6F314686-1F0D-4C5C-9FA7-14EC02038D6A}" srcOrd="0" destOrd="0" presId="urn:microsoft.com/office/officeart/2005/8/layout/chevron2"/>
    <dgm:cxn modelId="{B254565F-1DBA-414C-BB75-D7AFCE23A34F}" type="presParOf" srcId="{39B5F63A-1EB6-41F3-A937-93D4CB693D24}" destId="{D7CA0382-7B25-435F-B3AC-22897FB426B3}" srcOrd="1" destOrd="0" presId="urn:microsoft.com/office/officeart/2005/8/layout/chevron2"/>
    <dgm:cxn modelId="{565D4497-1FB7-4B74-88B5-83CB0A7965D3}" type="presParOf" srcId="{3F881BE2-3A71-432E-B774-03753EDCBA00}" destId="{C783AD11-7995-45B9-B4E9-8A6CE79289B1}" srcOrd="3" destOrd="0" presId="urn:microsoft.com/office/officeart/2005/8/layout/chevron2"/>
    <dgm:cxn modelId="{5C55A67C-42B8-4791-93BB-4CA5A541634E}" type="presParOf" srcId="{3F881BE2-3A71-432E-B774-03753EDCBA00}" destId="{CE1DEC32-5171-4CF8-BE4A-FBE0402924BF}" srcOrd="4" destOrd="0" presId="urn:microsoft.com/office/officeart/2005/8/layout/chevron2"/>
    <dgm:cxn modelId="{249F5D21-B1F1-4AF7-8004-4FA220874D84}" type="presParOf" srcId="{CE1DEC32-5171-4CF8-BE4A-FBE0402924BF}" destId="{5D1E12EA-2789-44E8-89F2-C43FA1836285}" srcOrd="0" destOrd="0" presId="urn:microsoft.com/office/officeart/2005/8/layout/chevron2"/>
    <dgm:cxn modelId="{B44F0DFF-870E-4FDE-BD1A-453D50DC3AD8}" type="presParOf" srcId="{CE1DEC32-5171-4CF8-BE4A-FBE0402924BF}" destId="{33A39794-C532-4536-879B-0D88D48DC73C}" srcOrd="1" destOrd="0" presId="urn:microsoft.com/office/officeart/2005/8/layout/chevron2"/>
    <dgm:cxn modelId="{1AF3C8C5-2232-4DA4-A8D0-7B20FC3C177E}" type="presParOf" srcId="{3F881BE2-3A71-432E-B774-03753EDCBA00}" destId="{2DDC1EC3-A858-40CF-840E-E3E425F19437}" srcOrd="5" destOrd="0" presId="urn:microsoft.com/office/officeart/2005/8/layout/chevron2"/>
    <dgm:cxn modelId="{676EA2B1-5196-4E7F-BA6A-4EB073D8BE0C}" type="presParOf" srcId="{3F881BE2-3A71-432E-B774-03753EDCBA00}" destId="{0551AFBA-785D-4586-94EC-3D70FBEF20EF}" srcOrd="6" destOrd="0" presId="urn:microsoft.com/office/officeart/2005/8/layout/chevron2"/>
    <dgm:cxn modelId="{DEA6FFD5-BE75-4C5F-A506-99C1E2876CB7}" type="presParOf" srcId="{0551AFBA-785D-4586-94EC-3D70FBEF20EF}" destId="{20D4EB44-DCB0-4BA6-8F56-C384E6FC56E6}" srcOrd="0" destOrd="0" presId="urn:microsoft.com/office/officeart/2005/8/layout/chevron2"/>
    <dgm:cxn modelId="{3DA5F9B5-3D84-4605-A039-0AF5F88CAAA9}" type="presParOf" srcId="{0551AFBA-785D-4586-94EC-3D70FBEF20EF}" destId="{249763BE-8BFB-475D-A8D9-4B9E47C4AB8D}" srcOrd="1" destOrd="0" presId="urn:microsoft.com/office/officeart/2005/8/layout/chevron2"/>
    <dgm:cxn modelId="{3131088A-FBAE-46E9-82F6-BCBC5A8539C1}" type="presParOf" srcId="{3F881BE2-3A71-432E-B774-03753EDCBA00}" destId="{7E24D1A8-858C-42C0-8D7D-0F0409EDF96E}" srcOrd="7" destOrd="0" presId="urn:microsoft.com/office/officeart/2005/8/layout/chevron2"/>
    <dgm:cxn modelId="{88CFBA96-7139-44BA-9D4B-EEC4353BEDF0}" type="presParOf" srcId="{3F881BE2-3A71-432E-B774-03753EDCBA00}" destId="{26B82D43-E7DB-4184-8667-FADC070F27AB}" srcOrd="8" destOrd="0" presId="urn:microsoft.com/office/officeart/2005/8/layout/chevron2"/>
    <dgm:cxn modelId="{E963A05E-14FB-4239-958E-87D51577AE8A}" type="presParOf" srcId="{26B82D43-E7DB-4184-8667-FADC070F27AB}" destId="{095CFFD3-6751-42E7-9C70-695198A9429F}" srcOrd="0" destOrd="0" presId="urn:microsoft.com/office/officeart/2005/8/layout/chevron2"/>
    <dgm:cxn modelId="{6E3F1FFC-705D-40B7-A449-0D541F04E331}" type="presParOf" srcId="{26B82D43-E7DB-4184-8667-FADC070F27AB}" destId="{8409656A-0A5B-4DC6-9136-9D88771AB903}" srcOrd="1" destOrd="0" presId="urn:microsoft.com/office/officeart/2005/8/layout/chevron2"/>
    <dgm:cxn modelId="{74AB9CFE-5818-478A-A3AA-5849E3BA6383}" type="presParOf" srcId="{3F881BE2-3A71-432E-B774-03753EDCBA00}" destId="{E6FF6932-29EC-41AF-B025-C63EBC4A57A9}" srcOrd="9" destOrd="0" presId="urn:microsoft.com/office/officeart/2005/8/layout/chevron2"/>
    <dgm:cxn modelId="{331E04A5-B8C7-4A59-B5C1-11B5B23AFA52}" type="presParOf" srcId="{3F881BE2-3A71-432E-B774-03753EDCBA00}" destId="{ECF7441B-F6C1-4E80-9BA0-9E7DF7A40044}" srcOrd="10" destOrd="0" presId="urn:microsoft.com/office/officeart/2005/8/layout/chevron2"/>
    <dgm:cxn modelId="{0E83A31F-1C12-48F6-AFBA-7DEC91215EE2}" type="presParOf" srcId="{ECF7441B-F6C1-4E80-9BA0-9E7DF7A40044}" destId="{98C34AE8-DE98-4D6F-A396-40407C41BF4B}" srcOrd="0" destOrd="0" presId="urn:microsoft.com/office/officeart/2005/8/layout/chevron2"/>
    <dgm:cxn modelId="{779B2DBE-3355-42E8-8036-0046DD21E0D0}" type="presParOf" srcId="{ECF7441B-F6C1-4E80-9BA0-9E7DF7A40044}" destId="{CE378C4D-A97E-4A9F-8A6C-EC0014F027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213D6-52AC-47F1-B187-B62361299FD4}">
      <dsp:nvSpPr>
        <dsp:cNvPr id="0" name=""/>
        <dsp:cNvSpPr/>
      </dsp:nvSpPr>
      <dsp:spPr>
        <a:xfrm rot="5400000">
          <a:off x="-137938" y="143043"/>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1</a:t>
          </a:r>
        </a:p>
      </dsp:txBody>
      <dsp:txXfrm rot="-5400000">
        <a:off x="1" y="326962"/>
        <a:ext cx="643713" cy="275877"/>
      </dsp:txXfrm>
    </dsp:sp>
    <dsp:sp modelId="{FB7909A4-9924-4410-ADE6-D169D908EE54}">
      <dsp:nvSpPr>
        <dsp:cNvPr id="0" name=""/>
        <dsp:cNvSpPr/>
      </dsp:nvSpPr>
      <dsp:spPr>
        <a:xfrm rot="5400000">
          <a:off x="5763869" y="-5115051"/>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Core Performance Outcomes Determined and Defined</a:t>
          </a:r>
        </a:p>
        <a:p>
          <a:pPr marL="228600" lvl="2" indent="-114300" algn="l" defTabSz="577850">
            <a:lnSpc>
              <a:spcPct val="90000"/>
            </a:lnSpc>
            <a:spcBef>
              <a:spcPct val="0"/>
            </a:spcBef>
            <a:spcAft>
              <a:spcPct val="15000"/>
            </a:spcAft>
            <a:buChar char="•"/>
          </a:pPr>
          <a:r>
            <a:rPr lang="en-US" sz="1300" kern="1200" dirty="0"/>
            <a:t>Program has established core performance outcomes across 4 investment priorities</a:t>
          </a:r>
        </a:p>
      </dsp:txBody>
      <dsp:txXfrm rot="-5400000">
        <a:off x="643714" y="34283"/>
        <a:ext cx="10808867" cy="539376"/>
      </dsp:txXfrm>
    </dsp:sp>
    <dsp:sp modelId="{6F314686-1F0D-4C5C-9FA7-14EC02038D6A}">
      <dsp:nvSpPr>
        <dsp:cNvPr id="0" name=""/>
        <dsp:cNvSpPr/>
      </dsp:nvSpPr>
      <dsp:spPr>
        <a:xfrm rot="5400000">
          <a:off x="-137938" y="1061647"/>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rot="-5400000">
        <a:off x="1" y="1245566"/>
        <a:ext cx="643713" cy="275877"/>
      </dsp:txXfrm>
    </dsp:sp>
    <dsp:sp modelId="{D7CA0382-7B25-435F-B3AC-22897FB426B3}">
      <dsp:nvSpPr>
        <dsp:cNvPr id="0" name=""/>
        <dsp:cNvSpPr/>
      </dsp:nvSpPr>
      <dsp:spPr>
        <a:xfrm rot="5400000">
          <a:off x="5669087" y="-4196447"/>
          <a:ext cx="787299"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Application</a:t>
          </a:r>
        </a:p>
        <a:p>
          <a:pPr marL="228600" lvl="2" indent="-114300" algn="l" defTabSz="577850">
            <a:lnSpc>
              <a:spcPct val="90000"/>
            </a:lnSpc>
            <a:spcBef>
              <a:spcPct val="0"/>
            </a:spcBef>
            <a:spcAft>
              <a:spcPct val="15000"/>
            </a:spcAft>
            <a:buChar char="•"/>
          </a:pPr>
          <a:r>
            <a:rPr lang="en-US" sz="1300" kern="1200" dirty="0"/>
            <a:t>Applicant identifies and quantifies the activities and outcomes associated with the project using outcome template provided and must describe the mechanism they will use to track outcomes</a:t>
          </a:r>
        </a:p>
        <a:p>
          <a:pPr marL="228600" lvl="2" indent="-114300" algn="l" defTabSz="577850">
            <a:lnSpc>
              <a:spcPct val="90000"/>
            </a:lnSpc>
            <a:spcBef>
              <a:spcPct val="0"/>
            </a:spcBef>
            <a:spcAft>
              <a:spcPct val="15000"/>
            </a:spcAft>
            <a:buChar char="•"/>
          </a:pPr>
          <a:endParaRPr lang="en-US" sz="1300" kern="1200" dirty="0"/>
        </a:p>
      </dsp:txBody>
      <dsp:txXfrm rot="-5400000">
        <a:off x="643714" y="867359"/>
        <a:ext cx="10799613" cy="710433"/>
      </dsp:txXfrm>
    </dsp:sp>
    <dsp:sp modelId="{5D1E12EA-2789-44E8-89F2-C43FA1836285}">
      <dsp:nvSpPr>
        <dsp:cNvPr id="0" name=""/>
        <dsp:cNvSpPr/>
      </dsp:nvSpPr>
      <dsp:spPr>
        <a:xfrm rot="5400000">
          <a:off x="-137938" y="1885469"/>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3</a:t>
          </a:r>
        </a:p>
      </dsp:txBody>
      <dsp:txXfrm rot="-5400000">
        <a:off x="1" y="2069388"/>
        <a:ext cx="643713" cy="275877"/>
      </dsp:txXfrm>
    </dsp:sp>
    <dsp:sp modelId="{33A39794-C532-4536-879B-0D88D48DC73C}">
      <dsp:nvSpPr>
        <dsp:cNvPr id="0" name=""/>
        <dsp:cNvSpPr/>
      </dsp:nvSpPr>
      <dsp:spPr>
        <a:xfrm rot="5400000">
          <a:off x="5763869" y="-3372625"/>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Contract</a:t>
          </a:r>
        </a:p>
        <a:p>
          <a:pPr marL="228600" lvl="2" indent="-114300" algn="l" defTabSz="533400">
            <a:lnSpc>
              <a:spcPct val="90000"/>
            </a:lnSpc>
            <a:spcBef>
              <a:spcPct val="0"/>
            </a:spcBef>
            <a:spcAft>
              <a:spcPct val="15000"/>
            </a:spcAft>
            <a:buChar char="•"/>
          </a:pPr>
          <a:r>
            <a:rPr lang="en-US" sz="1200" kern="1200" dirty="0"/>
            <a:t>Three party grant agreement with committed outcomes, activities and products (as applicable) as approved by the Regional Council and State Board</a:t>
          </a:r>
        </a:p>
        <a:p>
          <a:pPr marL="228600" lvl="2" indent="-114300" algn="l" defTabSz="533400">
            <a:lnSpc>
              <a:spcPct val="90000"/>
            </a:lnSpc>
            <a:spcBef>
              <a:spcPct val="0"/>
            </a:spcBef>
            <a:spcAft>
              <a:spcPct val="15000"/>
            </a:spcAft>
            <a:buChar char="•"/>
          </a:pPr>
          <a:r>
            <a:rPr lang="en-US" sz="1200" kern="1200" dirty="0"/>
            <a:t>Assigns progress monitoring and reporting responsibilities to the grantee</a:t>
          </a:r>
        </a:p>
      </dsp:txBody>
      <dsp:txXfrm rot="-5400000">
        <a:off x="643714" y="1776709"/>
        <a:ext cx="10808867" cy="539376"/>
      </dsp:txXfrm>
    </dsp:sp>
    <dsp:sp modelId="{20D4EB44-DCB0-4BA6-8F56-C384E6FC56E6}">
      <dsp:nvSpPr>
        <dsp:cNvPr id="0" name=""/>
        <dsp:cNvSpPr/>
      </dsp:nvSpPr>
      <dsp:spPr>
        <a:xfrm rot="5400000">
          <a:off x="-137938" y="2709291"/>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rot="-5400000">
        <a:off x="1" y="2893210"/>
        <a:ext cx="643713" cy="275877"/>
      </dsp:txXfrm>
    </dsp:sp>
    <dsp:sp modelId="{249763BE-8BFB-475D-A8D9-4B9E47C4AB8D}">
      <dsp:nvSpPr>
        <dsp:cNvPr id="0" name=""/>
        <dsp:cNvSpPr/>
      </dsp:nvSpPr>
      <dsp:spPr>
        <a:xfrm rot="5400000">
          <a:off x="5763869" y="-2548803"/>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Project Start</a:t>
          </a:r>
        </a:p>
        <a:p>
          <a:pPr marL="228600" lvl="2" indent="-114300" algn="l" defTabSz="577850">
            <a:lnSpc>
              <a:spcPct val="90000"/>
            </a:lnSpc>
            <a:spcBef>
              <a:spcPct val="0"/>
            </a:spcBef>
            <a:spcAft>
              <a:spcPct val="15000"/>
            </a:spcAft>
            <a:buChar char="•"/>
          </a:pPr>
          <a:r>
            <a:rPr lang="en-US" sz="1300" kern="1200" dirty="0"/>
            <a:t>Project is created in DHCD grant management system and assigned committed outcomes as described in the grant agreement</a:t>
          </a:r>
        </a:p>
      </dsp:txBody>
      <dsp:txXfrm rot="-5400000">
        <a:off x="643714" y="2600531"/>
        <a:ext cx="10808867" cy="539376"/>
      </dsp:txXfrm>
    </dsp:sp>
    <dsp:sp modelId="{095CFFD3-6751-42E7-9C70-695198A9429F}">
      <dsp:nvSpPr>
        <dsp:cNvPr id="0" name=""/>
        <dsp:cNvSpPr/>
      </dsp:nvSpPr>
      <dsp:spPr>
        <a:xfrm rot="5400000">
          <a:off x="-137938" y="3533113"/>
          <a:ext cx="919590" cy="643713"/>
        </a:xfrm>
        <a:prstGeom prst="chevron">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rot="-5400000">
        <a:off x="1" y="3717032"/>
        <a:ext cx="643713" cy="275877"/>
      </dsp:txXfrm>
    </dsp:sp>
    <dsp:sp modelId="{8409656A-0A5B-4DC6-9136-9D88771AB903}">
      <dsp:nvSpPr>
        <dsp:cNvPr id="0" name=""/>
        <dsp:cNvSpPr/>
      </dsp:nvSpPr>
      <dsp:spPr>
        <a:xfrm rot="5400000">
          <a:off x="5763869" y="-1724981"/>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Progress Reporting</a:t>
          </a:r>
        </a:p>
        <a:p>
          <a:pPr marL="228600" lvl="2" indent="-114300" algn="l" defTabSz="577850">
            <a:lnSpc>
              <a:spcPct val="90000"/>
            </a:lnSpc>
            <a:spcBef>
              <a:spcPct val="0"/>
            </a:spcBef>
            <a:spcAft>
              <a:spcPct val="15000"/>
            </a:spcAft>
            <a:buChar char="•"/>
          </a:pPr>
          <a:r>
            <a:rPr lang="en-US" sz="1300" kern="1200" dirty="0"/>
            <a:t>Quarterly reporting allows Regional Council to monitor progress towards goals and reports are reviewed/accepted by DHCD staff (QA)</a:t>
          </a:r>
        </a:p>
        <a:p>
          <a:pPr marL="228600" lvl="2" indent="-114300" algn="l" defTabSz="577850">
            <a:lnSpc>
              <a:spcPct val="90000"/>
            </a:lnSpc>
            <a:spcBef>
              <a:spcPct val="0"/>
            </a:spcBef>
            <a:spcAft>
              <a:spcPct val="15000"/>
            </a:spcAft>
            <a:buChar char="•"/>
          </a:pPr>
          <a:r>
            <a:rPr lang="en-US" sz="1300" kern="1200" dirty="0"/>
            <a:t>Reports inconsistent with contract or those not making progress towards milestones/activities are referred back to council staff for TA</a:t>
          </a:r>
        </a:p>
      </dsp:txBody>
      <dsp:txXfrm rot="-5400000">
        <a:off x="643714" y="3424353"/>
        <a:ext cx="10808867" cy="539376"/>
      </dsp:txXfrm>
    </dsp:sp>
    <dsp:sp modelId="{98C34AE8-DE98-4D6F-A396-40407C41BF4B}">
      <dsp:nvSpPr>
        <dsp:cNvPr id="0" name=""/>
        <dsp:cNvSpPr/>
      </dsp:nvSpPr>
      <dsp:spPr>
        <a:xfrm rot="5400000">
          <a:off x="-137938" y="4356935"/>
          <a:ext cx="919590" cy="643713"/>
        </a:xfrm>
        <a:prstGeom prst="chevron">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6</a:t>
          </a:r>
        </a:p>
      </dsp:txBody>
      <dsp:txXfrm rot="-5400000">
        <a:off x="1" y="4540854"/>
        <a:ext cx="643713" cy="275877"/>
      </dsp:txXfrm>
    </dsp:sp>
    <dsp:sp modelId="{CE378C4D-A97E-4A9F-8A6C-EC0014F0274D}">
      <dsp:nvSpPr>
        <dsp:cNvPr id="0" name=""/>
        <dsp:cNvSpPr/>
      </dsp:nvSpPr>
      <dsp:spPr>
        <a:xfrm rot="5400000">
          <a:off x="5763869" y="-901159"/>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At Project Close</a:t>
          </a:r>
        </a:p>
        <a:p>
          <a:pPr marL="228600" lvl="2" indent="-114300" algn="l" defTabSz="577850">
            <a:lnSpc>
              <a:spcPct val="90000"/>
            </a:lnSpc>
            <a:spcBef>
              <a:spcPct val="0"/>
            </a:spcBef>
            <a:spcAft>
              <a:spcPct val="15000"/>
            </a:spcAft>
            <a:buChar char="•"/>
          </a:pPr>
          <a:r>
            <a:rPr lang="en-US" sz="1300" kern="1200" dirty="0"/>
            <a:t>Project Closeout Procedures allow Regional Councils to review and certify final project results (activities and outcomes). </a:t>
          </a:r>
        </a:p>
      </dsp:txBody>
      <dsp:txXfrm rot="-5400000">
        <a:off x="643714" y="4248175"/>
        <a:ext cx="10808867" cy="53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213D6-52AC-47F1-B187-B62361299FD4}">
      <dsp:nvSpPr>
        <dsp:cNvPr id="0" name=""/>
        <dsp:cNvSpPr/>
      </dsp:nvSpPr>
      <dsp:spPr>
        <a:xfrm rot="5400000">
          <a:off x="-137938" y="143043"/>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1</a:t>
          </a:r>
        </a:p>
      </dsp:txBody>
      <dsp:txXfrm rot="-5400000">
        <a:off x="1" y="326962"/>
        <a:ext cx="643713" cy="275877"/>
      </dsp:txXfrm>
    </dsp:sp>
    <dsp:sp modelId="{FB7909A4-9924-4410-ADE6-D169D908EE54}">
      <dsp:nvSpPr>
        <dsp:cNvPr id="0" name=""/>
        <dsp:cNvSpPr/>
      </dsp:nvSpPr>
      <dsp:spPr>
        <a:xfrm rot="5400000">
          <a:off x="5763869" y="-5115051"/>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Core Performance Outcomes Determined and Defined</a:t>
          </a:r>
        </a:p>
        <a:p>
          <a:pPr marL="228600" lvl="2" indent="-114300" algn="l" defTabSz="577850">
            <a:lnSpc>
              <a:spcPct val="90000"/>
            </a:lnSpc>
            <a:spcBef>
              <a:spcPct val="0"/>
            </a:spcBef>
            <a:spcAft>
              <a:spcPct val="15000"/>
            </a:spcAft>
            <a:buChar char="•"/>
          </a:pPr>
          <a:r>
            <a:rPr lang="en-US" sz="1300" kern="1200" dirty="0"/>
            <a:t>Program has established core performance outcomes across 4 investment priorities</a:t>
          </a:r>
        </a:p>
      </dsp:txBody>
      <dsp:txXfrm rot="-5400000">
        <a:off x="643714" y="34283"/>
        <a:ext cx="10808867" cy="539376"/>
      </dsp:txXfrm>
    </dsp:sp>
    <dsp:sp modelId="{6F314686-1F0D-4C5C-9FA7-14EC02038D6A}">
      <dsp:nvSpPr>
        <dsp:cNvPr id="0" name=""/>
        <dsp:cNvSpPr/>
      </dsp:nvSpPr>
      <dsp:spPr>
        <a:xfrm rot="5400000">
          <a:off x="-137938" y="1061647"/>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rot="-5400000">
        <a:off x="1" y="1245566"/>
        <a:ext cx="643713" cy="275877"/>
      </dsp:txXfrm>
    </dsp:sp>
    <dsp:sp modelId="{D7CA0382-7B25-435F-B3AC-22897FB426B3}">
      <dsp:nvSpPr>
        <dsp:cNvPr id="0" name=""/>
        <dsp:cNvSpPr/>
      </dsp:nvSpPr>
      <dsp:spPr>
        <a:xfrm rot="5400000">
          <a:off x="5669087" y="-4196447"/>
          <a:ext cx="787299"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Application</a:t>
          </a:r>
        </a:p>
        <a:p>
          <a:pPr marL="228600" lvl="2" indent="-114300" algn="l" defTabSz="577850">
            <a:lnSpc>
              <a:spcPct val="90000"/>
            </a:lnSpc>
            <a:spcBef>
              <a:spcPct val="0"/>
            </a:spcBef>
            <a:spcAft>
              <a:spcPct val="15000"/>
            </a:spcAft>
            <a:buChar char="•"/>
          </a:pPr>
          <a:r>
            <a:rPr lang="en-US" sz="1300" kern="1200" dirty="0"/>
            <a:t>Applicant identifies and quantifies the activities and outcomes associated with the project using outcome template provided and must describe the mechanism they will use to track outcomes</a:t>
          </a:r>
        </a:p>
        <a:p>
          <a:pPr marL="228600" lvl="2" indent="-114300" algn="l" defTabSz="577850">
            <a:lnSpc>
              <a:spcPct val="90000"/>
            </a:lnSpc>
            <a:spcBef>
              <a:spcPct val="0"/>
            </a:spcBef>
            <a:spcAft>
              <a:spcPct val="15000"/>
            </a:spcAft>
            <a:buChar char="•"/>
          </a:pPr>
          <a:endParaRPr lang="en-US" sz="1300" kern="1200" dirty="0"/>
        </a:p>
      </dsp:txBody>
      <dsp:txXfrm rot="-5400000">
        <a:off x="643714" y="867359"/>
        <a:ext cx="10799613" cy="710433"/>
      </dsp:txXfrm>
    </dsp:sp>
    <dsp:sp modelId="{5D1E12EA-2789-44E8-89F2-C43FA1836285}">
      <dsp:nvSpPr>
        <dsp:cNvPr id="0" name=""/>
        <dsp:cNvSpPr/>
      </dsp:nvSpPr>
      <dsp:spPr>
        <a:xfrm rot="5400000">
          <a:off x="-137938" y="1885469"/>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3</a:t>
          </a:r>
        </a:p>
      </dsp:txBody>
      <dsp:txXfrm rot="-5400000">
        <a:off x="1" y="2069388"/>
        <a:ext cx="643713" cy="275877"/>
      </dsp:txXfrm>
    </dsp:sp>
    <dsp:sp modelId="{33A39794-C532-4536-879B-0D88D48DC73C}">
      <dsp:nvSpPr>
        <dsp:cNvPr id="0" name=""/>
        <dsp:cNvSpPr/>
      </dsp:nvSpPr>
      <dsp:spPr>
        <a:xfrm rot="5400000">
          <a:off x="5763869" y="-3372625"/>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Contract</a:t>
          </a:r>
        </a:p>
        <a:p>
          <a:pPr marL="228600" lvl="2" indent="-114300" algn="l" defTabSz="533400">
            <a:lnSpc>
              <a:spcPct val="90000"/>
            </a:lnSpc>
            <a:spcBef>
              <a:spcPct val="0"/>
            </a:spcBef>
            <a:spcAft>
              <a:spcPct val="15000"/>
            </a:spcAft>
            <a:buChar char="•"/>
          </a:pPr>
          <a:r>
            <a:rPr lang="en-US" sz="1200" kern="1200" dirty="0"/>
            <a:t>Three party grant agreement with committed outcomes, activities and products (as applicable) as approved by the Regional Council and State Board</a:t>
          </a:r>
        </a:p>
        <a:p>
          <a:pPr marL="228600" lvl="2" indent="-114300" algn="l" defTabSz="533400">
            <a:lnSpc>
              <a:spcPct val="90000"/>
            </a:lnSpc>
            <a:spcBef>
              <a:spcPct val="0"/>
            </a:spcBef>
            <a:spcAft>
              <a:spcPct val="15000"/>
            </a:spcAft>
            <a:buChar char="•"/>
          </a:pPr>
          <a:r>
            <a:rPr lang="en-US" sz="1200" kern="1200" dirty="0"/>
            <a:t>Assigns progress monitoring and reporting responsibilities to the grantee</a:t>
          </a:r>
        </a:p>
      </dsp:txBody>
      <dsp:txXfrm rot="-5400000">
        <a:off x="643714" y="1776709"/>
        <a:ext cx="10808867" cy="539376"/>
      </dsp:txXfrm>
    </dsp:sp>
    <dsp:sp modelId="{20D4EB44-DCB0-4BA6-8F56-C384E6FC56E6}">
      <dsp:nvSpPr>
        <dsp:cNvPr id="0" name=""/>
        <dsp:cNvSpPr/>
      </dsp:nvSpPr>
      <dsp:spPr>
        <a:xfrm rot="5400000">
          <a:off x="-137938" y="2709291"/>
          <a:ext cx="919590" cy="6437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rot="-5400000">
        <a:off x="1" y="2893210"/>
        <a:ext cx="643713" cy="275877"/>
      </dsp:txXfrm>
    </dsp:sp>
    <dsp:sp modelId="{249763BE-8BFB-475D-A8D9-4B9E47C4AB8D}">
      <dsp:nvSpPr>
        <dsp:cNvPr id="0" name=""/>
        <dsp:cNvSpPr/>
      </dsp:nvSpPr>
      <dsp:spPr>
        <a:xfrm rot="5400000">
          <a:off x="5763869" y="-2548803"/>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Project Start</a:t>
          </a:r>
        </a:p>
        <a:p>
          <a:pPr marL="228600" lvl="2" indent="-114300" algn="l" defTabSz="577850">
            <a:lnSpc>
              <a:spcPct val="90000"/>
            </a:lnSpc>
            <a:spcBef>
              <a:spcPct val="0"/>
            </a:spcBef>
            <a:spcAft>
              <a:spcPct val="15000"/>
            </a:spcAft>
            <a:buChar char="•"/>
          </a:pPr>
          <a:r>
            <a:rPr lang="en-US" sz="1300" kern="1200" dirty="0"/>
            <a:t>Project is created in DHCD grant management system and assigned committed outcomes as described in the grant agreement</a:t>
          </a:r>
        </a:p>
      </dsp:txBody>
      <dsp:txXfrm rot="-5400000">
        <a:off x="643714" y="2600531"/>
        <a:ext cx="10808867" cy="539376"/>
      </dsp:txXfrm>
    </dsp:sp>
    <dsp:sp modelId="{095CFFD3-6751-42E7-9C70-695198A9429F}">
      <dsp:nvSpPr>
        <dsp:cNvPr id="0" name=""/>
        <dsp:cNvSpPr/>
      </dsp:nvSpPr>
      <dsp:spPr>
        <a:xfrm rot="5400000">
          <a:off x="-137938" y="3533113"/>
          <a:ext cx="919590" cy="643713"/>
        </a:xfrm>
        <a:prstGeom prst="chevron">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rot="-5400000">
        <a:off x="1" y="3717032"/>
        <a:ext cx="643713" cy="275877"/>
      </dsp:txXfrm>
    </dsp:sp>
    <dsp:sp modelId="{8409656A-0A5B-4DC6-9136-9D88771AB903}">
      <dsp:nvSpPr>
        <dsp:cNvPr id="0" name=""/>
        <dsp:cNvSpPr/>
      </dsp:nvSpPr>
      <dsp:spPr>
        <a:xfrm rot="5400000">
          <a:off x="5763869" y="-1724981"/>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Progress Reporting</a:t>
          </a:r>
        </a:p>
        <a:p>
          <a:pPr marL="228600" lvl="2" indent="-114300" algn="l" defTabSz="577850">
            <a:lnSpc>
              <a:spcPct val="90000"/>
            </a:lnSpc>
            <a:spcBef>
              <a:spcPct val="0"/>
            </a:spcBef>
            <a:spcAft>
              <a:spcPct val="15000"/>
            </a:spcAft>
            <a:buChar char="•"/>
          </a:pPr>
          <a:r>
            <a:rPr lang="en-US" sz="1300" kern="1200" dirty="0"/>
            <a:t>Quarterly reporting allows Regional Council to monitor progress towards goals and reports are reviewed/accepted by DHCD staff (QA)</a:t>
          </a:r>
        </a:p>
        <a:p>
          <a:pPr marL="228600" lvl="2" indent="-114300" algn="l" defTabSz="577850">
            <a:lnSpc>
              <a:spcPct val="90000"/>
            </a:lnSpc>
            <a:spcBef>
              <a:spcPct val="0"/>
            </a:spcBef>
            <a:spcAft>
              <a:spcPct val="15000"/>
            </a:spcAft>
            <a:buChar char="•"/>
          </a:pPr>
          <a:r>
            <a:rPr lang="en-US" sz="1300" kern="1200" dirty="0"/>
            <a:t>Reports inconsistent with contract or those not making progress towards milestones/activities are referred back to council staff for TA</a:t>
          </a:r>
        </a:p>
      </dsp:txBody>
      <dsp:txXfrm rot="-5400000">
        <a:off x="643714" y="3424353"/>
        <a:ext cx="10808867" cy="539376"/>
      </dsp:txXfrm>
    </dsp:sp>
    <dsp:sp modelId="{98C34AE8-DE98-4D6F-A396-40407C41BF4B}">
      <dsp:nvSpPr>
        <dsp:cNvPr id="0" name=""/>
        <dsp:cNvSpPr/>
      </dsp:nvSpPr>
      <dsp:spPr>
        <a:xfrm rot="5400000">
          <a:off x="-137938" y="4356935"/>
          <a:ext cx="919590" cy="643713"/>
        </a:xfrm>
        <a:prstGeom prst="chevron">
          <a:avLst/>
        </a:prstGeom>
        <a:solidFill>
          <a:schemeClr val="accent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6</a:t>
          </a:r>
        </a:p>
      </dsp:txBody>
      <dsp:txXfrm rot="-5400000">
        <a:off x="1" y="4540854"/>
        <a:ext cx="643713" cy="275877"/>
      </dsp:txXfrm>
    </dsp:sp>
    <dsp:sp modelId="{CE378C4D-A97E-4A9F-8A6C-EC0014F0274D}">
      <dsp:nvSpPr>
        <dsp:cNvPr id="0" name=""/>
        <dsp:cNvSpPr/>
      </dsp:nvSpPr>
      <dsp:spPr>
        <a:xfrm rot="5400000">
          <a:off x="5763869" y="-901159"/>
          <a:ext cx="597734" cy="10838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At Project Close</a:t>
          </a:r>
        </a:p>
        <a:p>
          <a:pPr marL="228600" lvl="2" indent="-114300" algn="l" defTabSz="577850">
            <a:lnSpc>
              <a:spcPct val="90000"/>
            </a:lnSpc>
            <a:spcBef>
              <a:spcPct val="0"/>
            </a:spcBef>
            <a:spcAft>
              <a:spcPct val="15000"/>
            </a:spcAft>
            <a:buChar char="•"/>
          </a:pPr>
          <a:r>
            <a:rPr lang="en-US" sz="1300" kern="1200" dirty="0"/>
            <a:t>Project Closeout Procedures allow Regional Councils to review and certify final project results (activities and outcomes). </a:t>
          </a:r>
        </a:p>
      </dsp:txBody>
      <dsp:txXfrm rot="-5400000">
        <a:off x="643714" y="4248175"/>
        <a:ext cx="10808867" cy="5393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47529-8B96-4130-81B6-FD776E57DEBF}" type="datetimeFigureOut">
              <a:rPr lang="en-US" smtClean="0"/>
              <a:t>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05420-5A7A-4980-A186-A9F4668A70AF}" type="slidenum">
              <a:rPr lang="en-US" smtClean="0"/>
              <a:t>‹#›</a:t>
            </a:fld>
            <a:endParaRPr lang="en-US" dirty="0"/>
          </a:p>
        </p:txBody>
      </p:sp>
    </p:spTree>
    <p:extLst>
      <p:ext uri="{BB962C8B-B14F-4D97-AF65-F5344CB8AC3E}">
        <p14:creationId xmlns:p14="http://schemas.microsoft.com/office/powerpoint/2010/main" val="212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4bf101fe_0_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4bf101fe_0_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895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74bf101fe_0_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74bf101fe_0_8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p:nvPr/>
        </p:nvSpPr>
        <p:spPr>
          <a:xfrm>
            <a:off x="0" y="733828"/>
            <a:ext cx="12192000" cy="6124000"/>
          </a:xfrm>
          <a:prstGeom prst="rect">
            <a:avLst/>
          </a:prstGeom>
          <a:solidFill>
            <a:srgbClr val="21325E"/>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1" name="Google Shape;11;p2"/>
          <p:cNvSpPr/>
          <p:nvPr/>
        </p:nvSpPr>
        <p:spPr>
          <a:xfrm rot="10800000" flipH="1">
            <a:off x="0" y="-9568"/>
            <a:ext cx="12192000" cy="602000"/>
          </a:xfrm>
          <a:prstGeom prst="rect">
            <a:avLst/>
          </a:prstGeom>
          <a:solidFill>
            <a:schemeClr val="accent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2" name="Google Shape;12;p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658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354067" y="-67"/>
            <a:ext cx="4094400" cy="6858000"/>
          </a:xfrm>
          <a:prstGeom prst="rect">
            <a:avLst/>
          </a:prstGeom>
          <a:noFill/>
          <a:ln>
            <a:noFill/>
          </a:ln>
        </p:spPr>
      </p:sp>
      <p:sp>
        <p:nvSpPr>
          <p:cNvPr id="27" name="Google Shape;27;p4"/>
          <p:cNvSpPr txBox="1">
            <a:spLocks noGrp="1"/>
          </p:cNvSpPr>
          <p:nvPr>
            <p:ph type="title"/>
          </p:nvPr>
        </p:nvSpPr>
        <p:spPr>
          <a:xfrm>
            <a:off x="5198200" y="1212033"/>
            <a:ext cx="5105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8" name="Google Shape;28;p4"/>
          <p:cNvSpPr txBox="1">
            <a:spLocks noGrp="1"/>
          </p:cNvSpPr>
          <p:nvPr>
            <p:ph type="subTitle" idx="1"/>
          </p:nvPr>
        </p:nvSpPr>
        <p:spPr>
          <a:xfrm>
            <a:off x="5198200" y="2246167"/>
            <a:ext cx="68032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9" name="Google Shape;29;p4"/>
          <p:cNvSpPr txBox="1">
            <a:spLocks noGrp="1"/>
          </p:cNvSpPr>
          <p:nvPr>
            <p:ph type="body" idx="3"/>
          </p:nvPr>
        </p:nvSpPr>
        <p:spPr>
          <a:xfrm>
            <a:off x="5198200" y="2910367"/>
            <a:ext cx="6044000" cy="3648800"/>
          </a:xfrm>
          <a:prstGeom prst="rect">
            <a:avLst/>
          </a:prstGeom>
          <a:noFill/>
          <a:ln>
            <a:noFill/>
          </a:ln>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30" name="Google Shape;30;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222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538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Bottom Bar">
  <p:cSld name="Blue Bottom Bar">
    <p:spTree>
      <p:nvGrpSpPr>
        <p:cNvPr id="1" name="Shape 33"/>
        <p:cNvGrpSpPr/>
        <p:nvPr/>
      </p:nvGrpSpPr>
      <p:grpSpPr>
        <a:xfrm>
          <a:off x="0" y="0"/>
          <a:ext cx="0" cy="0"/>
          <a:chOff x="0" y="0"/>
          <a:chExt cx="0" cy="0"/>
        </a:xfrm>
      </p:grpSpPr>
      <p:grpSp>
        <p:nvGrpSpPr>
          <p:cNvPr id="34" name="Google Shape;34;p6"/>
          <p:cNvGrpSpPr/>
          <p:nvPr/>
        </p:nvGrpSpPr>
        <p:grpSpPr>
          <a:xfrm>
            <a:off x="0" y="6002366"/>
            <a:ext cx="12192000" cy="855756"/>
            <a:chOff x="0" y="4501774"/>
            <a:chExt cx="9144000" cy="641817"/>
          </a:xfrm>
        </p:grpSpPr>
        <p:sp>
          <p:nvSpPr>
            <p:cNvPr id="35" name="Google Shape;35;p6"/>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6" name="Google Shape;36;p6"/>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37" name="Google Shape;37;p6"/>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38" name="Google Shape;38;p6"/>
          <p:cNvSpPr txBox="1">
            <a:spLocks noGrp="1"/>
          </p:cNvSpPr>
          <p:nvPr>
            <p:ph type="title"/>
          </p:nvPr>
        </p:nvSpPr>
        <p:spPr>
          <a:xfrm>
            <a:off x="714133" y="1058700"/>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39" name="Google Shape;39;p6"/>
          <p:cNvSpPr txBox="1">
            <a:spLocks noGrp="1"/>
          </p:cNvSpPr>
          <p:nvPr>
            <p:ph type="subTitle" idx="1"/>
          </p:nvPr>
        </p:nvSpPr>
        <p:spPr>
          <a:xfrm>
            <a:off x="7141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40" name="Google Shape;40;p6"/>
          <p:cNvSpPr txBox="1">
            <a:spLocks noGrp="1"/>
          </p:cNvSpPr>
          <p:nvPr>
            <p:ph type="body" idx="2"/>
          </p:nvPr>
        </p:nvSpPr>
        <p:spPr>
          <a:xfrm>
            <a:off x="714133" y="2738333"/>
            <a:ext cx="7754400" cy="36488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42" name="Google Shape;42;p6"/>
          <p:cNvSpPr txBox="1">
            <a:spLocks noGrp="1"/>
          </p:cNvSpPr>
          <p:nvPr>
            <p:ph type="sldNum" idx="3"/>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43" name="Google Shape;43;p6"/>
          <p:cNvGrpSpPr/>
          <p:nvPr/>
        </p:nvGrpSpPr>
        <p:grpSpPr>
          <a:xfrm>
            <a:off x="374701" y="320867"/>
            <a:ext cx="294300" cy="287933"/>
            <a:chOff x="404850" y="312100"/>
            <a:chExt cx="220725" cy="215950"/>
          </a:xfrm>
          <a:solidFill>
            <a:schemeClr val="accent4"/>
          </a:solidFill>
        </p:grpSpPr>
        <p:sp>
          <p:nvSpPr>
            <p:cNvPr id="44" name="Google Shape;44;p6"/>
            <p:cNvSpPr/>
            <p:nvPr/>
          </p:nvSpPr>
          <p:spPr>
            <a:xfrm>
              <a:off x="404850"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5" name="Google Shape;45;p6"/>
            <p:cNvSpPr/>
            <p:nvPr/>
          </p:nvSpPr>
          <p:spPr>
            <a:xfrm>
              <a:off x="528675"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6" name="Google Shape;46;p6"/>
            <p:cNvSpPr/>
            <p:nvPr/>
          </p:nvSpPr>
          <p:spPr>
            <a:xfrm>
              <a:off x="404850"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7" name="Google Shape;47;p6"/>
            <p:cNvSpPr/>
            <p:nvPr/>
          </p:nvSpPr>
          <p:spPr>
            <a:xfrm>
              <a:off x="528675"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6853" y="269577"/>
            <a:ext cx="2399387" cy="678447"/>
          </a:xfrm>
          <a:prstGeom prst="rect">
            <a:avLst/>
          </a:prstGeom>
        </p:spPr>
      </p:pic>
    </p:spTree>
    <p:extLst>
      <p:ext uri="{BB962C8B-B14F-4D97-AF65-F5344CB8AC3E}">
        <p14:creationId xmlns:p14="http://schemas.microsoft.com/office/powerpoint/2010/main" val="130596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 Left - Content Right">
  <p:cSld name="Pic Left - Content Right">
    <p:spTree>
      <p:nvGrpSpPr>
        <p:cNvPr id="1" name="Shape 48"/>
        <p:cNvGrpSpPr/>
        <p:nvPr/>
      </p:nvGrpSpPr>
      <p:grpSpPr>
        <a:xfrm>
          <a:off x="0" y="0"/>
          <a:ext cx="0" cy="0"/>
          <a:chOff x="0" y="0"/>
          <a:chExt cx="0" cy="0"/>
        </a:xfrm>
      </p:grpSpPr>
      <p:grpSp>
        <p:nvGrpSpPr>
          <p:cNvPr id="49" name="Google Shape;49;p7"/>
          <p:cNvGrpSpPr/>
          <p:nvPr/>
        </p:nvGrpSpPr>
        <p:grpSpPr>
          <a:xfrm>
            <a:off x="0" y="6002366"/>
            <a:ext cx="12192000" cy="855756"/>
            <a:chOff x="0" y="4501774"/>
            <a:chExt cx="9144000" cy="641817"/>
          </a:xfrm>
        </p:grpSpPr>
        <p:sp>
          <p:nvSpPr>
            <p:cNvPr id="50" name="Google Shape;50;p7"/>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1" name="Google Shape;51;p7"/>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52" name="Google Shape;52;p7"/>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53" name="Google Shape;53;p7"/>
          <p:cNvSpPr txBox="1">
            <a:spLocks noGrp="1"/>
          </p:cNvSpPr>
          <p:nvPr>
            <p:ph type="title"/>
          </p:nvPr>
        </p:nvSpPr>
        <p:spPr>
          <a:xfrm>
            <a:off x="6563533" y="1058700"/>
            <a:ext cx="49932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54" name="Google Shape;54;p7"/>
          <p:cNvSpPr txBox="1">
            <a:spLocks noGrp="1"/>
          </p:cNvSpPr>
          <p:nvPr>
            <p:ph type="body" idx="1"/>
          </p:nvPr>
        </p:nvSpPr>
        <p:spPr>
          <a:xfrm>
            <a:off x="6563533" y="2289333"/>
            <a:ext cx="4575200" cy="33664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55" name="Google Shape;5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56" name="Google Shape;56;p7"/>
          <p:cNvSpPr txBox="1">
            <a:spLocks noGrp="1"/>
          </p:cNvSpPr>
          <p:nvPr>
            <p:ph type="sldNum" idx="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57" name="Google Shape;57;p7"/>
          <p:cNvGrpSpPr/>
          <p:nvPr/>
        </p:nvGrpSpPr>
        <p:grpSpPr>
          <a:xfrm>
            <a:off x="11568285" y="320867"/>
            <a:ext cx="294300" cy="287933"/>
            <a:chOff x="404850" y="312100"/>
            <a:chExt cx="220725" cy="215950"/>
          </a:xfrm>
        </p:grpSpPr>
        <p:sp>
          <p:nvSpPr>
            <p:cNvPr id="58" name="Google Shape;58;p7"/>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59" name="Google Shape;59;p7"/>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0" name="Google Shape;60;p7"/>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1" name="Google Shape;61;p7"/>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647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een Bottom Bar">
  <p:cSld name="Green Bottom Bar">
    <p:spTree>
      <p:nvGrpSpPr>
        <p:cNvPr id="1" name="Shape 62"/>
        <p:cNvGrpSpPr/>
        <p:nvPr/>
      </p:nvGrpSpPr>
      <p:grpSpPr>
        <a:xfrm>
          <a:off x="0" y="0"/>
          <a:ext cx="0" cy="0"/>
          <a:chOff x="0" y="0"/>
          <a:chExt cx="0" cy="0"/>
        </a:xfrm>
      </p:grpSpPr>
      <p:grpSp>
        <p:nvGrpSpPr>
          <p:cNvPr id="63" name="Google Shape;63;p8"/>
          <p:cNvGrpSpPr/>
          <p:nvPr/>
        </p:nvGrpSpPr>
        <p:grpSpPr>
          <a:xfrm>
            <a:off x="0" y="6002366"/>
            <a:ext cx="12192000" cy="855756"/>
            <a:chOff x="0" y="4501774"/>
            <a:chExt cx="9144000" cy="641817"/>
          </a:xfrm>
        </p:grpSpPr>
        <p:sp>
          <p:nvSpPr>
            <p:cNvPr id="64" name="Google Shape;64;p8"/>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65" name="Google Shape;65;p8"/>
            <p:cNvSpPr/>
            <p:nvPr/>
          </p:nvSpPr>
          <p:spPr>
            <a:xfrm>
              <a:off x="0" y="4501774"/>
              <a:ext cx="9144000" cy="69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66" name="Google Shape;66;p8"/>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67" name="Google Shape;67;p8"/>
          <p:cNvSpPr txBox="1">
            <a:spLocks noGrp="1"/>
          </p:cNvSpPr>
          <p:nvPr>
            <p:ph type="title"/>
          </p:nvPr>
        </p:nvSpPr>
        <p:spPr>
          <a:xfrm>
            <a:off x="7317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9pPr>
          </a:lstStyle>
          <a:p>
            <a:endParaRPr/>
          </a:p>
        </p:txBody>
      </p:sp>
      <p:sp>
        <p:nvSpPr>
          <p:cNvPr id="68" name="Google Shape;68;p8"/>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69" name="Google Shape;69;p8"/>
          <p:cNvSpPr txBox="1">
            <a:spLocks noGrp="1"/>
          </p:cNvSpPr>
          <p:nvPr>
            <p:ph type="body" idx="2"/>
          </p:nvPr>
        </p:nvSpPr>
        <p:spPr>
          <a:xfrm>
            <a:off x="731733" y="2738333"/>
            <a:ext cx="77544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70" name="Google Shape;70;p8"/>
          <p:cNvSpPr txBox="1">
            <a:spLocks noGrp="1"/>
          </p:cNvSpPr>
          <p:nvPr>
            <p:ph type="sldNum" idx="1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71" name="Google Shape;71;p8"/>
          <p:cNvGrpSpPr/>
          <p:nvPr/>
        </p:nvGrpSpPr>
        <p:grpSpPr>
          <a:xfrm>
            <a:off x="374701" y="320867"/>
            <a:ext cx="294300" cy="287933"/>
            <a:chOff x="404850" y="312100"/>
            <a:chExt cx="220725" cy="215950"/>
          </a:xfrm>
        </p:grpSpPr>
        <p:sp>
          <p:nvSpPr>
            <p:cNvPr id="72" name="Google Shape;72;p8"/>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3" name="Google Shape;73;p8"/>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4" name="Google Shape;74;p8"/>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5" name="Google Shape;75;p8"/>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397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7493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0" name="Google Shape;80;p10"/>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1" name="Google Shape;81;p10"/>
          <p:cNvSpPr txBox="1">
            <a:spLocks noGrp="1"/>
          </p:cNvSpPr>
          <p:nvPr>
            <p:ph type="body" idx="2"/>
          </p:nvPr>
        </p:nvSpPr>
        <p:spPr>
          <a:xfrm>
            <a:off x="731733" y="2738333"/>
            <a:ext cx="63520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82" name="Google Shape;82;p10"/>
          <p:cNvSpPr>
            <a:spLocks noGrp="1"/>
          </p:cNvSpPr>
          <p:nvPr>
            <p:ph type="pic" idx="3"/>
          </p:nvPr>
        </p:nvSpPr>
        <p:spPr>
          <a:xfrm>
            <a:off x="7668233" y="-37200"/>
            <a:ext cx="3846000" cy="6932400"/>
          </a:xfrm>
          <a:prstGeom prst="rect">
            <a:avLst/>
          </a:prstGeom>
          <a:noFill/>
          <a:ln>
            <a:noFill/>
          </a:ln>
        </p:spPr>
      </p:sp>
      <p:sp>
        <p:nvSpPr>
          <p:cNvPr id="83" name="Google Shape;83;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grpSp>
        <p:nvGrpSpPr>
          <p:cNvPr id="84" name="Google Shape;84;p10"/>
          <p:cNvGrpSpPr/>
          <p:nvPr/>
        </p:nvGrpSpPr>
        <p:grpSpPr>
          <a:xfrm>
            <a:off x="374701" y="320867"/>
            <a:ext cx="294300" cy="287933"/>
            <a:chOff x="404850" y="312100"/>
            <a:chExt cx="220725" cy="215950"/>
          </a:xfrm>
        </p:grpSpPr>
        <p:sp>
          <p:nvSpPr>
            <p:cNvPr id="85" name="Google Shape;85;p10"/>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6" name="Google Shape;86;p10"/>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7" name="Google Shape;87;p10"/>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8" name="Google Shape;88;p10"/>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531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9333" y="1204367"/>
            <a:ext cx="7789600" cy="1166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b="1">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49333" y="2738333"/>
            <a:ext cx="7754400" cy="3648800"/>
          </a:xfrm>
          <a:prstGeom prst="rect">
            <a:avLst/>
          </a:prstGeom>
          <a:noFill/>
          <a:ln>
            <a:noFill/>
          </a:ln>
        </p:spPr>
        <p:txBody>
          <a:bodyPr spcFirstLastPara="1" wrap="square" lIns="0" tIns="0" rIns="0" bIns="0" anchor="t" anchorCtr="0">
            <a:noAutofit/>
          </a:bodyPr>
          <a:lstStyle>
            <a:lvl1pPr marL="457200" lvl="0" indent="-317500" rtl="0">
              <a:lnSpc>
                <a:spcPct val="150000"/>
              </a:lnSpc>
              <a:spcBef>
                <a:spcPts val="0"/>
              </a:spcBef>
              <a:spcAft>
                <a:spcPts val="0"/>
              </a:spcAft>
              <a:buClr>
                <a:schemeClr val="dk2"/>
              </a:buClr>
              <a:buSzPts val="1400"/>
              <a:buChar char="●"/>
              <a:defRPr>
                <a:solidFill>
                  <a:schemeClr val="dk2"/>
                </a:solidFill>
              </a:defRPr>
            </a:lvl1pPr>
            <a:lvl2pPr marL="914400" lvl="1" indent="-317500" rtl="0">
              <a:lnSpc>
                <a:spcPct val="150000"/>
              </a:lnSpc>
              <a:spcBef>
                <a:spcPts val="0"/>
              </a:spcBef>
              <a:spcAft>
                <a:spcPts val="0"/>
              </a:spcAft>
              <a:buClr>
                <a:schemeClr val="dk2"/>
              </a:buClr>
              <a:buSzPts val="1400"/>
              <a:buChar char="○"/>
              <a:defRPr>
                <a:solidFill>
                  <a:schemeClr val="dk2"/>
                </a:solidFill>
              </a:defRPr>
            </a:lvl2pPr>
            <a:lvl3pPr marL="1371600" lvl="2" indent="-317500" rtl="0">
              <a:lnSpc>
                <a:spcPct val="150000"/>
              </a:lnSpc>
              <a:spcBef>
                <a:spcPts val="0"/>
              </a:spcBef>
              <a:spcAft>
                <a:spcPts val="0"/>
              </a:spcAft>
              <a:buClr>
                <a:schemeClr val="dk2"/>
              </a:buClr>
              <a:buSzPts val="1400"/>
              <a:buChar char="■"/>
              <a:defRPr>
                <a:solidFill>
                  <a:schemeClr val="dk2"/>
                </a:solidFill>
              </a:defRPr>
            </a:lvl3pPr>
            <a:lvl4pPr marL="1828800" lvl="3" indent="-317500" rtl="0">
              <a:lnSpc>
                <a:spcPct val="150000"/>
              </a:lnSpc>
              <a:spcBef>
                <a:spcPts val="0"/>
              </a:spcBef>
              <a:spcAft>
                <a:spcPts val="0"/>
              </a:spcAft>
              <a:buClr>
                <a:schemeClr val="dk2"/>
              </a:buClr>
              <a:buSzPts val="1400"/>
              <a:buChar char="●"/>
              <a:defRPr>
                <a:solidFill>
                  <a:schemeClr val="dk2"/>
                </a:solidFill>
              </a:defRPr>
            </a:lvl4pPr>
            <a:lvl5pPr marL="2286000" lvl="4" indent="-317500" rtl="0">
              <a:lnSpc>
                <a:spcPct val="150000"/>
              </a:lnSpc>
              <a:spcBef>
                <a:spcPts val="0"/>
              </a:spcBef>
              <a:spcAft>
                <a:spcPts val="0"/>
              </a:spcAft>
              <a:buClr>
                <a:schemeClr val="dk2"/>
              </a:buClr>
              <a:buSzPts val="1400"/>
              <a:buChar char="○"/>
              <a:defRPr>
                <a:solidFill>
                  <a:schemeClr val="dk2"/>
                </a:solidFill>
              </a:defRPr>
            </a:lvl5pPr>
            <a:lvl6pPr marL="2743200" lvl="5" indent="-317500" rtl="0">
              <a:lnSpc>
                <a:spcPct val="150000"/>
              </a:lnSpc>
              <a:spcBef>
                <a:spcPts val="0"/>
              </a:spcBef>
              <a:spcAft>
                <a:spcPts val="0"/>
              </a:spcAft>
              <a:buClr>
                <a:schemeClr val="dk2"/>
              </a:buClr>
              <a:buSzPts val="1400"/>
              <a:buChar char="■"/>
              <a:defRPr>
                <a:solidFill>
                  <a:schemeClr val="dk2"/>
                </a:solidFill>
              </a:defRPr>
            </a:lvl6pPr>
            <a:lvl7pPr marL="3200400" lvl="6" indent="-317500" rtl="0">
              <a:lnSpc>
                <a:spcPct val="150000"/>
              </a:lnSpc>
              <a:spcBef>
                <a:spcPts val="0"/>
              </a:spcBef>
              <a:spcAft>
                <a:spcPts val="0"/>
              </a:spcAft>
              <a:buClr>
                <a:schemeClr val="dk2"/>
              </a:buClr>
              <a:buSzPts val="1400"/>
              <a:buChar char="●"/>
              <a:defRPr>
                <a:solidFill>
                  <a:schemeClr val="dk2"/>
                </a:solidFill>
              </a:defRPr>
            </a:lvl7pPr>
            <a:lvl8pPr marL="3657600" lvl="7" indent="-317500" rtl="0">
              <a:lnSpc>
                <a:spcPct val="150000"/>
              </a:lnSpc>
              <a:spcBef>
                <a:spcPts val="0"/>
              </a:spcBef>
              <a:spcAft>
                <a:spcPts val="0"/>
              </a:spcAft>
              <a:buClr>
                <a:schemeClr val="dk2"/>
              </a:buClr>
              <a:buSzPts val="1400"/>
              <a:buChar char="○"/>
              <a:defRPr>
                <a:solidFill>
                  <a:schemeClr val="dk2"/>
                </a:solidFill>
              </a:defRPr>
            </a:lvl8pPr>
            <a:lvl9pPr marL="4114800" lvl="8" indent="-317500" rtl="0">
              <a:lnSpc>
                <a:spcPct val="150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45632" y="6100533"/>
            <a:ext cx="801200" cy="757600"/>
          </a:xfrm>
          <a:prstGeom prst="rect">
            <a:avLst/>
          </a:prstGeom>
          <a:noFill/>
          <a:ln>
            <a:noFill/>
          </a:ln>
        </p:spPr>
        <p:txBody>
          <a:bodyPr spcFirstLastPara="1" wrap="square" lIns="91425" tIns="91425" rIns="91425" bIns="91425" anchor="ctr" anchorCtr="0">
            <a:noAutofit/>
          </a:bodyPr>
          <a:lstStyle>
            <a:lvl1pPr lvl="0" algn="r" rtl="0">
              <a:buNone/>
              <a:defRPr sz="1067">
                <a:solidFill>
                  <a:schemeClr val="accent4"/>
                </a:solidFill>
                <a:latin typeface="Calibri" panose="020F0502020204030204" pitchFamily="34" charset="0"/>
                <a:cs typeface="Calibri" panose="020F0502020204030204" pitchFamily="34" charset="0"/>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4221251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p:nvPr/>
        </p:nvSpPr>
        <p:spPr>
          <a:xfrm>
            <a:off x="5968267" y="200"/>
            <a:ext cx="6224000" cy="6858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31B44B"/>
              </a:solidFill>
              <a:latin typeface="Calibri" panose="020F0502020204030204" pitchFamily="34" charset="0"/>
              <a:cs typeface="Calibri" panose="020F0502020204030204" pitchFamily="34" charset="0"/>
              <a:sym typeface="Arial"/>
            </a:endParaRPr>
          </a:p>
        </p:txBody>
      </p:sp>
      <p:sp>
        <p:nvSpPr>
          <p:cNvPr id="111" name="Google Shape;111;p13"/>
          <p:cNvSpPr/>
          <p:nvPr/>
        </p:nvSpPr>
        <p:spPr>
          <a:xfrm>
            <a:off x="5286433" y="1102000"/>
            <a:ext cx="6539200" cy="46356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13"/>
          <p:cNvSpPr txBox="1"/>
          <p:nvPr/>
        </p:nvSpPr>
        <p:spPr>
          <a:xfrm>
            <a:off x="326200" y="2948047"/>
            <a:ext cx="4621200" cy="3077766"/>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21325E"/>
                </a:solidFill>
                <a:latin typeface="Roboto"/>
                <a:ea typeface="Roboto"/>
                <a:cs typeface="Roboto"/>
                <a:sym typeface="Roboto"/>
              </a:rPr>
              <a:t>Program Performance and Evaluation Commitee</a:t>
            </a:r>
          </a:p>
          <a:p>
            <a:pPr defTabSz="1219170">
              <a:buClr>
                <a:srgbClr val="000000"/>
              </a:buClr>
            </a:pPr>
            <a:endParaRPr sz="4000" b="1" kern="0" dirty="0">
              <a:solidFill>
                <a:srgbClr val="21325E"/>
              </a:solidFill>
              <a:latin typeface="Roboto"/>
              <a:ea typeface="Roboto"/>
              <a:cs typeface="Roboto"/>
              <a:sym typeface="Roboto"/>
            </a:endParaRPr>
          </a:p>
        </p:txBody>
      </p:sp>
      <p:grpSp>
        <p:nvGrpSpPr>
          <p:cNvPr id="115" name="Google Shape;115;p13"/>
          <p:cNvGrpSpPr/>
          <p:nvPr/>
        </p:nvGrpSpPr>
        <p:grpSpPr>
          <a:xfrm>
            <a:off x="374701" y="320867"/>
            <a:ext cx="294300" cy="287933"/>
            <a:chOff x="404850" y="312100"/>
            <a:chExt cx="220725" cy="215950"/>
          </a:xfrm>
          <a:solidFill>
            <a:srgbClr val="31B44B"/>
          </a:solidFill>
        </p:grpSpPr>
        <p:sp>
          <p:nvSpPr>
            <p:cNvPr id="116" name="Google Shape;116;p13"/>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7" name="Google Shape;117;p13"/>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8" name="Google Shape;118;p13"/>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9" name="Google Shape;119;p13"/>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grpSp>
      <p:sp>
        <p:nvSpPr>
          <p:cNvPr id="120" name="Google Shape;120;p13"/>
          <p:cNvSpPr txBox="1"/>
          <p:nvPr/>
        </p:nvSpPr>
        <p:spPr>
          <a:xfrm>
            <a:off x="374701" y="5506041"/>
            <a:ext cx="5003940" cy="656462"/>
          </a:xfrm>
          <a:prstGeom prst="rect">
            <a:avLst/>
          </a:prstGeom>
          <a:noFill/>
          <a:ln>
            <a:noFill/>
          </a:ln>
        </p:spPr>
        <p:txBody>
          <a:bodyPr spcFirstLastPara="1" wrap="square" lIns="0" tIns="0" rIns="0" bIns="0" anchor="t" anchorCtr="0">
            <a:spAutoFit/>
          </a:bodyPr>
          <a:lstStyle/>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Febuary 5, 2025</a:t>
            </a:r>
          </a:p>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Virtual</a:t>
            </a:r>
          </a:p>
        </p:txBody>
      </p:sp>
      <p:sp>
        <p:nvSpPr>
          <p:cNvPr id="121" name="Google Shape;121;p13"/>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1</a:t>
            </a:fld>
            <a:endParaRPr lang="en" kern="0" dirty="0">
              <a:solidFill>
                <a:srgbClr val="21325E"/>
              </a:solidFill>
              <a:sym typeface="Arial"/>
            </a:endParaRPr>
          </a:p>
        </p:txBody>
      </p:sp>
      <p:pic>
        <p:nvPicPr>
          <p:cNvPr id="15" name="Google Shape;129;p14"/>
          <p:cNvPicPr preferRelativeResize="0"/>
          <p:nvPr/>
        </p:nvPicPr>
        <p:blipFill rotWithShape="1">
          <a:blip r:embed="rId3">
            <a:alphaModFix/>
          </a:blip>
          <a:srcRect/>
          <a:stretch/>
        </p:blipFill>
        <p:spPr>
          <a:xfrm>
            <a:off x="8402029" y="5930943"/>
            <a:ext cx="3423604" cy="72206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1" y="1308502"/>
            <a:ext cx="4616367" cy="1370345"/>
          </a:xfrm>
          <a:prstGeom prst="rect">
            <a:avLst/>
          </a:prstGeom>
        </p:spPr>
      </p:pic>
      <p:pic>
        <p:nvPicPr>
          <p:cNvPr id="3" name="Picture 2">
            <a:extLst>
              <a:ext uri="{FF2B5EF4-FFF2-40B4-BE49-F238E27FC236}">
                <a16:creationId xmlns:a16="http://schemas.microsoft.com/office/drawing/2014/main" id="{A89D8E10-5480-EEA3-5B7E-7B4CFE1A3C16}"/>
              </a:ext>
            </a:extLst>
          </p:cNvPr>
          <p:cNvPicPr>
            <a:picLocks noChangeAspect="1"/>
          </p:cNvPicPr>
          <p:nvPr/>
        </p:nvPicPr>
        <p:blipFill>
          <a:blip r:embed="rId5">
            <a:alphaModFix/>
          </a:blip>
          <a:stretch>
            <a:fillRect/>
          </a:stretch>
        </p:blipFill>
        <p:spPr>
          <a:xfrm>
            <a:off x="6267056" y="1993673"/>
            <a:ext cx="5352427" cy="2754067"/>
          </a:xfrm>
          <a:prstGeom prst="rect">
            <a:avLst/>
          </a:prstGeom>
        </p:spPr>
      </p:pic>
      <p:sp>
        <p:nvSpPr>
          <p:cNvPr id="7" name="TextBox 6">
            <a:extLst>
              <a:ext uri="{FF2B5EF4-FFF2-40B4-BE49-F238E27FC236}">
                <a16:creationId xmlns:a16="http://schemas.microsoft.com/office/drawing/2014/main" id="{8BCD567C-8CA4-D4ED-850A-D12E6A1717E1}"/>
              </a:ext>
            </a:extLst>
          </p:cNvPr>
          <p:cNvSpPr txBox="1"/>
          <p:nvPr/>
        </p:nvSpPr>
        <p:spPr>
          <a:xfrm>
            <a:off x="8423528" y="4759314"/>
            <a:ext cx="3535952" cy="420756"/>
          </a:xfrm>
          <a:prstGeom prst="rect">
            <a:avLst/>
          </a:prstGeom>
          <a:noFill/>
        </p:spPr>
        <p:txBody>
          <a:bodyPr wrap="square">
            <a:spAutoFit/>
          </a:bodyPr>
          <a:lstStyle/>
          <a:p>
            <a:pPr defTabSz="1219170">
              <a:buClr>
                <a:srgbClr val="000000"/>
              </a:buClr>
            </a:pPr>
            <a:r>
              <a:rPr lang="en-US" sz="1067" kern="0" dirty="0">
                <a:solidFill>
                  <a:srgbClr val="FFFFFF"/>
                </a:solidFill>
                <a:latin typeface="Calibri" panose="020F0502020204030204" pitchFamily="34" charset="0"/>
                <a:cs typeface="Calibri" panose="020F0502020204030204" pitchFamily="34" charset="0"/>
                <a:sym typeface="Arial"/>
              </a:rPr>
              <a:t>COgro Labs at Virginia Tech Corporate Research Center </a:t>
            </a:r>
            <a:r>
              <a:rPr lang="en-US" sz="1067" i="1" kern="0" dirty="0">
                <a:solidFill>
                  <a:srgbClr val="FFFFFF"/>
                </a:solidFill>
                <a:latin typeface="Calibri" panose="020F0502020204030204" pitchFamily="34" charset="0"/>
                <a:cs typeface="Calibri" panose="020F0502020204030204" pitchFamily="34" charset="0"/>
                <a:sym typeface="Arial"/>
              </a:rPr>
              <a:t>(Source: GO Virginia Region 2 Annual Report)</a:t>
            </a:r>
          </a:p>
        </p:txBody>
      </p:sp>
    </p:spTree>
    <p:extLst>
      <p:ext uri="{BB962C8B-B14F-4D97-AF65-F5344CB8AC3E}">
        <p14:creationId xmlns:p14="http://schemas.microsoft.com/office/powerpoint/2010/main" val="10612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1CE2-D0C7-F5CA-43C5-B070A93322AB}"/>
              </a:ext>
            </a:extLst>
          </p:cNvPr>
          <p:cNvSpPr>
            <a:spLocks noGrp="1"/>
          </p:cNvSpPr>
          <p:nvPr>
            <p:ph type="title"/>
          </p:nvPr>
        </p:nvSpPr>
        <p:spPr>
          <a:xfrm>
            <a:off x="714133" y="1058700"/>
            <a:ext cx="9818720" cy="1166400"/>
          </a:xfrm>
        </p:spPr>
        <p:txBody>
          <a:bodyPr/>
          <a:lstStyle/>
          <a:p>
            <a:r>
              <a:rPr lang="en-US" dirty="0"/>
              <a:t>Discussion: </a:t>
            </a:r>
          </a:p>
        </p:txBody>
      </p:sp>
      <p:sp>
        <p:nvSpPr>
          <p:cNvPr id="4" name="Text Placeholder 3">
            <a:extLst>
              <a:ext uri="{FF2B5EF4-FFF2-40B4-BE49-F238E27FC236}">
                <a16:creationId xmlns:a16="http://schemas.microsoft.com/office/drawing/2014/main" id="{84ED52BC-5CA3-390E-B69B-839CE39D6171}"/>
              </a:ext>
            </a:extLst>
          </p:cNvPr>
          <p:cNvSpPr>
            <a:spLocks noGrp="1"/>
          </p:cNvSpPr>
          <p:nvPr>
            <p:ph type="body" idx="2"/>
          </p:nvPr>
        </p:nvSpPr>
        <p:spPr>
          <a:xfrm>
            <a:off x="714133" y="1641900"/>
            <a:ext cx="10068886" cy="3833714"/>
          </a:xfrm>
        </p:spPr>
        <p:txBody>
          <a:bodyPr/>
          <a:lstStyle/>
          <a:p>
            <a:r>
              <a:rPr lang="en-US" sz="2000" dirty="0"/>
              <a:t>Reactions to the established closeout process? </a:t>
            </a:r>
          </a:p>
          <a:p>
            <a:r>
              <a:rPr lang="en-US" sz="2000" dirty="0"/>
              <a:t>Recommendations for improvement? </a:t>
            </a:r>
          </a:p>
          <a:p>
            <a:r>
              <a:rPr lang="en-US" sz="2000" dirty="0"/>
              <a:t>Should we be asking additional/different questions of grantees? </a:t>
            </a:r>
          </a:p>
          <a:p>
            <a:r>
              <a:rPr lang="en-US" sz="2000" dirty="0"/>
              <a:t>How could this information be used to inform board policy, program guidelines, </a:t>
            </a:r>
            <a:r>
              <a:rPr lang="en-US" sz="2000" dirty="0" err="1"/>
              <a:t>etc</a:t>
            </a:r>
            <a:r>
              <a:rPr lang="en-US" sz="2000" dirty="0"/>
              <a:t>? </a:t>
            </a:r>
          </a:p>
          <a:p>
            <a:r>
              <a:rPr lang="en-US" sz="2000" dirty="0"/>
              <a:t>How could this information be used to inform this committee on scalable project ideas? </a:t>
            </a:r>
          </a:p>
          <a:p>
            <a:pPr marL="220128" indent="0">
              <a:buNone/>
            </a:pPr>
            <a:endParaRPr lang="en-US" dirty="0"/>
          </a:p>
        </p:txBody>
      </p:sp>
      <p:sp>
        <p:nvSpPr>
          <p:cNvPr id="5" name="Slide Number Placeholder 4">
            <a:extLst>
              <a:ext uri="{FF2B5EF4-FFF2-40B4-BE49-F238E27FC236}">
                <a16:creationId xmlns:a16="http://schemas.microsoft.com/office/drawing/2014/main" id="{C263115C-26CB-EBCF-BE04-A7D97E66AF04}"/>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6" name="Slide Number Placeholder 5">
            <a:extLst>
              <a:ext uri="{FF2B5EF4-FFF2-40B4-BE49-F238E27FC236}">
                <a16:creationId xmlns:a16="http://schemas.microsoft.com/office/drawing/2014/main" id="{4007257D-E591-7262-56BA-632CA9F8C931}"/>
              </a:ext>
            </a:extLst>
          </p:cNvPr>
          <p:cNvSpPr>
            <a:spLocks noGrp="1"/>
          </p:cNvSpPr>
          <p:nvPr>
            <p:ph type="sldNum" idx="3"/>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83199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B28-5664-CD99-2F76-EC965649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B65BE-AD57-8579-0657-DD1B15B1556B}"/>
              </a:ext>
            </a:extLst>
          </p:cNvPr>
          <p:cNvSpPr>
            <a:spLocks noGrp="1"/>
          </p:cNvSpPr>
          <p:nvPr>
            <p:ph type="title"/>
          </p:nvPr>
        </p:nvSpPr>
        <p:spPr>
          <a:xfrm>
            <a:off x="921166" y="1093206"/>
            <a:ext cx="9223497" cy="2512636"/>
          </a:xfrm>
        </p:spPr>
        <p:txBody>
          <a:bodyPr/>
          <a:lstStyle/>
          <a:p>
            <a:r>
              <a:rPr lang="en-US" dirty="0"/>
              <a:t>IV.  2023 JLARC Report Completed Recommendation Presentation	</a:t>
            </a:r>
            <a:br>
              <a:rPr lang="en-US" dirty="0"/>
            </a:br>
            <a:r>
              <a:rPr lang="en-US" dirty="0"/>
              <a:t>	a.  JLARC Recommendation #1 – Distinction between jobs 		      created vs. jobs filled</a:t>
            </a:r>
            <a:br>
              <a:rPr lang="en-US" dirty="0"/>
            </a:br>
            <a:r>
              <a:rPr lang="en-US" dirty="0"/>
              <a:t>	b.  JLARC Recommendation #2 – Clear definition of GO 	     	      Virginia Outcomes</a:t>
            </a:r>
            <a:br>
              <a:rPr lang="en-US" dirty="0"/>
            </a:br>
            <a:r>
              <a:rPr lang="en-US" dirty="0"/>
              <a:t>	c.  JLARC Recommendation #3 – Assign responsibility of 		      outcome verification to DHCD</a:t>
            </a:r>
            <a:br>
              <a:rPr lang="en-US" dirty="0"/>
            </a:b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0F41C287-34B3-0DC1-ACFB-851EB37D9E90}"/>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6" name="Slide Number Placeholder 5">
            <a:extLst>
              <a:ext uri="{FF2B5EF4-FFF2-40B4-BE49-F238E27FC236}">
                <a16:creationId xmlns:a16="http://schemas.microsoft.com/office/drawing/2014/main" id="{A781F455-39EC-3D34-096B-037B4C5F6B1D}"/>
              </a:ext>
            </a:extLst>
          </p:cNvPr>
          <p:cNvSpPr>
            <a:spLocks noGrp="1"/>
          </p:cNvSpPr>
          <p:nvPr>
            <p:ph type="sldNum" idx="3"/>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324940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6EC3-4040-737A-75B1-5791704EA240}"/>
              </a:ext>
            </a:extLst>
          </p:cNvPr>
          <p:cNvSpPr>
            <a:spLocks noGrp="1"/>
          </p:cNvSpPr>
          <p:nvPr>
            <p:ph type="title"/>
          </p:nvPr>
        </p:nvSpPr>
        <p:spPr>
          <a:xfrm>
            <a:off x="267419" y="1093896"/>
            <a:ext cx="10531500" cy="1347379"/>
          </a:xfrm>
        </p:spPr>
        <p:txBody>
          <a:bodyPr/>
          <a:lstStyle/>
          <a:p>
            <a:r>
              <a:rPr lang="en-US" dirty="0"/>
              <a:t>IV.  2023 JLARC Report Recommendation – Reviewed and Resolved</a:t>
            </a:r>
            <a:br>
              <a:rPr lang="en-US" dirty="0"/>
            </a:br>
            <a:endParaRPr lang="en-US" dirty="0"/>
          </a:p>
        </p:txBody>
      </p:sp>
      <p:sp>
        <p:nvSpPr>
          <p:cNvPr id="5" name="Slide Number Placeholder 4">
            <a:extLst>
              <a:ext uri="{FF2B5EF4-FFF2-40B4-BE49-F238E27FC236}">
                <a16:creationId xmlns:a16="http://schemas.microsoft.com/office/drawing/2014/main" id="{7DD5F7AF-FEEC-8B69-195A-30D0E0C692B8}"/>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6" name="Slide Number Placeholder 5">
            <a:extLst>
              <a:ext uri="{FF2B5EF4-FFF2-40B4-BE49-F238E27FC236}">
                <a16:creationId xmlns:a16="http://schemas.microsoft.com/office/drawing/2014/main" id="{E578F4D0-DFE7-B4D0-4678-25C611AFAF46}"/>
              </a:ext>
            </a:extLst>
          </p:cNvPr>
          <p:cNvSpPr>
            <a:spLocks noGrp="1"/>
          </p:cNvSpPr>
          <p:nvPr>
            <p:ph type="sldNum" idx="3"/>
          </p:nvPr>
        </p:nvSpPr>
        <p:spPr/>
        <p:txBody>
          <a:bodyPr/>
          <a:lstStyle/>
          <a:p>
            <a:fld id="{00000000-1234-1234-1234-123412341234}" type="slidenum">
              <a:rPr lang="en" smtClean="0"/>
              <a:pPr/>
              <a:t>12</a:t>
            </a:fld>
            <a:endParaRPr lang="en" dirty="0"/>
          </a:p>
        </p:txBody>
      </p:sp>
      <p:graphicFrame>
        <p:nvGraphicFramePr>
          <p:cNvPr id="7" name="Table 6">
            <a:extLst>
              <a:ext uri="{FF2B5EF4-FFF2-40B4-BE49-F238E27FC236}">
                <a16:creationId xmlns:a16="http://schemas.microsoft.com/office/drawing/2014/main" id="{7DA71089-B201-E64A-4B50-0DAD3BFB625B}"/>
              </a:ext>
            </a:extLst>
          </p:cNvPr>
          <p:cNvGraphicFramePr>
            <a:graphicFrameLocks noGrp="1"/>
          </p:cNvGraphicFramePr>
          <p:nvPr>
            <p:extLst>
              <p:ext uri="{D42A27DB-BD31-4B8C-83A1-F6EECF244321}">
                <p14:modId xmlns:p14="http://schemas.microsoft.com/office/powerpoint/2010/main" val="3866766399"/>
              </p:ext>
            </p:extLst>
          </p:nvPr>
        </p:nvGraphicFramePr>
        <p:xfrm>
          <a:off x="267419" y="2273411"/>
          <a:ext cx="11393549" cy="2184648"/>
        </p:xfrm>
        <a:graphic>
          <a:graphicData uri="http://schemas.openxmlformats.org/drawingml/2006/table">
            <a:tbl>
              <a:tblPr/>
              <a:tblGrid>
                <a:gridCol w="1344176">
                  <a:extLst>
                    <a:ext uri="{9D8B030D-6E8A-4147-A177-3AD203B41FA5}">
                      <a16:colId xmlns:a16="http://schemas.microsoft.com/office/drawing/2014/main" val="3841682335"/>
                    </a:ext>
                  </a:extLst>
                </a:gridCol>
                <a:gridCol w="5185784">
                  <a:extLst>
                    <a:ext uri="{9D8B030D-6E8A-4147-A177-3AD203B41FA5}">
                      <a16:colId xmlns:a16="http://schemas.microsoft.com/office/drawing/2014/main" val="1729449488"/>
                    </a:ext>
                  </a:extLst>
                </a:gridCol>
                <a:gridCol w="4863589">
                  <a:extLst>
                    <a:ext uri="{9D8B030D-6E8A-4147-A177-3AD203B41FA5}">
                      <a16:colId xmlns:a16="http://schemas.microsoft.com/office/drawing/2014/main" val="3331436274"/>
                    </a:ext>
                  </a:extLst>
                </a:gridCol>
              </a:tblGrid>
              <a:tr h="268435">
                <a:tc>
                  <a:txBody>
                    <a:bodyPr/>
                    <a:lstStyle/>
                    <a:p>
                      <a:pPr algn="ctr" fontAlgn="ctr"/>
                      <a:r>
                        <a:rPr lang="en-US" sz="1400" b="1" i="0" u="none" strike="noStrike" dirty="0">
                          <a:solidFill>
                            <a:srgbClr val="000000"/>
                          </a:solidFill>
                          <a:effectLst/>
                          <a:latin typeface="Calibri" panose="020F0502020204030204" pitchFamily="34" charset="0"/>
                        </a:rPr>
                        <a:t>Recommendation Number</a:t>
                      </a:r>
                    </a:p>
                  </a:txBody>
                  <a:tcPr marL="4401" marR="4401" marT="4401" marB="2112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JLARC Report Recommendation</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Status</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91695"/>
                  </a:ext>
                </a:extLst>
              </a:tr>
              <a:tr h="1144149">
                <a:tc>
                  <a:txBody>
                    <a:bodyPr/>
                    <a:lstStyle/>
                    <a:p>
                      <a:pPr algn="ctr" fontAlgn="ctr"/>
                      <a:r>
                        <a:rPr lang="en-US" sz="1400" b="0" i="0" u="none" strike="noStrike" dirty="0">
                          <a:solidFill>
                            <a:srgbClr val="000000"/>
                          </a:solidFill>
                          <a:effectLst/>
                          <a:latin typeface="Calibri" panose="020F0502020204030204" pitchFamily="34" charset="0"/>
                        </a:rPr>
                        <a:t>1</a:t>
                      </a:r>
                    </a:p>
                  </a:txBody>
                  <a:tcPr marL="4401" marR="4401" marT="4401" marB="2112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The Department of Housing and Community Development should change its "number of jobs created/filled" outcome measure for the GO Virginia program by (i) splitting the criteria into separate "jobs created" and "jobs filled" measures, (ii) removing the "estimated" and "expected" qualifiers so that only actual jobs created or filled are counted, and (iii) clarifying that any job created or filled must be clearly attributable to the project's activities, which must be explained in project reports.</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COMPLETE:  Staff proposed adopting the recommendations in this proposal while also redefining jobs filled as job placements, which aligns with metrics being utilized by the Virginia Workforce Agency. The Program Performance and Evaluation Committee reviewed the proposed changes and approved them at their March 12, 2024 meeting.</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25677"/>
                  </a:ext>
                </a:extLst>
              </a:tr>
            </a:tbl>
          </a:graphicData>
        </a:graphic>
      </p:graphicFrame>
    </p:spTree>
    <p:extLst>
      <p:ext uri="{BB962C8B-B14F-4D97-AF65-F5344CB8AC3E}">
        <p14:creationId xmlns:p14="http://schemas.microsoft.com/office/powerpoint/2010/main" val="184069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6EC3-4040-737A-75B1-5791704EA240}"/>
              </a:ext>
            </a:extLst>
          </p:cNvPr>
          <p:cNvSpPr>
            <a:spLocks noGrp="1"/>
          </p:cNvSpPr>
          <p:nvPr>
            <p:ph type="title"/>
          </p:nvPr>
        </p:nvSpPr>
        <p:spPr>
          <a:xfrm>
            <a:off x="714132" y="757467"/>
            <a:ext cx="7789600" cy="1166400"/>
          </a:xfrm>
        </p:spPr>
        <p:txBody>
          <a:bodyPr/>
          <a:lstStyle/>
          <a:p>
            <a:r>
              <a:rPr lang="en-US" dirty="0"/>
              <a:t>IV.  2023 JLARC Report Completed Recommendation</a:t>
            </a:r>
            <a:br>
              <a:rPr lang="en-US" dirty="0"/>
            </a:br>
            <a:br>
              <a:rPr lang="en-US" dirty="0"/>
            </a:br>
            <a:br>
              <a:rPr lang="en-US" dirty="0"/>
            </a:br>
            <a:endParaRPr lang="en-US" dirty="0"/>
          </a:p>
        </p:txBody>
      </p:sp>
      <p:sp>
        <p:nvSpPr>
          <p:cNvPr id="5" name="Slide Number Placeholder 4">
            <a:extLst>
              <a:ext uri="{FF2B5EF4-FFF2-40B4-BE49-F238E27FC236}">
                <a16:creationId xmlns:a16="http://schemas.microsoft.com/office/drawing/2014/main" id="{7DD5F7AF-FEEC-8B69-195A-30D0E0C692B8}"/>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6" name="Slide Number Placeholder 5">
            <a:extLst>
              <a:ext uri="{FF2B5EF4-FFF2-40B4-BE49-F238E27FC236}">
                <a16:creationId xmlns:a16="http://schemas.microsoft.com/office/drawing/2014/main" id="{E578F4D0-DFE7-B4D0-4678-25C611AFAF46}"/>
              </a:ext>
            </a:extLst>
          </p:cNvPr>
          <p:cNvSpPr>
            <a:spLocks noGrp="1"/>
          </p:cNvSpPr>
          <p:nvPr>
            <p:ph type="sldNum" idx="3"/>
          </p:nvPr>
        </p:nvSpPr>
        <p:spPr/>
        <p:txBody>
          <a:bodyPr/>
          <a:lstStyle/>
          <a:p>
            <a:fld id="{00000000-1234-1234-1234-123412341234}" type="slidenum">
              <a:rPr lang="en" smtClean="0"/>
              <a:pPr/>
              <a:t>13</a:t>
            </a:fld>
            <a:endParaRPr lang="en" dirty="0"/>
          </a:p>
        </p:txBody>
      </p:sp>
      <p:graphicFrame>
        <p:nvGraphicFramePr>
          <p:cNvPr id="7" name="Table 6">
            <a:extLst>
              <a:ext uri="{FF2B5EF4-FFF2-40B4-BE49-F238E27FC236}">
                <a16:creationId xmlns:a16="http://schemas.microsoft.com/office/drawing/2014/main" id="{7DA71089-B201-E64A-4B50-0DAD3BFB625B}"/>
              </a:ext>
            </a:extLst>
          </p:cNvPr>
          <p:cNvGraphicFramePr>
            <a:graphicFrameLocks noGrp="1"/>
          </p:cNvGraphicFramePr>
          <p:nvPr>
            <p:extLst>
              <p:ext uri="{D42A27DB-BD31-4B8C-83A1-F6EECF244321}">
                <p14:modId xmlns:p14="http://schemas.microsoft.com/office/powerpoint/2010/main" val="1317747981"/>
              </p:ext>
            </p:extLst>
          </p:nvPr>
        </p:nvGraphicFramePr>
        <p:xfrm>
          <a:off x="516296" y="2317489"/>
          <a:ext cx="11129936" cy="1544568"/>
        </p:xfrm>
        <a:graphic>
          <a:graphicData uri="http://schemas.openxmlformats.org/drawingml/2006/table">
            <a:tbl>
              <a:tblPr/>
              <a:tblGrid>
                <a:gridCol w="1468351">
                  <a:extLst>
                    <a:ext uri="{9D8B030D-6E8A-4147-A177-3AD203B41FA5}">
                      <a16:colId xmlns:a16="http://schemas.microsoft.com/office/drawing/2014/main" val="3841682335"/>
                    </a:ext>
                  </a:extLst>
                </a:gridCol>
                <a:gridCol w="4910525">
                  <a:extLst>
                    <a:ext uri="{9D8B030D-6E8A-4147-A177-3AD203B41FA5}">
                      <a16:colId xmlns:a16="http://schemas.microsoft.com/office/drawing/2014/main" val="1729449488"/>
                    </a:ext>
                  </a:extLst>
                </a:gridCol>
                <a:gridCol w="4751060">
                  <a:extLst>
                    <a:ext uri="{9D8B030D-6E8A-4147-A177-3AD203B41FA5}">
                      <a16:colId xmlns:a16="http://schemas.microsoft.com/office/drawing/2014/main" val="3331436274"/>
                    </a:ext>
                  </a:extLst>
                </a:gridCol>
              </a:tblGrid>
              <a:tr h="268435">
                <a:tc>
                  <a:txBody>
                    <a:bodyPr/>
                    <a:lstStyle/>
                    <a:p>
                      <a:pPr algn="ctr" fontAlgn="ctr"/>
                      <a:r>
                        <a:rPr lang="en-US" sz="1400" b="1" i="0" u="none" strike="noStrike" dirty="0">
                          <a:solidFill>
                            <a:srgbClr val="000000"/>
                          </a:solidFill>
                          <a:effectLst/>
                          <a:latin typeface="Calibri" panose="020F0502020204030204" pitchFamily="34" charset="0"/>
                        </a:rPr>
                        <a:t>Recommendation Number</a:t>
                      </a:r>
                    </a:p>
                  </a:txBody>
                  <a:tcPr marL="4401" marR="4401" marT="4401" marB="2112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JLARC Report Recommendation</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Status</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91695"/>
                  </a:ext>
                </a:extLst>
              </a:tr>
              <a:tr h="624881">
                <a:tc>
                  <a:txBody>
                    <a:bodyPr/>
                    <a:lstStyle/>
                    <a:p>
                      <a:pPr algn="ctr" fontAlgn="ctr"/>
                      <a:r>
                        <a:rPr lang="en-US" sz="1400" b="0" i="0" u="none" strike="noStrike" dirty="0">
                          <a:solidFill>
                            <a:srgbClr val="000000"/>
                          </a:solidFill>
                          <a:effectLst/>
                          <a:latin typeface="Calibri" panose="020F0502020204030204" pitchFamily="34" charset="0"/>
                        </a:rPr>
                        <a:t>2</a:t>
                      </a:r>
                    </a:p>
                  </a:txBody>
                  <a:tcPr marL="4401" marR="4401" marT="4401" marB="2112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The Department of Housing and Community Development should revise the Core Grant Outcomes list for GO Virginia projects to ensure that outcomes measures are narrow enough to avoid mixing different program activities, are clearly defined, and are appropriate and specific to the project type.</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COMPLETE: At the March 12, 2024 meeting of the Program Performance and Evaluation Committee, the Committee reviewed and approved proposed staff changes to the GO Virginia Core Grant Outcomes and their associated definitions.</a:t>
                      </a:r>
                    </a:p>
                  </a:txBody>
                  <a:tcPr marL="4401" marR="4401" marT="4401" marB="2112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259952"/>
                  </a:ext>
                </a:extLst>
              </a:tr>
            </a:tbl>
          </a:graphicData>
        </a:graphic>
      </p:graphicFrame>
    </p:spTree>
    <p:extLst>
      <p:ext uri="{BB962C8B-B14F-4D97-AF65-F5344CB8AC3E}">
        <p14:creationId xmlns:p14="http://schemas.microsoft.com/office/powerpoint/2010/main" val="428201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6EC3-4040-737A-75B1-5791704EA240}"/>
              </a:ext>
            </a:extLst>
          </p:cNvPr>
          <p:cNvSpPr>
            <a:spLocks noGrp="1"/>
          </p:cNvSpPr>
          <p:nvPr>
            <p:ph type="title"/>
          </p:nvPr>
        </p:nvSpPr>
        <p:spPr>
          <a:xfrm>
            <a:off x="714132" y="757467"/>
            <a:ext cx="7789600" cy="1166400"/>
          </a:xfrm>
        </p:spPr>
        <p:txBody>
          <a:bodyPr/>
          <a:lstStyle/>
          <a:p>
            <a:r>
              <a:rPr lang="en-US" dirty="0"/>
              <a:t>IV.  2023 JLARC Report Completed Recommendation</a:t>
            </a:r>
            <a:br>
              <a:rPr lang="en-US" dirty="0"/>
            </a:br>
            <a:r>
              <a:rPr lang="en-US" dirty="0"/>
              <a:t>	</a:t>
            </a:r>
          </a:p>
        </p:txBody>
      </p:sp>
      <p:sp>
        <p:nvSpPr>
          <p:cNvPr id="5" name="Slide Number Placeholder 4">
            <a:extLst>
              <a:ext uri="{FF2B5EF4-FFF2-40B4-BE49-F238E27FC236}">
                <a16:creationId xmlns:a16="http://schemas.microsoft.com/office/drawing/2014/main" id="{7DD5F7AF-FEEC-8B69-195A-30D0E0C692B8}"/>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6" name="Slide Number Placeholder 5">
            <a:extLst>
              <a:ext uri="{FF2B5EF4-FFF2-40B4-BE49-F238E27FC236}">
                <a16:creationId xmlns:a16="http://schemas.microsoft.com/office/drawing/2014/main" id="{E578F4D0-DFE7-B4D0-4678-25C611AFAF46}"/>
              </a:ext>
            </a:extLst>
          </p:cNvPr>
          <p:cNvSpPr>
            <a:spLocks noGrp="1"/>
          </p:cNvSpPr>
          <p:nvPr>
            <p:ph type="sldNum" idx="3"/>
          </p:nvPr>
        </p:nvSpPr>
        <p:spPr/>
        <p:txBody>
          <a:bodyPr/>
          <a:lstStyle/>
          <a:p>
            <a:fld id="{00000000-1234-1234-1234-123412341234}" type="slidenum">
              <a:rPr lang="en" smtClean="0"/>
              <a:pPr/>
              <a:t>14</a:t>
            </a:fld>
            <a:endParaRPr lang="en" dirty="0"/>
          </a:p>
        </p:txBody>
      </p:sp>
      <p:graphicFrame>
        <p:nvGraphicFramePr>
          <p:cNvPr id="3" name="Table 2">
            <a:extLst>
              <a:ext uri="{FF2B5EF4-FFF2-40B4-BE49-F238E27FC236}">
                <a16:creationId xmlns:a16="http://schemas.microsoft.com/office/drawing/2014/main" id="{90C78C21-5262-71D1-47E3-5DDE3DC1A128}"/>
              </a:ext>
            </a:extLst>
          </p:cNvPr>
          <p:cNvGraphicFramePr>
            <a:graphicFrameLocks noGrp="1"/>
          </p:cNvGraphicFramePr>
          <p:nvPr>
            <p:extLst>
              <p:ext uri="{D42A27DB-BD31-4B8C-83A1-F6EECF244321}">
                <p14:modId xmlns:p14="http://schemas.microsoft.com/office/powerpoint/2010/main" val="1903551041"/>
              </p:ext>
            </p:extLst>
          </p:nvPr>
        </p:nvGraphicFramePr>
        <p:xfrm>
          <a:off x="533639" y="2112801"/>
          <a:ext cx="10999878" cy="2530822"/>
        </p:xfrm>
        <a:graphic>
          <a:graphicData uri="http://schemas.openxmlformats.org/drawingml/2006/table">
            <a:tbl>
              <a:tblPr/>
              <a:tblGrid>
                <a:gridCol w="1459063">
                  <a:extLst>
                    <a:ext uri="{9D8B030D-6E8A-4147-A177-3AD203B41FA5}">
                      <a16:colId xmlns:a16="http://schemas.microsoft.com/office/drawing/2014/main" val="2034400852"/>
                    </a:ext>
                  </a:extLst>
                </a:gridCol>
                <a:gridCol w="5029200">
                  <a:extLst>
                    <a:ext uri="{9D8B030D-6E8A-4147-A177-3AD203B41FA5}">
                      <a16:colId xmlns:a16="http://schemas.microsoft.com/office/drawing/2014/main" val="307935191"/>
                    </a:ext>
                  </a:extLst>
                </a:gridCol>
                <a:gridCol w="4511615">
                  <a:extLst>
                    <a:ext uri="{9D8B030D-6E8A-4147-A177-3AD203B41FA5}">
                      <a16:colId xmlns:a16="http://schemas.microsoft.com/office/drawing/2014/main" val="2522896738"/>
                    </a:ext>
                  </a:extLst>
                </a:gridCol>
              </a:tblGrid>
              <a:tr h="569343">
                <a:tc>
                  <a:txBody>
                    <a:bodyPr/>
                    <a:lstStyle/>
                    <a:p>
                      <a:pPr algn="ctr" fontAlgn="t"/>
                      <a:r>
                        <a:rPr lang="en-US" sz="1400" b="1" i="0" u="none" strike="noStrike" dirty="0">
                          <a:solidFill>
                            <a:srgbClr val="000000"/>
                          </a:solidFill>
                          <a:effectLst/>
                          <a:latin typeface="Calibri" panose="020F0502020204030204" pitchFamily="34" charset="0"/>
                        </a:rPr>
                        <a:t>Recommendation 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Status</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331647"/>
                  </a:ext>
                </a:extLst>
              </a:tr>
              <a:tr h="1368725">
                <a:tc>
                  <a:txBody>
                    <a:bodyPr/>
                    <a:lstStyle/>
                    <a:p>
                      <a:pPr algn="ctr" fontAlgn="t"/>
                      <a:endParaRPr lang="en-US" sz="1400" b="0" i="0" u="none" strike="noStrike" dirty="0">
                        <a:solidFill>
                          <a:srgbClr val="000000"/>
                        </a:solidFill>
                        <a:effectLst/>
                        <a:highlight>
                          <a:srgbClr val="FFFFFF"/>
                        </a:highlight>
                        <a:latin typeface="Calibri" panose="020F0502020204030204" pitchFamily="34" charset="0"/>
                      </a:endParaRPr>
                    </a:p>
                    <a:p>
                      <a:pPr algn="ctr" fontAlgn="t"/>
                      <a:r>
                        <a:rPr lang="en-US" sz="1400" b="0" i="0" u="none" strike="noStrike" dirty="0">
                          <a:solidFill>
                            <a:srgbClr val="000000"/>
                          </a:solidFill>
                          <a:effectLst/>
                          <a:highlight>
                            <a:srgbClr val="FFFFFF"/>
                          </a:highlight>
                          <a:latin typeface="Calibri" panose="020F0502020204030204" pitchFamily="34" charset="0"/>
                        </a:rPr>
                        <a:t>3</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highlight>
                            <a:srgbClr val="FFFFFF"/>
                          </a:highlight>
                          <a:latin typeface="Calibri" panose="020F0502020204030204" pitchFamily="34" charset="0"/>
                        </a:rPr>
                        <a:t>The GO Virginia Board should amend the GO Virginia bylaws to assign responsibility for the review of outcome calculation methods and outcome data verification to staff at the Department of Housing and Community Development.</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COMPLETE: This recommendation was included as a preliminary discussion item during the August 19, 2024 meeting of the Program Performance and Evaluation Committee. There was discussion on how outcomes are verified and the committee is was presented the process for tracking and validating outcomes during the grant period and through the performance closeout report. There was a consensus that no action needed to be taken on this recommendation.</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460293"/>
                  </a:ext>
                </a:extLst>
              </a:tr>
            </a:tbl>
          </a:graphicData>
        </a:graphic>
      </p:graphicFrame>
    </p:spTree>
    <p:extLst>
      <p:ext uri="{BB962C8B-B14F-4D97-AF65-F5344CB8AC3E}">
        <p14:creationId xmlns:p14="http://schemas.microsoft.com/office/powerpoint/2010/main" val="180234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a:xfrm>
            <a:off x="347932" y="661885"/>
            <a:ext cx="9835973" cy="1166400"/>
          </a:xfrm>
        </p:spPr>
        <p:txBody>
          <a:bodyPr/>
          <a:lstStyle/>
          <a:p>
            <a:r>
              <a:rPr lang="en-US" sz="2400" i="0" dirty="0">
                <a:solidFill>
                  <a:schemeClr val="tx1"/>
                </a:solidFill>
                <a:effectLst/>
                <a:latin typeface="Roboto" panose="02000000000000000000" pitchFamily="2" charset="0"/>
                <a:ea typeface="Roboto" panose="02000000000000000000" pitchFamily="2" charset="0"/>
                <a:cs typeface="Roboto" panose="02000000000000000000" pitchFamily="2" charset="0"/>
              </a:rPr>
              <a:t>Overview of GO Virginia Outcome Definition and Tracking Process</a:t>
            </a:r>
            <a:r>
              <a:rPr lang="en-US" sz="2400" i="0" dirty="0">
                <a:solidFill>
                  <a:schemeClr val="bg1"/>
                </a:solidFill>
                <a:effectLst/>
                <a:latin typeface="Times New Roman" panose="02020603050405020304" pitchFamily="18" charset="0"/>
              </a:rPr>
              <a:t>&amp; </a:t>
            </a:r>
            <a:r>
              <a:rPr lang="en-US" sz="2400" b="0" i="0" dirty="0">
                <a:solidFill>
                  <a:schemeClr val="bg1"/>
                </a:solidFill>
                <a:effectLst/>
                <a:latin typeface="Times New Roman" panose="02020603050405020304" pitchFamily="18" charset="0"/>
              </a:rPr>
              <a:t>Reporting</a:t>
            </a:r>
            <a:br>
              <a:rPr lang="en-US" dirty="0"/>
            </a:br>
            <a:endParaRPr lang="en-US" dirty="0"/>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15</a:t>
            </a:fld>
            <a:endParaRPr lang="en" dirty="0"/>
          </a:p>
        </p:txBody>
      </p:sp>
      <p:graphicFrame>
        <p:nvGraphicFramePr>
          <p:cNvPr id="9" name="Diagram 8">
            <a:extLst>
              <a:ext uri="{FF2B5EF4-FFF2-40B4-BE49-F238E27FC236}">
                <a16:creationId xmlns:a16="http://schemas.microsoft.com/office/drawing/2014/main" id="{C0BD72B7-36C4-461A-7BC4-C5EC41BF0CF9}"/>
              </a:ext>
            </a:extLst>
          </p:cNvPr>
          <p:cNvGraphicFramePr/>
          <p:nvPr>
            <p:extLst>
              <p:ext uri="{D42A27DB-BD31-4B8C-83A1-F6EECF244321}">
                <p14:modId xmlns:p14="http://schemas.microsoft.com/office/powerpoint/2010/main" val="2370902897"/>
              </p:ext>
            </p:extLst>
          </p:nvPr>
        </p:nvGraphicFramePr>
        <p:xfrm>
          <a:off x="293085" y="1073142"/>
          <a:ext cx="11481760" cy="5143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41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Reporting/Closeout Procedures and Data Validation</a:t>
            </a:r>
            <a:br>
              <a:rPr lang="en-US" dirty="0"/>
            </a:br>
            <a:endParaRPr lang="en-US" dirty="0"/>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1641385"/>
            <a:ext cx="10763734" cy="4008867"/>
          </a:xfrm>
        </p:spPr>
        <p:txBody>
          <a:bodyPr/>
          <a:lstStyle/>
          <a:p>
            <a:pPr marL="285750" indent="-285750"/>
            <a:r>
              <a:rPr lang="en-US" sz="1800" dirty="0">
                <a:effectLst/>
                <a:latin typeface="Roboto" panose="02000000000000000000" pitchFamily="2" charset="0"/>
                <a:ea typeface="Roboto" panose="02000000000000000000" pitchFamily="2" charset="0"/>
                <a:cs typeface="Roboto" panose="02000000000000000000" pitchFamily="2" charset="0"/>
              </a:rPr>
              <a:t>Quarterly reporting is required to monitor progress and capture interi</a:t>
            </a:r>
            <a:r>
              <a:rPr lang="en-US" sz="1800" dirty="0">
                <a:latin typeface="Roboto" panose="02000000000000000000" pitchFamily="2" charset="0"/>
                <a:ea typeface="Roboto" panose="02000000000000000000" pitchFamily="2" charset="0"/>
                <a:cs typeface="Roboto" panose="02000000000000000000" pitchFamily="2" charset="0"/>
              </a:rPr>
              <a:t>m project activities and results during that quarter of the 2-year contract period. </a:t>
            </a:r>
          </a:p>
          <a:p>
            <a:pPr marL="285750" indent="-285750"/>
            <a:r>
              <a:rPr lang="en-US" sz="1800" dirty="0">
                <a:latin typeface="Roboto" panose="02000000000000000000" pitchFamily="2" charset="0"/>
                <a:ea typeface="Roboto" panose="02000000000000000000" pitchFamily="2" charset="0"/>
                <a:cs typeface="Roboto" panose="02000000000000000000" pitchFamily="2" charset="0"/>
              </a:rPr>
              <a:t>Quarterly reports are reviewed and submitted by Regional Council staff. </a:t>
            </a:r>
          </a:p>
          <a:p>
            <a:pPr marL="285750" indent="-285750"/>
            <a:r>
              <a:rPr lang="en-US" sz="1800" dirty="0">
                <a:latin typeface="Roboto" panose="02000000000000000000" pitchFamily="2" charset="0"/>
                <a:ea typeface="Roboto" panose="02000000000000000000" pitchFamily="2" charset="0"/>
                <a:cs typeface="Roboto" panose="02000000000000000000" pitchFamily="2" charset="0"/>
              </a:rPr>
              <a:t>DHCD Staff reviews and approves submitted quarterly reports.  </a:t>
            </a:r>
          </a:p>
          <a:p>
            <a:pPr marL="285750" indent="-285750"/>
            <a:r>
              <a:rPr lang="en-US" sz="1800" dirty="0">
                <a:effectLst/>
                <a:latin typeface="Roboto" panose="02000000000000000000" pitchFamily="2" charset="0"/>
                <a:ea typeface="Roboto" panose="02000000000000000000" pitchFamily="2" charset="0"/>
                <a:cs typeface="Roboto" panose="02000000000000000000" pitchFamily="2" charset="0"/>
              </a:rPr>
              <a:t>The purpose of the </a:t>
            </a:r>
            <a:r>
              <a:rPr lang="en-US" sz="1800" b="1" i="1" dirty="0">
                <a:effectLst/>
                <a:latin typeface="Roboto" panose="02000000000000000000" pitchFamily="2" charset="0"/>
                <a:ea typeface="Roboto" panose="02000000000000000000" pitchFamily="2" charset="0"/>
                <a:cs typeface="Roboto" panose="02000000000000000000" pitchFamily="2" charset="0"/>
              </a:rPr>
              <a:t>Performance Closeout Report</a:t>
            </a:r>
            <a:r>
              <a:rPr lang="en-US" sz="1800" dirty="0">
                <a:effectLst/>
                <a:latin typeface="Roboto" panose="02000000000000000000" pitchFamily="2" charset="0"/>
                <a:ea typeface="Roboto" panose="02000000000000000000" pitchFamily="2" charset="0"/>
                <a:cs typeface="Roboto" panose="02000000000000000000" pitchFamily="2" charset="0"/>
              </a:rPr>
              <a:t> is to describe how the project performed and to provide an opportunity to describe the project, how it supported one or more of the strategies in the region’s Growth and Diversification Plan, and the impact the project had on the region.</a:t>
            </a:r>
          </a:p>
          <a:p>
            <a:pPr marL="285750" indent="-285750"/>
            <a:r>
              <a:rPr lang="en-US" sz="1800" dirty="0">
                <a:latin typeface="Roboto" panose="02000000000000000000" pitchFamily="2" charset="0"/>
                <a:ea typeface="Roboto" panose="02000000000000000000" pitchFamily="2" charset="0"/>
                <a:cs typeface="Roboto" panose="02000000000000000000" pitchFamily="2" charset="0"/>
              </a:rPr>
              <a:t>The Performance Closeout is provided with certification by the Regional Council.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16</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139268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Reporting/Closeout Procedures and Data Validation</a:t>
            </a:r>
            <a:br>
              <a:rPr lang="en-US" dirty="0"/>
            </a:br>
            <a:endParaRPr lang="en-US" dirty="0"/>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1641385"/>
            <a:ext cx="10763734" cy="4008867"/>
          </a:xfrm>
        </p:spPr>
        <p:txBody>
          <a:bodyPr/>
          <a:lstStyle/>
          <a:p>
            <a:pPr marL="285750" indent="-285750"/>
            <a:r>
              <a:rPr lang="en-US" sz="1800" u="sng" dirty="0">
                <a:effectLst/>
                <a:latin typeface="Roboto" panose="02000000000000000000" pitchFamily="2" charset="0"/>
                <a:ea typeface="Roboto" panose="02000000000000000000" pitchFamily="2" charset="0"/>
                <a:cs typeface="Roboto" panose="02000000000000000000" pitchFamily="2" charset="0"/>
              </a:rPr>
              <a:t>Performance Closeout – Implementation Projects</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Performance Narrative and Certification</a:t>
            </a:r>
          </a:p>
          <a:p>
            <a:pPr marL="895335" lvl="1" indent="-285750"/>
            <a:r>
              <a:rPr lang="en-US" sz="1800" dirty="0">
                <a:effectLst/>
                <a:latin typeface="Roboto" panose="02000000000000000000" pitchFamily="2" charset="0"/>
                <a:ea typeface="Roboto" panose="02000000000000000000" pitchFamily="2" charset="0"/>
                <a:cs typeface="Roboto" panose="02000000000000000000" pitchFamily="2" charset="0"/>
              </a:rPr>
              <a:t>Grant Outcome </a:t>
            </a:r>
            <a:r>
              <a:rPr lang="en-US" sz="1800" dirty="0">
                <a:latin typeface="Roboto" panose="02000000000000000000" pitchFamily="2" charset="0"/>
                <a:ea typeface="Roboto" panose="02000000000000000000" pitchFamily="2" charset="0"/>
                <a:cs typeface="Roboto" panose="02000000000000000000" pitchFamily="2" charset="0"/>
              </a:rPr>
              <a:t>R</a:t>
            </a:r>
            <a:r>
              <a:rPr lang="en-US" sz="1800" dirty="0">
                <a:effectLst/>
                <a:latin typeface="Roboto" panose="02000000000000000000" pitchFamily="2" charset="0"/>
                <a:ea typeface="Roboto" panose="02000000000000000000" pitchFamily="2" charset="0"/>
                <a:cs typeface="Roboto" panose="02000000000000000000" pitchFamily="2" charset="0"/>
              </a:rPr>
              <a:t>eporting Sheet</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Grant Products</a:t>
            </a:r>
          </a:p>
          <a:p>
            <a:pPr marL="895335" lvl="1" indent="-285750"/>
            <a:r>
              <a:rPr lang="en-US" sz="1800" dirty="0">
                <a:effectLst/>
                <a:latin typeface="Roboto" panose="02000000000000000000" pitchFamily="2" charset="0"/>
                <a:ea typeface="Roboto" panose="02000000000000000000" pitchFamily="2" charset="0"/>
                <a:cs typeface="Roboto" panose="02000000000000000000" pitchFamily="2" charset="0"/>
              </a:rPr>
              <a:t>Optional Attachments</a:t>
            </a:r>
          </a:p>
          <a:p>
            <a:pPr marL="285750" indent="-285750"/>
            <a:r>
              <a:rPr lang="en-US" sz="1800" u="sng" dirty="0">
                <a:effectLst/>
                <a:latin typeface="Roboto" panose="02000000000000000000" pitchFamily="2" charset="0"/>
                <a:ea typeface="Roboto" panose="02000000000000000000" pitchFamily="2" charset="0"/>
                <a:cs typeface="Roboto" panose="02000000000000000000" pitchFamily="2" charset="0"/>
              </a:rPr>
              <a:t>Performance Closeout – Planning Projects (Plan, Pilot, Proof of Concept)  </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Performance Narrative and Certification</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Grant Products</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Future Project Implementation</a:t>
            </a:r>
          </a:p>
          <a:p>
            <a:pPr marL="895335" lvl="1" indent="-285750"/>
            <a:r>
              <a:rPr lang="en-US" sz="1800" dirty="0">
                <a:latin typeface="Roboto" panose="02000000000000000000" pitchFamily="2" charset="0"/>
                <a:ea typeface="Roboto" panose="02000000000000000000" pitchFamily="2" charset="0"/>
                <a:cs typeface="Roboto" panose="02000000000000000000" pitchFamily="2" charset="0"/>
              </a:rPr>
              <a:t>Optional Attachments</a:t>
            </a:r>
          </a:p>
          <a:p>
            <a:pPr marL="895335" lvl="1" indent="-285750"/>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895335" lvl="1" indent="-285750"/>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17</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188754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6EC3-4040-737A-75B1-5791704EA240}"/>
              </a:ext>
            </a:extLst>
          </p:cNvPr>
          <p:cNvSpPr>
            <a:spLocks noGrp="1"/>
          </p:cNvSpPr>
          <p:nvPr>
            <p:ph type="title"/>
          </p:nvPr>
        </p:nvSpPr>
        <p:spPr>
          <a:xfrm>
            <a:off x="714131" y="757467"/>
            <a:ext cx="9964707" cy="1166400"/>
          </a:xfrm>
        </p:spPr>
        <p:txBody>
          <a:bodyPr/>
          <a:lstStyle/>
          <a:p>
            <a:r>
              <a:rPr lang="en-US" dirty="0"/>
              <a:t>V.  JLARC Recommendation Discussion</a:t>
            </a:r>
            <a:br>
              <a:rPr lang="en-US" dirty="0"/>
            </a:br>
            <a:r>
              <a:rPr lang="en-US" dirty="0"/>
              <a:t>	a.  JLARC Recommendation #4 – Assess Long-term Impacts</a:t>
            </a:r>
          </a:p>
        </p:txBody>
      </p:sp>
      <p:sp>
        <p:nvSpPr>
          <p:cNvPr id="5" name="Slide Number Placeholder 4">
            <a:extLst>
              <a:ext uri="{FF2B5EF4-FFF2-40B4-BE49-F238E27FC236}">
                <a16:creationId xmlns:a16="http://schemas.microsoft.com/office/drawing/2014/main" id="{7DD5F7AF-FEEC-8B69-195A-30D0E0C692B8}"/>
              </a:ext>
            </a:extLst>
          </p:cNvPr>
          <p:cNvSpPr>
            <a:spLocks noGrp="1"/>
          </p:cNvSpPr>
          <p:nvPr>
            <p:ph type="sldNum" idx="12"/>
          </p:nvPr>
        </p:nvSpPr>
        <p:spPr/>
        <p:txBody>
          <a:bodyPr/>
          <a:lstStyle/>
          <a:p>
            <a:fld id="{00000000-1234-1234-1234-123412341234}" type="slidenum">
              <a:rPr lang="en" smtClean="0"/>
              <a:pPr/>
              <a:t>18</a:t>
            </a:fld>
            <a:endParaRPr lang="en" dirty="0"/>
          </a:p>
        </p:txBody>
      </p:sp>
      <p:sp>
        <p:nvSpPr>
          <p:cNvPr id="6" name="Slide Number Placeholder 5">
            <a:extLst>
              <a:ext uri="{FF2B5EF4-FFF2-40B4-BE49-F238E27FC236}">
                <a16:creationId xmlns:a16="http://schemas.microsoft.com/office/drawing/2014/main" id="{E578F4D0-DFE7-B4D0-4678-25C611AFAF46}"/>
              </a:ext>
            </a:extLst>
          </p:cNvPr>
          <p:cNvSpPr>
            <a:spLocks noGrp="1"/>
          </p:cNvSpPr>
          <p:nvPr>
            <p:ph type="sldNum" idx="3"/>
          </p:nvPr>
        </p:nvSpPr>
        <p:spPr/>
        <p:txBody>
          <a:bodyPr/>
          <a:lstStyle/>
          <a:p>
            <a:fld id="{00000000-1234-1234-1234-123412341234}" type="slidenum">
              <a:rPr lang="en" smtClean="0"/>
              <a:pPr/>
              <a:t>18</a:t>
            </a:fld>
            <a:endParaRPr lang="en" dirty="0"/>
          </a:p>
        </p:txBody>
      </p:sp>
      <p:graphicFrame>
        <p:nvGraphicFramePr>
          <p:cNvPr id="4" name="Table 3">
            <a:extLst>
              <a:ext uri="{FF2B5EF4-FFF2-40B4-BE49-F238E27FC236}">
                <a16:creationId xmlns:a16="http://schemas.microsoft.com/office/drawing/2014/main" id="{D4AB750F-7001-0E15-73AF-BD54FCD5C4ED}"/>
              </a:ext>
            </a:extLst>
          </p:cNvPr>
          <p:cNvGraphicFramePr>
            <a:graphicFrameLocks noGrp="1"/>
          </p:cNvGraphicFramePr>
          <p:nvPr>
            <p:extLst>
              <p:ext uri="{D42A27DB-BD31-4B8C-83A1-F6EECF244321}">
                <p14:modId xmlns:p14="http://schemas.microsoft.com/office/powerpoint/2010/main" val="173316323"/>
              </p:ext>
            </p:extLst>
          </p:nvPr>
        </p:nvGraphicFramePr>
        <p:xfrm>
          <a:off x="749300" y="1923868"/>
          <a:ext cx="9964708" cy="3122586"/>
        </p:xfrm>
        <a:graphic>
          <a:graphicData uri="http://schemas.openxmlformats.org/drawingml/2006/table">
            <a:tbl>
              <a:tblPr/>
              <a:tblGrid>
                <a:gridCol w="1536010">
                  <a:extLst>
                    <a:ext uri="{9D8B030D-6E8A-4147-A177-3AD203B41FA5}">
                      <a16:colId xmlns:a16="http://schemas.microsoft.com/office/drawing/2014/main" val="2373057736"/>
                    </a:ext>
                  </a:extLst>
                </a:gridCol>
                <a:gridCol w="4156265">
                  <a:extLst>
                    <a:ext uri="{9D8B030D-6E8A-4147-A177-3AD203B41FA5}">
                      <a16:colId xmlns:a16="http://schemas.microsoft.com/office/drawing/2014/main" val="3212135854"/>
                    </a:ext>
                  </a:extLst>
                </a:gridCol>
                <a:gridCol w="4272433">
                  <a:extLst>
                    <a:ext uri="{9D8B030D-6E8A-4147-A177-3AD203B41FA5}">
                      <a16:colId xmlns:a16="http://schemas.microsoft.com/office/drawing/2014/main" val="2930623378"/>
                    </a:ext>
                  </a:extLst>
                </a:gridCol>
              </a:tblGrid>
              <a:tr h="854161">
                <a:tc>
                  <a:txBody>
                    <a:bodyPr/>
                    <a:lstStyle/>
                    <a:p>
                      <a:pPr algn="ctr" fontAlgn="t"/>
                      <a:r>
                        <a:rPr lang="en-US" sz="1400" b="1" i="0" u="none" strike="noStrike" dirty="0">
                          <a:solidFill>
                            <a:srgbClr val="000000"/>
                          </a:solidFill>
                          <a:effectLst/>
                          <a:latin typeface="Calibri" panose="020F0502020204030204" pitchFamily="34" charset="0"/>
                        </a:rPr>
                        <a:t>Recommendation</a:t>
                      </a:r>
                    </a:p>
                    <a:p>
                      <a:pPr algn="ctr" fontAlgn="t"/>
                      <a:r>
                        <a:rPr lang="en-US" sz="1400" b="1" i="0" u="none" strike="noStrike" dirty="0">
                          <a:solidFill>
                            <a:srgbClr val="000000"/>
                          </a:solidFill>
                          <a:effectLst/>
                          <a:latin typeface="Calibri" panose="020F0502020204030204" pitchFamily="34" charset="0"/>
                        </a:rPr>
                        <a:t>Policy Consideration 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Reasoning For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696580"/>
                  </a:ext>
                </a:extLst>
              </a:tr>
              <a:tr h="2268425">
                <a:tc>
                  <a:txBody>
                    <a:bodyPr/>
                    <a:lstStyle/>
                    <a:p>
                      <a:pPr algn="ctr" fontAlgn="t"/>
                      <a:r>
                        <a:rPr lang="en-US" sz="1400" b="0" i="0" u="none" strike="noStrike" dirty="0">
                          <a:solidFill>
                            <a:srgbClr val="000000"/>
                          </a:solidFill>
                          <a:effectLst/>
                          <a:highlight>
                            <a:srgbClr val="FFFFFF"/>
                          </a:highlight>
                          <a:latin typeface="Calibri" panose="020F0502020204030204" pitchFamily="34" charset="0"/>
                        </a:rPr>
                        <a:t>4</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highlight>
                            <a:srgbClr val="FFFFFF"/>
                          </a:highlight>
                          <a:latin typeface="Calibri" panose="020F0502020204030204" pitchFamily="34" charset="0"/>
                        </a:rPr>
                        <a:t>The GO Virginia Board should develop and implement a policy to assess the long term impact of individual projects and the GO Virginia program as a whole, including which information should be collected to facilitate this long-term assessment. </a:t>
                      </a:r>
                      <a:r>
                        <a:rPr lang="en-US" sz="1400" b="0" i="0" u="none" strike="noStrike" dirty="0">
                          <a:solidFill>
                            <a:srgbClr val="000000"/>
                          </a:solidFill>
                          <a:effectLst/>
                          <a:highlight>
                            <a:srgbClr val="FFFFFF"/>
                          </a:highlight>
                          <a:latin typeface="Calibri" panose="020F0502020204030204" pitchFamily="34" charset="0"/>
                        </a:rPr>
                        <a:t>The board's actions should proceed under the guidance of its new project [program] evaluation committee and with the assistance and input of Department of Housing and Community Development staff and regional council support staff.</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highlight>
                            <a:srgbClr val="FFFFFF"/>
                          </a:highlight>
                          <a:latin typeface="Calibri" panose="020F0502020204030204" pitchFamily="34" charset="0"/>
                        </a:rPr>
                        <a:t>There is limited collection and evaluation of outcomes beyond the two-year grant period, even though GO Virginia has been characterized as a long-term program. The Code vests the GO Virginia board with the power and duty to assess the program's longer term impact, and many GO Virginia projects remain active after the grant period and produce valuable outcomes.</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016"/>
                  </a:ext>
                </a:extLst>
              </a:tr>
            </a:tbl>
          </a:graphicData>
        </a:graphic>
      </p:graphicFrame>
    </p:spTree>
    <p:extLst>
      <p:ext uri="{BB962C8B-B14F-4D97-AF65-F5344CB8AC3E}">
        <p14:creationId xmlns:p14="http://schemas.microsoft.com/office/powerpoint/2010/main" val="317364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a:xfrm>
            <a:off x="714133" y="1058700"/>
            <a:ext cx="10897022" cy="1166400"/>
          </a:xfrm>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Existing Impacts Tracking and Program Reporting Requirements</a:t>
            </a:r>
            <a:br>
              <a:rPr lang="en-US" sz="2400" dirty="0">
                <a:latin typeface="Roboto" panose="02000000000000000000" pitchFamily="2" charset="0"/>
                <a:ea typeface="Roboto" panose="02000000000000000000" pitchFamily="2" charset="0"/>
                <a:cs typeface="Roboto" panose="02000000000000000000" pitchFamily="2" charset="0"/>
              </a:rPr>
            </a:br>
            <a:br>
              <a:rPr lang="en-US" dirty="0"/>
            </a:br>
            <a:endParaRPr lang="en-US" dirty="0"/>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1641385"/>
            <a:ext cx="10763734" cy="4008867"/>
          </a:xfrm>
        </p:spPr>
        <p:txBody>
          <a:bodyPr/>
          <a:lstStyle/>
          <a:p>
            <a:pPr marL="895335" lvl="1" indent="-285750"/>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895335" lvl="1" indent="-285750"/>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19</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19</a:t>
            </a:fld>
            <a:endParaRPr lang="en" dirty="0"/>
          </a:p>
        </p:txBody>
      </p:sp>
      <p:sp>
        <p:nvSpPr>
          <p:cNvPr id="3" name="Text Placeholder 3">
            <a:extLst>
              <a:ext uri="{FF2B5EF4-FFF2-40B4-BE49-F238E27FC236}">
                <a16:creationId xmlns:a16="http://schemas.microsoft.com/office/drawing/2014/main" id="{402872ED-EF49-86D8-E800-C3AD5507155E}"/>
              </a:ext>
            </a:extLst>
          </p:cNvPr>
          <p:cNvSpPr txBox="1">
            <a:spLocks/>
          </p:cNvSpPr>
          <p:nvPr/>
        </p:nvSpPr>
        <p:spPr>
          <a:xfrm>
            <a:off x="714133" y="1641384"/>
            <a:ext cx="10763734" cy="4008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85750" indent="-285750"/>
            <a:r>
              <a:rPr lang="en-US" sz="1800" kern="0" dirty="0">
                <a:latin typeface="Roboto" panose="02000000000000000000" pitchFamily="2" charset="0"/>
                <a:ea typeface="Roboto" panose="02000000000000000000" pitchFamily="2" charset="0"/>
                <a:cs typeface="Roboto" panose="02000000000000000000" pitchFamily="2" charset="0"/>
              </a:rPr>
              <a:t>Quarterly Financial Reports (Due: 30 days after close of quarter)</a:t>
            </a:r>
          </a:p>
          <a:p>
            <a:pPr marL="895335" lvl="1" indent="-285750"/>
            <a:r>
              <a:rPr lang="en-US" sz="1800" kern="0" dirty="0">
                <a:latin typeface="Roboto" panose="02000000000000000000" pitchFamily="2" charset="0"/>
                <a:ea typeface="Roboto" panose="02000000000000000000" pitchFamily="2" charset="0"/>
                <a:cs typeface="Roboto" panose="02000000000000000000" pitchFamily="2" charset="0"/>
              </a:rPr>
              <a:t>Resource Utilization – Awards and Funds Available for Future Awards</a:t>
            </a:r>
          </a:p>
          <a:p>
            <a:pPr marL="285750" indent="-285750"/>
            <a:r>
              <a:rPr lang="en-US" sz="1800" kern="0" dirty="0">
                <a:latin typeface="Roboto" panose="02000000000000000000" pitchFamily="2" charset="0"/>
                <a:ea typeface="Roboto" panose="02000000000000000000" pitchFamily="2" charset="0"/>
                <a:cs typeface="Roboto" panose="02000000000000000000" pitchFamily="2" charset="0"/>
              </a:rPr>
              <a:t>Annual Program Report (Due: December 1)</a:t>
            </a:r>
          </a:p>
          <a:p>
            <a:pPr marL="895335" lvl="1" indent="-285750"/>
            <a:r>
              <a:rPr lang="en-US" sz="1800" kern="0" dirty="0">
                <a:latin typeface="Roboto" panose="02000000000000000000" pitchFamily="2" charset="0"/>
                <a:ea typeface="Roboto" panose="02000000000000000000" pitchFamily="2" charset="0"/>
                <a:cs typeface="Roboto" panose="02000000000000000000" pitchFamily="2" charset="0"/>
              </a:rPr>
              <a:t>Actions and Determinations of the Board</a:t>
            </a:r>
          </a:p>
          <a:p>
            <a:pPr marL="285750" indent="-285750"/>
            <a:r>
              <a:rPr lang="en-US" sz="1800" kern="0" dirty="0">
                <a:latin typeface="Roboto" panose="02000000000000000000" pitchFamily="2" charset="0"/>
                <a:ea typeface="Roboto" panose="02000000000000000000" pitchFamily="2" charset="0"/>
                <a:cs typeface="Roboto" panose="02000000000000000000" pitchFamily="2" charset="0"/>
              </a:rPr>
              <a:t>Annual Committed vs Achieved Outcomes (Due: December 15)</a:t>
            </a:r>
          </a:p>
          <a:p>
            <a:pPr marL="895335" lvl="1" indent="-285750"/>
            <a:r>
              <a:rPr lang="en-US" sz="1800" kern="0" dirty="0">
                <a:latin typeface="Roboto" panose="02000000000000000000" pitchFamily="2" charset="0"/>
                <a:ea typeface="Roboto" panose="02000000000000000000" pitchFamily="2" charset="0"/>
                <a:cs typeface="Roboto" panose="02000000000000000000" pitchFamily="2" charset="0"/>
              </a:rPr>
              <a:t>Summary Report and Performance Closeout Reporting</a:t>
            </a:r>
            <a:br>
              <a:rPr lang="en-US" sz="1800" kern="0" dirty="0">
                <a:latin typeface="Roboto" panose="02000000000000000000" pitchFamily="2" charset="0"/>
                <a:ea typeface="Roboto" panose="02000000000000000000" pitchFamily="2" charset="0"/>
                <a:cs typeface="Roboto" panose="02000000000000000000" pitchFamily="2" charset="0"/>
              </a:rPr>
            </a:br>
            <a:endParaRPr lang="en-US" sz="1800" kern="0" dirty="0">
              <a:latin typeface="Roboto" panose="02000000000000000000" pitchFamily="2" charset="0"/>
              <a:ea typeface="Roboto" panose="02000000000000000000" pitchFamily="2" charset="0"/>
              <a:cs typeface="Roboto" panose="02000000000000000000" pitchFamily="2" charset="0"/>
            </a:endParaRPr>
          </a:p>
          <a:p>
            <a:pPr marL="285750" indent="-285750"/>
            <a:r>
              <a:rPr lang="en-US" sz="1800" kern="0" dirty="0">
                <a:latin typeface="Roboto" panose="02000000000000000000" pitchFamily="2" charset="0"/>
                <a:ea typeface="Roboto" panose="02000000000000000000" pitchFamily="2" charset="0"/>
                <a:cs typeface="Roboto" panose="02000000000000000000" pitchFamily="2" charset="0"/>
              </a:rPr>
              <a:t>Staff encourages committee discussion on recommendations for long-term impact - projects</a:t>
            </a:r>
          </a:p>
          <a:p>
            <a:pPr marL="285750" indent="-285750"/>
            <a:r>
              <a:rPr lang="en-US" sz="1800" b="1" kern="0" dirty="0">
                <a:latin typeface="Roboto" panose="02000000000000000000" pitchFamily="2" charset="0"/>
                <a:ea typeface="Roboto" panose="02000000000000000000" pitchFamily="2" charset="0"/>
                <a:cs typeface="Roboto" panose="02000000000000000000" pitchFamily="2" charset="0"/>
              </a:rPr>
              <a:t>Staff recommendation </a:t>
            </a:r>
            <a:r>
              <a:rPr lang="en-US" sz="1800" kern="0" dirty="0">
                <a:latin typeface="Roboto" panose="02000000000000000000" pitchFamily="2" charset="0"/>
                <a:ea typeface="Roboto" panose="02000000000000000000" pitchFamily="2" charset="0"/>
                <a:cs typeface="Roboto" panose="02000000000000000000" pitchFamily="2" charset="0"/>
              </a:rPr>
              <a:t>– DHCD engage a third-party to evaluate a sample of closed projects to determine if projects are still being sustained in the long-term </a:t>
            </a:r>
          </a:p>
          <a:p>
            <a:pPr marL="895335" lvl="1" indent="-285750"/>
            <a:endParaRPr lang="en-US" sz="1800" kern="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800" kern="0" dirty="0">
              <a:latin typeface="Roboto" panose="02000000000000000000" pitchFamily="2" charset="0"/>
              <a:ea typeface="Roboto" panose="02000000000000000000" pitchFamily="2" charset="0"/>
              <a:cs typeface="Roboto" panose="02000000000000000000" pitchFamily="2" charset="0"/>
            </a:endParaRPr>
          </a:p>
          <a:p>
            <a:pPr marL="895335" lvl="1" indent="-285750"/>
            <a:endParaRPr lang="en-US" sz="1800" kern="0" dirty="0">
              <a:latin typeface="Roboto" panose="02000000000000000000" pitchFamily="2" charset="0"/>
              <a:ea typeface="Roboto" panose="02000000000000000000" pitchFamily="2" charset="0"/>
              <a:cs typeface="Roboto" panose="02000000000000000000" pitchFamily="2" charset="0"/>
            </a:endParaRPr>
          </a:p>
          <a:p>
            <a:pPr marL="895335" lvl="1" indent="-285750"/>
            <a:endParaRPr lang="en-US" sz="1800" kern="0" dirty="0">
              <a:latin typeface="Roboto" panose="02000000000000000000" pitchFamily="2" charset="0"/>
              <a:ea typeface="Roboto" panose="02000000000000000000" pitchFamily="2" charset="0"/>
              <a:cs typeface="Roboto" panose="02000000000000000000" pitchFamily="2" charset="0"/>
            </a:endParaRPr>
          </a:p>
          <a:p>
            <a:pPr marL="895335" lvl="1" indent="-285750"/>
            <a:endParaRPr lang="en-US" sz="1800" kern="0" dirty="0">
              <a:latin typeface="Roboto" panose="02000000000000000000" pitchFamily="2" charset="0"/>
              <a:ea typeface="Roboto" panose="02000000000000000000" pitchFamily="2" charset="0"/>
              <a:cs typeface="Roboto" panose="02000000000000000000" pitchFamily="2" charset="0"/>
            </a:endParaRPr>
          </a:p>
          <a:p>
            <a:pPr marL="0" indent="0">
              <a:buFont typeface="Arial"/>
              <a:buNone/>
            </a:pPr>
            <a:endParaRPr lang="en-US" sz="1400" kern="0"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CF0212A-FA6A-C552-6AFC-AD079D722193}"/>
              </a:ext>
            </a:extLst>
          </p:cNvPr>
          <p:cNvSpPr txBox="1"/>
          <p:nvPr/>
        </p:nvSpPr>
        <p:spPr>
          <a:xfrm>
            <a:off x="9002487" y="2675381"/>
            <a:ext cx="2406558" cy="954107"/>
          </a:xfrm>
          <a:prstGeom prst="rect">
            <a:avLst/>
          </a:prstGeom>
          <a:noFill/>
          <a:ln>
            <a:solidFill>
              <a:schemeClr val="tx1"/>
            </a:solidFill>
          </a:ln>
        </p:spPr>
        <p:txBody>
          <a:bodyPr wrap="square" rtlCol="0">
            <a:spAutoFit/>
          </a:bodyPr>
          <a:lstStyle/>
          <a:p>
            <a:r>
              <a:rPr lang="en-US" sz="1400" dirty="0"/>
              <a:t>All existing program and project reporting is oriented to the activities achieved during the grant period. </a:t>
            </a:r>
          </a:p>
        </p:txBody>
      </p:sp>
    </p:spTree>
    <p:extLst>
      <p:ext uri="{BB962C8B-B14F-4D97-AF65-F5344CB8AC3E}">
        <p14:creationId xmlns:p14="http://schemas.microsoft.com/office/powerpoint/2010/main" val="349765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6" name="Picture 5" descr="A city with a body of water in the background&#10;&#10;Description automatically generated with low confidence">
            <a:extLst>
              <a:ext uri="{FF2B5EF4-FFF2-40B4-BE49-F238E27FC236}">
                <a16:creationId xmlns:a16="http://schemas.microsoft.com/office/drawing/2014/main" id="{50D70BC1-28FD-3A36-5A2E-E38F6285ABEF}"/>
              </a:ext>
            </a:extLst>
          </p:cNvPr>
          <p:cNvPicPr>
            <a:picLocks noChangeAspect="1"/>
          </p:cNvPicPr>
          <p:nvPr/>
        </p:nvPicPr>
        <p:blipFill>
          <a:blip r:embed="rId3">
            <a:duotone>
              <a:prstClr val="black"/>
              <a:schemeClr val="accent2">
                <a:tint val="45000"/>
                <a:satMod val="400000"/>
              </a:schemeClr>
            </a:duotone>
          </a:blip>
          <a:stretch>
            <a:fillRect/>
          </a:stretch>
        </p:blipFill>
        <p:spPr>
          <a:xfrm>
            <a:off x="-463107" y="0"/>
            <a:ext cx="15453745" cy="6941571"/>
          </a:xfrm>
          <a:prstGeom prst="rect">
            <a:avLst/>
          </a:prstGeom>
        </p:spPr>
      </p:pic>
      <p:sp>
        <p:nvSpPr>
          <p:cNvPr id="142" name="Google Shape;142;p15"/>
          <p:cNvSpPr txBox="1"/>
          <p:nvPr/>
        </p:nvSpPr>
        <p:spPr>
          <a:xfrm>
            <a:off x="1139329" y="720836"/>
            <a:ext cx="6522408" cy="615553"/>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FFFFFF"/>
                </a:solidFill>
                <a:latin typeface="Roboto"/>
                <a:ea typeface="Roboto"/>
                <a:cs typeface="Roboto"/>
                <a:sym typeface="Roboto"/>
              </a:rPr>
              <a:t>Agenda</a:t>
            </a:r>
          </a:p>
        </p:txBody>
      </p:sp>
      <p:grpSp>
        <p:nvGrpSpPr>
          <p:cNvPr id="143" name="Google Shape;143;p15"/>
          <p:cNvGrpSpPr/>
          <p:nvPr/>
        </p:nvGrpSpPr>
        <p:grpSpPr>
          <a:xfrm>
            <a:off x="374701" y="320867"/>
            <a:ext cx="294300" cy="287933"/>
            <a:chOff x="404850" y="312100"/>
            <a:chExt cx="220725" cy="215950"/>
          </a:xfrm>
          <a:solidFill>
            <a:srgbClr val="31B44B"/>
          </a:solidFill>
        </p:grpSpPr>
        <p:sp>
          <p:nvSpPr>
            <p:cNvPr id="144" name="Google Shape;144;p15"/>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5" name="Google Shape;145;p15"/>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6" name="Google Shape;146;p15"/>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7" name="Google Shape;147;p15"/>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sp>
        <p:nvSpPr>
          <p:cNvPr id="8" name="Google Shape;110;p13">
            <a:extLst>
              <a:ext uri="{FF2B5EF4-FFF2-40B4-BE49-F238E27FC236}">
                <a16:creationId xmlns:a16="http://schemas.microsoft.com/office/drawing/2014/main" id="{C9CF4BB2-12C9-09D2-7F0A-14A11D5E50C9}"/>
              </a:ext>
            </a:extLst>
          </p:cNvPr>
          <p:cNvSpPr/>
          <p:nvPr/>
        </p:nvSpPr>
        <p:spPr>
          <a:xfrm>
            <a:off x="4742472" y="-66"/>
            <a:ext cx="7875936" cy="701282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lang="en-US" sz="1867" kern="0" dirty="0">
              <a:solidFill>
                <a:srgbClr val="31B44B"/>
              </a:solidFill>
              <a:latin typeface="Calibri" panose="020F0502020204030204" pitchFamily="34" charset="0"/>
              <a:cs typeface="Calibri" panose="020F0502020204030204" pitchFamily="34" charset="0"/>
              <a:sym typeface="Arial"/>
            </a:endParaRPr>
          </a:p>
        </p:txBody>
      </p:sp>
      <p:sp>
        <p:nvSpPr>
          <p:cNvPr id="148" name="Google Shape;148;p15"/>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2</a:t>
            </a:fld>
            <a:endParaRPr lang="en" kern="0" dirty="0">
              <a:solidFill>
                <a:srgbClr val="21325E"/>
              </a:solidFill>
              <a:sym typeface="Arial"/>
            </a:endParaRPr>
          </a:p>
        </p:txBody>
      </p:sp>
      <p:cxnSp>
        <p:nvCxnSpPr>
          <p:cNvPr id="10" name="Straight Connector 9">
            <a:extLst>
              <a:ext uri="{FF2B5EF4-FFF2-40B4-BE49-F238E27FC236}">
                <a16:creationId xmlns:a16="http://schemas.microsoft.com/office/drawing/2014/main" id="{FAA00906-4241-BF3D-052A-3C71CC6BDF85}"/>
              </a:ext>
            </a:extLst>
          </p:cNvPr>
          <p:cNvCxnSpPr/>
          <p:nvPr/>
        </p:nvCxnSpPr>
        <p:spPr>
          <a:xfrm>
            <a:off x="954565" y="1336847"/>
            <a:ext cx="8005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E7AB12-6DF2-5D36-9A1E-A6292302FCB2}"/>
              </a:ext>
            </a:extLst>
          </p:cNvPr>
          <p:cNvSpPr txBox="1"/>
          <p:nvPr/>
        </p:nvSpPr>
        <p:spPr>
          <a:xfrm>
            <a:off x="5051394" y="1580225"/>
            <a:ext cx="7306323" cy="5062924"/>
          </a:xfrm>
          <a:prstGeom prst="rect">
            <a:avLst/>
          </a:prstGeom>
          <a:noFill/>
        </p:spPr>
        <p:txBody>
          <a:bodyPr wrap="square" rtlCol="0">
            <a:spAutoFit/>
          </a:bodyPr>
          <a:lstStyle/>
          <a:p>
            <a:pPr marL="285750" indent="-285750">
              <a:buFont typeface="+mj-lt"/>
              <a:buAutoNum type="romanUcPeriod"/>
            </a:pPr>
            <a:r>
              <a:rPr lang="en-US" sz="1200" dirty="0">
                <a:solidFill>
                  <a:schemeClr val="bg1"/>
                </a:solidFill>
              </a:rPr>
              <a:t>OPENING</a:t>
            </a:r>
          </a:p>
          <a:p>
            <a:pPr marL="742950" lvl="1" indent="-285750">
              <a:buFont typeface="+mj-lt"/>
              <a:buAutoNum type="alphaLcPeriod"/>
            </a:pPr>
            <a:r>
              <a:rPr lang="en-US" sz="1200" dirty="0">
                <a:solidFill>
                  <a:schemeClr val="bg1"/>
                </a:solidFill>
              </a:rPr>
              <a:t>Call to order</a:t>
            </a:r>
          </a:p>
          <a:p>
            <a:pPr marL="742950" lvl="1" indent="-285750">
              <a:buFont typeface="+mj-lt"/>
              <a:buAutoNum type="alphaLcPeriod"/>
            </a:pPr>
            <a:r>
              <a:rPr lang="en-US" sz="1200" dirty="0">
                <a:solidFill>
                  <a:schemeClr val="bg1"/>
                </a:solidFill>
              </a:rPr>
              <a:t>Roll Call</a:t>
            </a:r>
          </a:p>
          <a:p>
            <a:pPr marL="742950" lvl="1" indent="-285750">
              <a:buFont typeface="+mj-lt"/>
              <a:buAutoNum type="alphaLcPeriod"/>
            </a:pPr>
            <a:r>
              <a:rPr lang="en-US" sz="1200" dirty="0">
                <a:solidFill>
                  <a:schemeClr val="bg1"/>
                </a:solidFill>
              </a:rPr>
              <a:t>Public Comment</a:t>
            </a:r>
          </a:p>
          <a:p>
            <a:pPr lvl="1"/>
            <a:endParaRPr lang="en-US" sz="1200" dirty="0">
              <a:solidFill>
                <a:schemeClr val="bg1"/>
              </a:solidFill>
            </a:endParaRPr>
          </a:p>
          <a:p>
            <a:pPr marL="285750" indent="-285750">
              <a:buFont typeface="+mj-lt"/>
              <a:buAutoNum type="romanUcPeriod"/>
            </a:pPr>
            <a:r>
              <a:rPr lang="en-US" sz="1200" dirty="0">
                <a:solidFill>
                  <a:schemeClr val="bg1"/>
                </a:solidFill>
              </a:rPr>
              <a:t>CONSENT AGENDA – </a:t>
            </a:r>
            <a:r>
              <a:rPr lang="en-US" sz="1200" b="1" i="1" dirty="0">
                <a:solidFill>
                  <a:schemeClr val="bg1"/>
                </a:solidFill>
              </a:rPr>
              <a:t>Action Item</a:t>
            </a:r>
          </a:p>
          <a:p>
            <a:pPr marL="742950" lvl="1" indent="-285750">
              <a:buFont typeface="+mj-lt"/>
              <a:buAutoNum type="alphaLcPeriod"/>
            </a:pPr>
            <a:r>
              <a:rPr lang="en-US" sz="1200" dirty="0">
                <a:solidFill>
                  <a:schemeClr val="bg1"/>
                </a:solidFill>
              </a:rPr>
              <a:t>Approval of October 15, 2024 Meeting Minutes</a:t>
            </a:r>
          </a:p>
          <a:p>
            <a:pPr marL="742950" lvl="1" indent="-285750">
              <a:buFont typeface="+mj-lt"/>
              <a:buAutoNum type="alphaLcPeriod"/>
            </a:pPr>
            <a:r>
              <a:rPr lang="en-US" sz="1200" dirty="0">
                <a:solidFill>
                  <a:schemeClr val="bg1"/>
                </a:solidFill>
              </a:rPr>
              <a:t>Approval of PPE Charter</a:t>
            </a:r>
          </a:p>
          <a:p>
            <a:pPr lvl="1"/>
            <a:endParaRPr lang="en-US" sz="1200" dirty="0">
              <a:solidFill>
                <a:schemeClr val="bg1"/>
              </a:solidFill>
            </a:endParaRPr>
          </a:p>
          <a:p>
            <a:pPr marL="285750" indent="-285750">
              <a:buFont typeface="+mj-lt"/>
              <a:buAutoNum type="romanUcPeriod"/>
            </a:pPr>
            <a:r>
              <a:rPr lang="en-US" sz="1200" dirty="0">
                <a:solidFill>
                  <a:schemeClr val="bg1"/>
                </a:solidFill>
              </a:rPr>
              <a:t>FY26Q2 CLOSED PROJECT REVIEW</a:t>
            </a:r>
          </a:p>
          <a:p>
            <a:pPr marL="742950" lvl="1" indent="-285750">
              <a:buFont typeface="+mj-lt"/>
              <a:buAutoNum type="alphaLcPeriod"/>
            </a:pPr>
            <a:r>
              <a:rPr lang="en-US" sz="1200" dirty="0">
                <a:solidFill>
                  <a:schemeClr val="bg1"/>
                </a:solidFill>
              </a:rPr>
              <a:t>Implementation</a:t>
            </a:r>
          </a:p>
          <a:p>
            <a:pPr marL="742950" lvl="1" indent="-285750">
              <a:buFont typeface="+mj-lt"/>
              <a:buAutoNum type="alphaLcPeriod"/>
            </a:pPr>
            <a:r>
              <a:rPr lang="en-US" sz="1200" dirty="0">
                <a:solidFill>
                  <a:schemeClr val="bg1"/>
                </a:solidFill>
              </a:rPr>
              <a:t>Planning, Feasibility, and Small-Scale Pilot</a:t>
            </a:r>
          </a:p>
          <a:p>
            <a:pPr lvl="1"/>
            <a:endParaRPr lang="en-US" sz="1200" dirty="0">
              <a:solidFill>
                <a:schemeClr val="bg1"/>
              </a:solidFill>
            </a:endParaRPr>
          </a:p>
          <a:p>
            <a:pPr marL="285750" indent="-285750">
              <a:buFont typeface="+mj-lt"/>
              <a:buAutoNum type="romanUcPeriod"/>
            </a:pPr>
            <a:r>
              <a:rPr lang="en-US" sz="1200" dirty="0">
                <a:solidFill>
                  <a:schemeClr val="bg1"/>
                </a:solidFill>
              </a:rPr>
              <a:t>2023 Joint Legislative Audit &amp; Review (JLARC) Report Completed Recommendation Presentation</a:t>
            </a:r>
          </a:p>
          <a:p>
            <a:pPr marL="742950" lvl="1" indent="-285750">
              <a:buFont typeface="+mj-lt"/>
              <a:buAutoNum type="alphaLcPeriod"/>
            </a:pPr>
            <a:r>
              <a:rPr lang="en-US" sz="1200" dirty="0">
                <a:solidFill>
                  <a:schemeClr val="bg1"/>
                </a:solidFill>
              </a:rPr>
              <a:t>JLARC Recommendation #1 – Distinction between jobs created vs. jobs filled</a:t>
            </a:r>
          </a:p>
          <a:p>
            <a:pPr marL="742950" lvl="1" indent="-285750">
              <a:buFont typeface="+mj-lt"/>
              <a:buAutoNum type="alphaLcPeriod"/>
            </a:pPr>
            <a:r>
              <a:rPr lang="en-US" sz="1200" dirty="0">
                <a:solidFill>
                  <a:schemeClr val="bg1"/>
                </a:solidFill>
              </a:rPr>
              <a:t>JLARC Recommendation #2 – Clear definition of GO Virginia Outcomes</a:t>
            </a:r>
          </a:p>
          <a:p>
            <a:pPr marL="742950" lvl="1" indent="-285750">
              <a:buFont typeface="+mj-lt"/>
              <a:buAutoNum type="alphaLcPeriod"/>
            </a:pPr>
            <a:r>
              <a:rPr lang="en-US" sz="1200" dirty="0">
                <a:solidFill>
                  <a:schemeClr val="bg1"/>
                </a:solidFill>
              </a:rPr>
              <a:t>JLARC Recommendation #3 – Assign responsibility of outcome verification to DHCD</a:t>
            </a:r>
          </a:p>
          <a:p>
            <a:pPr lvl="1"/>
            <a:endParaRPr lang="en-US" sz="1200" dirty="0">
              <a:solidFill>
                <a:schemeClr val="bg1"/>
              </a:solidFill>
            </a:endParaRPr>
          </a:p>
          <a:p>
            <a:pPr marL="285750" indent="-285750">
              <a:buFont typeface="+mj-lt"/>
              <a:buAutoNum type="romanUcPeriod"/>
            </a:pPr>
            <a:r>
              <a:rPr lang="en-US" sz="1200" dirty="0">
                <a:solidFill>
                  <a:schemeClr val="bg1"/>
                </a:solidFill>
              </a:rPr>
              <a:t>2023 Joint Legislative Audit &amp; Review Commission (JLARC) Report Recommendation Discussion</a:t>
            </a:r>
          </a:p>
          <a:p>
            <a:pPr marL="742950" lvl="1" indent="-285750">
              <a:buFont typeface="+mj-lt"/>
              <a:buAutoNum type="alphaLcPeriod"/>
            </a:pPr>
            <a:r>
              <a:rPr lang="en-US" sz="1200" dirty="0">
                <a:solidFill>
                  <a:schemeClr val="bg1"/>
                </a:solidFill>
              </a:rPr>
              <a:t>JLARC Recommendation #4 – Assess long-term impacts</a:t>
            </a:r>
          </a:p>
          <a:p>
            <a:pPr marL="742950" lvl="1" indent="-285750">
              <a:buFont typeface="+mj-lt"/>
              <a:buAutoNum type="alphaLcPeriod"/>
            </a:pPr>
            <a:r>
              <a:rPr lang="en-US" sz="1200" dirty="0">
                <a:solidFill>
                  <a:schemeClr val="bg1"/>
                </a:solidFill>
              </a:rPr>
              <a:t>JLARC Recommendation #12 – Return on Investment (ROI)</a:t>
            </a:r>
          </a:p>
          <a:p>
            <a:pPr lvl="1"/>
            <a:endParaRPr lang="en-US" sz="1200" dirty="0">
              <a:solidFill>
                <a:schemeClr val="bg1"/>
              </a:solidFill>
            </a:endParaRPr>
          </a:p>
          <a:p>
            <a:pPr marL="285750" indent="-285750">
              <a:buFont typeface="+mj-lt"/>
              <a:buAutoNum type="romanUcPeriod"/>
            </a:pPr>
            <a:r>
              <a:rPr lang="en-US" sz="1200" dirty="0">
                <a:solidFill>
                  <a:schemeClr val="bg1"/>
                </a:solidFill>
              </a:rPr>
              <a:t>NEXT MEETING</a:t>
            </a:r>
          </a:p>
          <a:p>
            <a:pPr marL="742950" lvl="1" indent="-285750">
              <a:buFont typeface="+mj-lt"/>
              <a:buAutoNum type="alphaLcPeriod"/>
            </a:pPr>
            <a:r>
              <a:rPr lang="en-US" sz="1200" dirty="0">
                <a:solidFill>
                  <a:schemeClr val="bg1"/>
                </a:solidFill>
              </a:rPr>
              <a:t>March 24, 2026 (in-person) – same day as the GO Virginia State Board meeting</a:t>
            </a:r>
          </a:p>
          <a:p>
            <a:pPr lvl="1"/>
            <a:endParaRPr lang="en-US" sz="1200" dirty="0">
              <a:solidFill>
                <a:schemeClr val="bg1"/>
              </a:solidFill>
            </a:endParaRPr>
          </a:p>
          <a:p>
            <a:pPr marL="285750" indent="-285750">
              <a:buFont typeface="+mj-lt"/>
              <a:buAutoNum type="romanUcPeriod"/>
            </a:pPr>
            <a:r>
              <a:rPr lang="en-US" sz="1200" dirty="0">
                <a:solidFill>
                  <a:schemeClr val="bg1"/>
                </a:solidFill>
              </a:rPr>
              <a:t>ADJOURNMENT</a:t>
            </a:r>
          </a:p>
          <a:p>
            <a:pPr marL="742950" lvl="1" indent="-285750">
              <a:buFont typeface="+mj-lt"/>
              <a:buAutoNum type="alphaLcPeriod"/>
            </a:pPr>
            <a:endParaRPr lang="en-US" sz="11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0A27-76B7-85F0-1801-46F26CC29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56D1A-F92A-371A-04D2-419CF538F2A8}"/>
              </a:ext>
            </a:extLst>
          </p:cNvPr>
          <p:cNvSpPr>
            <a:spLocks noGrp="1"/>
          </p:cNvSpPr>
          <p:nvPr>
            <p:ph type="title"/>
          </p:nvPr>
        </p:nvSpPr>
        <p:spPr>
          <a:xfrm>
            <a:off x="714131" y="757467"/>
            <a:ext cx="9490917" cy="1166400"/>
          </a:xfrm>
        </p:spPr>
        <p:txBody>
          <a:bodyPr/>
          <a:lstStyle/>
          <a:p>
            <a:r>
              <a:rPr lang="en-US" dirty="0"/>
              <a:t>JLARC Recommendations for Review</a:t>
            </a:r>
            <a:br>
              <a:rPr lang="en-US" dirty="0"/>
            </a:br>
            <a:r>
              <a:rPr lang="en-US" dirty="0"/>
              <a:t>b. JLARC Recommendation #12 – Return on Investment (ROI)</a:t>
            </a:r>
          </a:p>
        </p:txBody>
      </p:sp>
      <p:sp>
        <p:nvSpPr>
          <p:cNvPr id="5" name="Slide Number Placeholder 4">
            <a:extLst>
              <a:ext uri="{FF2B5EF4-FFF2-40B4-BE49-F238E27FC236}">
                <a16:creationId xmlns:a16="http://schemas.microsoft.com/office/drawing/2014/main" id="{781E8DC8-1748-8DA3-3325-F0B486A23057}"/>
              </a:ext>
            </a:extLst>
          </p:cNvPr>
          <p:cNvSpPr>
            <a:spLocks noGrp="1"/>
          </p:cNvSpPr>
          <p:nvPr>
            <p:ph type="sldNum" idx="12"/>
          </p:nvPr>
        </p:nvSpPr>
        <p:spPr/>
        <p:txBody>
          <a:bodyPr/>
          <a:lstStyle/>
          <a:p>
            <a:fld id="{00000000-1234-1234-1234-123412341234}" type="slidenum">
              <a:rPr lang="en" smtClean="0"/>
              <a:pPr/>
              <a:t>20</a:t>
            </a:fld>
            <a:endParaRPr lang="en" dirty="0"/>
          </a:p>
        </p:txBody>
      </p:sp>
      <p:sp>
        <p:nvSpPr>
          <p:cNvPr id="6" name="Slide Number Placeholder 5">
            <a:extLst>
              <a:ext uri="{FF2B5EF4-FFF2-40B4-BE49-F238E27FC236}">
                <a16:creationId xmlns:a16="http://schemas.microsoft.com/office/drawing/2014/main" id="{0AF958E2-13CF-8BFC-D715-F0D8944075B9}"/>
              </a:ext>
            </a:extLst>
          </p:cNvPr>
          <p:cNvSpPr>
            <a:spLocks noGrp="1"/>
          </p:cNvSpPr>
          <p:nvPr>
            <p:ph type="sldNum" idx="3"/>
          </p:nvPr>
        </p:nvSpPr>
        <p:spPr/>
        <p:txBody>
          <a:bodyPr/>
          <a:lstStyle/>
          <a:p>
            <a:fld id="{00000000-1234-1234-1234-123412341234}" type="slidenum">
              <a:rPr lang="en" smtClean="0"/>
              <a:pPr/>
              <a:t>20</a:t>
            </a:fld>
            <a:endParaRPr lang="en" dirty="0"/>
          </a:p>
        </p:txBody>
      </p:sp>
      <p:graphicFrame>
        <p:nvGraphicFramePr>
          <p:cNvPr id="4" name="Table 3">
            <a:extLst>
              <a:ext uri="{FF2B5EF4-FFF2-40B4-BE49-F238E27FC236}">
                <a16:creationId xmlns:a16="http://schemas.microsoft.com/office/drawing/2014/main" id="{0FFDC379-FFB3-8F50-6021-F631D46E19E4}"/>
              </a:ext>
            </a:extLst>
          </p:cNvPr>
          <p:cNvGraphicFramePr>
            <a:graphicFrameLocks noGrp="1"/>
          </p:cNvGraphicFramePr>
          <p:nvPr>
            <p:extLst>
              <p:ext uri="{D42A27DB-BD31-4B8C-83A1-F6EECF244321}">
                <p14:modId xmlns:p14="http://schemas.microsoft.com/office/powerpoint/2010/main" val="912605714"/>
              </p:ext>
            </p:extLst>
          </p:nvPr>
        </p:nvGraphicFramePr>
        <p:xfrm>
          <a:off x="805283" y="1671941"/>
          <a:ext cx="9964708" cy="3122586"/>
        </p:xfrm>
        <a:graphic>
          <a:graphicData uri="http://schemas.openxmlformats.org/drawingml/2006/table">
            <a:tbl>
              <a:tblPr/>
              <a:tblGrid>
                <a:gridCol w="1536010">
                  <a:extLst>
                    <a:ext uri="{9D8B030D-6E8A-4147-A177-3AD203B41FA5}">
                      <a16:colId xmlns:a16="http://schemas.microsoft.com/office/drawing/2014/main" val="2373057736"/>
                    </a:ext>
                  </a:extLst>
                </a:gridCol>
                <a:gridCol w="4156265">
                  <a:extLst>
                    <a:ext uri="{9D8B030D-6E8A-4147-A177-3AD203B41FA5}">
                      <a16:colId xmlns:a16="http://schemas.microsoft.com/office/drawing/2014/main" val="3212135854"/>
                    </a:ext>
                  </a:extLst>
                </a:gridCol>
                <a:gridCol w="4272433">
                  <a:extLst>
                    <a:ext uri="{9D8B030D-6E8A-4147-A177-3AD203B41FA5}">
                      <a16:colId xmlns:a16="http://schemas.microsoft.com/office/drawing/2014/main" val="2930623378"/>
                    </a:ext>
                  </a:extLst>
                </a:gridCol>
              </a:tblGrid>
              <a:tr h="854161">
                <a:tc>
                  <a:txBody>
                    <a:bodyPr/>
                    <a:lstStyle/>
                    <a:p>
                      <a:pPr algn="ctr" fontAlgn="t"/>
                      <a:r>
                        <a:rPr lang="en-US" sz="1400" b="1" i="0" u="none" strike="noStrike" dirty="0">
                          <a:solidFill>
                            <a:srgbClr val="000000"/>
                          </a:solidFill>
                          <a:effectLst/>
                          <a:latin typeface="Calibri" panose="020F0502020204030204" pitchFamily="34" charset="0"/>
                        </a:rPr>
                        <a:t>Recommendation</a:t>
                      </a:r>
                    </a:p>
                    <a:p>
                      <a:pPr algn="ctr" fontAlgn="t"/>
                      <a:r>
                        <a:rPr lang="en-US" sz="1400" b="1" i="0" u="none" strike="noStrike" dirty="0">
                          <a:solidFill>
                            <a:srgbClr val="000000"/>
                          </a:solidFill>
                          <a:effectLst/>
                          <a:latin typeface="Calibri" panose="020F0502020204030204" pitchFamily="34" charset="0"/>
                        </a:rPr>
                        <a:t>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Reasoning For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696580"/>
                  </a:ext>
                </a:extLst>
              </a:tr>
              <a:tr h="2268425">
                <a:tc>
                  <a:txBody>
                    <a:bodyPr/>
                    <a:lstStyle/>
                    <a:p>
                      <a:pPr algn="ctr" fontAlgn="t"/>
                      <a:r>
                        <a:rPr lang="en-US" sz="1400" b="0" i="0" u="none" strike="noStrike" dirty="0">
                          <a:solidFill>
                            <a:srgbClr val="000000"/>
                          </a:solidFill>
                          <a:effectLst/>
                          <a:highlight>
                            <a:srgbClr val="FFFFFF"/>
                          </a:highlight>
                          <a:latin typeface="Calibri" panose="020F0502020204030204" pitchFamily="34" charset="0"/>
                        </a:rPr>
                        <a:t>12</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The GO Virginia board should revise its policies to clarify that only grant applications that would require a </a:t>
                      </a:r>
                      <a:r>
                        <a:rPr lang="en-US" sz="1400" b="1" i="0" u="none" strike="noStrike" dirty="0">
                          <a:solidFill>
                            <a:srgbClr val="000000"/>
                          </a:solidFill>
                          <a:effectLst/>
                          <a:latin typeface="Calibri" panose="020F0502020204030204" pitchFamily="34" charset="0"/>
                        </a:rPr>
                        <a:t>significant investment </a:t>
                      </a:r>
                      <a:r>
                        <a:rPr lang="en-US" sz="1400" b="0" i="0" u="none" strike="noStrike" dirty="0">
                          <a:solidFill>
                            <a:srgbClr val="000000"/>
                          </a:solidFill>
                          <a:effectLst/>
                          <a:latin typeface="Calibri" panose="020F0502020204030204" pitchFamily="34" charset="0"/>
                        </a:rPr>
                        <a:t>of state funds are required to include an estimated return on investment (ROI). </a:t>
                      </a:r>
                      <a:r>
                        <a:rPr lang="en-US" sz="1400" b="1" i="0" u="none" strike="noStrike" dirty="0">
                          <a:solidFill>
                            <a:srgbClr val="000000"/>
                          </a:solidFill>
                          <a:effectLst/>
                          <a:latin typeface="Calibri" panose="020F0502020204030204" pitchFamily="34" charset="0"/>
                        </a:rPr>
                        <a:t>The ROI should be tailored to each project and calculated by experienced professionals</a:t>
                      </a:r>
                      <a:r>
                        <a:rPr lang="en-US" sz="1400" b="0" i="0" u="none" strike="noStrike" dirty="0">
                          <a:solidFill>
                            <a:srgbClr val="000000"/>
                          </a:solidFill>
                          <a:effectLst/>
                          <a:latin typeface="Calibri" panose="020F0502020204030204" pitchFamily="34" charset="0"/>
                        </a:rPr>
                        <a:t> using established methodologies, and the costs should be paid for by the GO Virginia program out of its existing fund balances.</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ROI is of limited value for measuring the potential impact of most GO Virginia projects, but it is reasonable to calculate an ROI for larger projects that receive a significant investment of program funds. The current approach, which relies on inexperienced applicants using a generic template to estimate their own ROI, does not result in realistic or useful ROI calculations. By comparison, VEDP calculates ROI for its site development projects, not the applicants. </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016"/>
                  </a:ext>
                </a:extLst>
              </a:tr>
            </a:tbl>
          </a:graphicData>
        </a:graphic>
      </p:graphicFrame>
    </p:spTree>
    <p:extLst>
      <p:ext uri="{BB962C8B-B14F-4D97-AF65-F5344CB8AC3E}">
        <p14:creationId xmlns:p14="http://schemas.microsoft.com/office/powerpoint/2010/main" val="109657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1114-B778-8D81-EF2B-4952676C1CED}"/>
              </a:ext>
            </a:extLst>
          </p:cNvPr>
          <p:cNvSpPr>
            <a:spLocks noGrp="1"/>
          </p:cNvSpPr>
          <p:nvPr>
            <p:ph type="title"/>
          </p:nvPr>
        </p:nvSpPr>
        <p:spPr/>
        <p:txBody>
          <a:bodyPr/>
          <a:lstStyle/>
          <a:p>
            <a:r>
              <a:rPr lang="en-US" dirty="0"/>
              <a:t>Return on Investment</a:t>
            </a:r>
          </a:p>
        </p:txBody>
      </p:sp>
      <p:sp>
        <p:nvSpPr>
          <p:cNvPr id="3" name="Subtitle 2">
            <a:extLst>
              <a:ext uri="{FF2B5EF4-FFF2-40B4-BE49-F238E27FC236}">
                <a16:creationId xmlns:a16="http://schemas.microsoft.com/office/drawing/2014/main" id="{6BD25A75-EEE0-62C0-867E-10005E6208AD}"/>
              </a:ext>
            </a:extLst>
          </p:cNvPr>
          <p:cNvSpPr>
            <a:spLocks noGrp="1"/>
          </p:cNvSpPr>
          <p:nvPr>
            <p:ph type="subTitle" idx="1"/>
          </p:nvPr>
        </p:nvSpPr>
        <p:spPr>
          <a:xfrm>
            <a:off x="714133" y="1478823"/>
            <a:ext cx="7754400" cy="608769"/>
          </a:xfrm>
        </p:spPr>
        <p:txBody>
          <a:bodyPr/>
          <a:lstStyle/>
          <a:p>
            <a:r>
              <a:rPr lang="en-US" dirty="0"/>
              <a:t>Why/How it’s Used in Evaluation &amp; How it’s Calculated</a:t>
            </a:r>
          </a:p>
        </p:txBody>
      </p:sp>
      <p:sp>
        <p:nvSpPr>
          <p:cNvPr id="4" name="Text Placeholder 3">
            <a:extLst>
              <a:ext uri="{FF2B5EF4-FFF2-40B4-BE49-F238E27FC236}">
                <a16:creationId xmlns:a16="http://schemas.microsoft.com/office/drawing/2014/main" id="{70904F77-BDF7-564B-FC93-4F9C03AB0D36}"/>
              </a:ext>
            </a:extLst>
          </p:cNvPr>
          <p:cNvSpPr>
            <a:spLocks noGrp="1"/>
          </p:cNvSpPr>
          <p:nvPr>
            <p:ph type="body" idx="2"/>
          </p:nvPr>
        </p:nvSpPr>
        <p:spPr>
          <a:xfrm>
            <a:off x="714133" y="2108604"/>
            <a:ext cx="11112682" cy="3648800"/>
          </a:xfrm>
        </p:spPr>
        <p:txBody>
          <a:bodyPr/>
          <a:lstStyle/>
          <a:p>
            <a:pPr marL="220128" indent="0">
              <a:buNone/>
            </a:pPr>
            <a:r>
              <a:rPr lang="en-US" sz="2000" dirty="0"/>
              <a:t>Enabling Legislation requires evaluation based on 10 factors, including the following references to economic impact: </a:t>
            </a:r>
          </a:p>
          <a:p>
            <a:r>
              <a:rPr lang="en-US" sz="2000" dirty="0"/>
              <a:t>The expected economic impact or outcome of the activity, with particular emphasis on goals identified in the regional council's plan for economic growth and diversification</a:t>
            </a:r>
          </a:p>
          <a:p>
            <a:pPr marL="220128" indent="0">
              <a:buNone/>
            </a:pPr>
            <a:endParaRPr lang="en-US" sz="2000" dirty="0"/>
          </a:p>
          <a:p>
            <a:r>
              <a:rPr lang="en-US" sz="2000" dirty="0"/>
              <a:t>The expected economic impact and outcomes of the project and the complexity of the project relative to the size of the economy of the region or to the population of the participating localities;</a:t>
            </a:r>
          </a:p>
        </p:txBody>
      </p:sp>
      <p:sp>
        <p:nvSpPr>
          <p:cNvPr id="5" name="Slide Number Placeholder 4">
            <a:extLst>
              <a:ext uri="{FF2B5EF4-FFF2-40B4-BE49-F238E27FC236}">
                <a16:creationId xmlns:a16="http://schemas.microsoft.com/office/drawing/2014/main" id="{117377C2-E95C-55F4-BAA6-9D22D00B4A0A}"/>
              </a:ext>
            </a:extLst>
          </p:cNvPr>
          <p:cNvSpPr>
            <a:spLocks noGrp="1"/>
          </p:cNvSpPr>
          <p:nvPr>
            <p:ph type="sldNum" idx="12"/>
          </p:nvPr>
        </p:nvSpPr>
        <p:spPr/>
        <p:txBody>
          <a:bodyPr/>
          <a:lstStyle/>
          <a:p>
            <a:fld id="{00000000-1234-1234-1234-123412341234}" type="slidenum">
              <a:rPr lang="en" smtClean="0"/>
              <a:pPr/>
              <a:t>21</a:t>
            </a:fld>
            <a:endParaRPr lang="en" dirty="0"/>
          </a:p>
        </p:txBody>
      </p:sp>
      <p:sp>
        <p:nvSpPr>
          <p:cNvPr id="6" name="Slide Number Placeholder 5">
            <a:extLst>
              <a:ext uri="{FF2B5EF4-FFF2-40B4-BE49-F238E27FC236}">
                <a16:creationId xmlns:a16="http://schemas.microsoft.com/office/drawing/2014/main" id="{70E053D0-31AA-EE65-7247-649B0D1AF27F}"/>
              </a:ext>
            </a:extLst>
          </p:cNvPr>
          <p:cNvSpPr>
            <a:spLocks noGrp="1"/>
          </p:cNvSpPr>
          <p:nvPr>
            <p:ph type="sldNum" idx="3"/>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280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9F72-8BF8-9E86-0CFA-A7356CDB6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7C766-ACAA-15F6-26CE-B46465A3A0DA}"/>
              </a:ext>
            </a:extLst>
          </p:cNvPr>
          <p:cNvSpPr>
            <a:spLocks noGrp="1"/>
          </p:cNvSpPr>
          <p:nvPr>
            <p:ph type="title"/>
          </p:nvPr>
        </p:nvSpPr>
        <p:spPr>
          <a:xfrm>
            <a:off x="714133" y="616807"/>
            <a:ext cx="7789600" cy="1166400"/>
          </a:xfrm>
        </p:spPr>
        <p:txBody>
          <a:bodyPr/>
          <a:lstStyle/>
          <a:p>
            <a:r>
              <a:rPr lang="en-US" dirty="0"/>
              <a:t>Return on Investment</a:t>
            </a:r>
          </a:p>
        </p:txBody>
      </p:sp>
      <p:sp>
        <p:nvSpPr>
          <p:cNvPr id="3" name="Subtitle 2">
            <a:extLst>
              <a:ext uri="{FF2B5EF4-FFF2-40B4-BE49-F238E27FC236}">
                <a16:creationId xmlns:a16="http://schemas.microsoft.com/office/drawing/2014/main" id="{007F259F-F2CD-3D7A-BFF3-58698E24D76B}"/>
              </a:ext>
            </a:extLst>
          </p:cNvPr>
          <p:cNvSpPr>
            <a:spLocks noGrp="1"/>
          </p:cNvSpPr>
          <p:nvPr>
            <p:ph type="subTitle" idx="1"/>
          </p:nvPr>
        </p:nvSpPr>
        <p:spPr>
          <a:xfrm>
            <a:off x="714133" y="1100596"/>
            <a:ext cx="7754400" cy="608769"/>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Why/How it’s Used in Evaluation &amp; How it’s Calculated</a:t>
            </a:r>
          </a:p>
        </p:txBody>
      </p:sp>
      <p:sp>
        <p:nvSpPr>
          <p:cNvPr id="4" name="Text Placeholder 3">
            <a:extLst>
              <a:ext uri="{FF2B5EF4-FFF2-40B4-BE49-F238E27FC236}">
                <a16:creationId xmlns:a16="http://schemas.microsoft.com/office/drawing/2014/main" id="{7897739B-80C5-42B5-1A28-3211BF298EF3}"/>
              </a:ext>
            </a:extLst>
          </p:cNvPr>
          <p:cNvSpPr>
            <a:spLocks noGrp="1"/>
          </p:cNvSpPr>
          <p:nvPr>
            <p:ph type="body" idx="2"/>
          </p:nvPr>
        </p:nvSpPr>
        <p:spPr>
          <a:xfrm>
            <a:off x="714133" y="1709365"/>
            <a:ext cx="11112682" cy="36488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The Return on Investment Calculator is dependent on two inputs and measured over 3- and 5-year intervals. </a:t>
            </a:r>
          </a:p>
          <a:p>
            <a:r>
              <a:rPr lang="en-US" sz="2000" dirty="0">
                <a:latin typeface="Roboto" panose="02000000000000000000" pitchFamily="2" charset="0"/>
                <a:ea typeface="Roboto" panose="02000000000000000000" pitchFamily="2" charset="0"/>
                <a:cs typeface="Roboto" panose="02000000000000000000" pitchFamily="2" charset="0"/>
              </a:rPr>
              <a:t>It assumes a level of job growth expected to occur in the targeted industry as a result of the project for all investment categories. </a:t>
            </a:r>
          </a:p>
          <a:p>
            <a:r>
              <a:rPr lang="en-US" sz="2000" dirty="0">
                <a:latin typeface="Roboto" panose="02000000000000000000" pitchFamily="2" charset="0"/>
                <a:ea typeface="Roboto" panose="02000000000000000000" pitchFamily="2" charset="0"/>
                <a:cs typeface="Roboto" panose="02000000000000000000" pitchFamily="2" charset="0"/>
              </a:rPr>
              <a:t>It is a fiscal return to the Commonwealth calculator that estimates state revenue increases – income and sales taxes for the job growth impact. </a:t>
            </a:r>
          </a:p>
          <a:p>
            <a:r>
              <a:rPr lang="en-US" sz="2000" dirty="0">
                <a:latin typeface="Roboto" panose="02000000000000000000" pitchFamily="2" charset="0"/>
                <a:ea typeface="Roboto" panose="02000000000000000000" pitchFamily="2" charset="0"/>
                <a:cs typeface="Roboto" panose="02000000000000000000" pitchFamily="2" charset="0"/>
              </a:rPr>
              <a:t>Inputs required for the model: </a:t>
            </a:r>
          </a:p>
          <a:p>
            <a:pPr lvl="1"/>
            <a:r>
              <a:rPr lang="en-US" sz="2000" dirty="0">
                <a:latin typeface="Roboto" panose="02000000000000000000" pitchFamily="2" charset="0"/>
                <a:ea typeface="Roboto" panose="02000000000000000000" pitchFamily="2" charset="0"/>
                <a:cs typeface="Roboto" panose="02000000000000000000" pitchFamily="2" charset="0"/>
              </a:rPr>
              <a:t>Jobs Created</a:t>
            </a:r>
          </a:p>
          <a:p>
            <a:pPr lvl="1"/>
            <a:r>
              <a:rPr lang="en-US" sz="2000" dirty="0">
                <a:latin typeface="Roboto" panose="02000000000000000000" pitchFamily="2" charset="0"/>
                <a:ea typeface="Roboto" panose="02000000000000000000" pitchFamily="2" charset="0"/>
                <a:cs typeface="Roboto" panose="02000000000000000000" pitchFamily="2" charset="0"/>
              </a:rPr>
              <a:t>Wages of Jobs Created	</a:t>
            </a:r>
          </a:p>
          <a:p>
            <a:pPr marL="220128" indent="0">
              <a:buNone/>
            </a:pPr>
            <a:r>
              <a:rPr lang="en-US" sz="2000" dirty="0"/>
              <a:t>	</a:t>
            </a:r>
          </a:p>
        </p:txBody>
      </p:sp>
      <p:sp>
        <p:nvSpPr>
          <p:cNvPr id="5" name="Slide Number Placeholder 4">
            <a:extLst>
              <a:ext uri="{FF2B5EF4-FFF2-40B4-BE49-F238E27FC236}">
                <a16:creationId xmlns:a16="http://schemas.microsoft.com/office/drawing/2014/main" id="{58B73629-67FC-C725-5113-694488005AAD}"/>
              </a:ext>
            </a:extLst>
          </p:cNvPr>
          <p:cNvSpPr>
            <a:spLocks noGrp="1"/>
          </p:cNvSpPr>
          <p:nvPr>
            <p:ph type="sldNum" idx="12"/>
          </p:nvPr>
        </p:nvSpPr>
        <p:spPr/>
        <p:txBody>
          <a:bodyPr/>
          <a:lstStyle/>
          <a:p>
            <a:fld id="{00000000-1234-1234-1234-123412341234}" type="slidenum">
              <a:rPr lang="en" smtClean="0"/>
              <a:pPr/>
              <a:t>22</a:t>
            </a:fld>
            <a:endParaRPr lang="en" dirty="0"/>
          </a:p>
        </p:txBody>
      </p:sp>
      <p:sp>
        <p:nvSpPr>
          <p:cNvPr id="6" name="Slide Number Placeholder 5">
            <a:extLst>
              <a:ext uri="{FF2B5EF4-FFF2-40B4-BE49-F238E27FC236}">
                <a16:creationId xmlns:a16="http://schemas.microsoft.com/office/drawing/2014/main" id="{0ADAE496-7406-156C-1925-6B91A7841778}"/>
              </a:ext>
            </a:extLst>
          </p:cNvPr>
          <p:cNvSpPr>
            <a:spLocks noGrp="1"/>
          </p:cNvSpPr>
          <p:nvPr>
            <p:ph type="sldNum" idx="3"/>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31878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70FE-874C-993E-BCB8-9F4B65513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25D54-8782-C2C0-2A80-5C5CB30D345D}"/>
              </a:ext>
            </a:extLst>
          </p:cNvPr>
          <p:cNvSpPr>
            <a:spLocks noGrp="1"/>
          </p:cNvSpPr>
          <p:nvPr>
            <p:ph type="title"/>
          </p:nvPr>
        </p:nvSpPr>
        <p:spPr>
          <a:xfrm>
            <a:off x="714133" y="616807"/>
            <a:ext cx="7789600" cy="1166400"/>
          </a:xfrm>
        </p:spPr>
        <p:txBody>
          <a:bodyPr/>
          <a:lstStyle/>
          <a:p>
            <a:r>
              <a:rPr lang="en-US" dirty="0"/>
              <a:t>Return on Investment</a:t>
            </a:r>
          </a:p>
        </p:txBody>
      </p:sp>
      <p:sp>
        <p:nvSpPr>
          <p:cNvPr id="3" name="Subtitle 2">
            <a:extLst>
              <a:ext uri="{FF2B5EF4-FFF2-40B4-BE49-F238E27FC236}">
                <a16:creationId xmlns:a16="http://schemas.microsoft.com/office/drawing/2014/main" id="{8854D807-D0E8-029B-E916-FEBC6A8118F3}"/>
              </a:ext>
            </a:extLst>
          </p:cNvPr>
          <p:cNvSpPr>
            <a:spLocks noGrp="1"/>
          </p:cNvSpPr>
          <p:nvPr>
            <p:ph type="subTitle" idx="1"/>
          </p:nvPr>
        </p:nvSpPr>
        <p:spPr>
          <a:xfrm>
            <a:off x="714133" y="1100596"/>
            <a:ext cx="7754400" cy="608769"/>
          </a:xfrm>
        </p:spPr>
        <p:txBody>
          <a:bodyPr/>
          <a:lstStyle/>
          <a:p>
            <a:r>
              <a:rPr lang="en-US" sz="2000" b="1" dirty="0"/>
              <a:t>Why/How it’s Used in Evaluation &amp; How it’s Calculated</a:t>
            </a:r>
          </a:p>
        </p:txBody>
      </p:sp>
      <p:sp>
        <p:nvSpPr>
          <p:cNvPr id="4" name="Text Placeholder 3">
            <a:extLst>
              <a:ext uri="{FF2B5EF4-FFF2-40B4-BE49-F238E27FC236}">
                <a16:creationId xmlns:a16="http://schemas.microsoft.com/office/drawing/2014/main" id="{C4A76313-2169-AEAB-B17C-71721029D532}"/>
              </a:ext>
            </a:extLst>
          </p:cNvPr>
          <p:cNvSpPr>
            <a:spLocks noGrp="1"/>
          </p:cNvSpPr>
          <p:nvPr>
            <p:ph type="body" idx="2"/>
          </p:nvPr>
        </p:nvSpPr>
        <p:spPr>
          <a:xfrm>
            <a:off x="714133" y="1783207"/>
            <a:ext cx="11112682" cy="3648800"/>
          </a:xfrm>
        </p:spPr>
        <p:txBody>
          <a:bodyPr/>
          <a:lstStyle/>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As a measure of economic impact, it is one of several ways a project application can demonstrate impact</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1. Overview of project</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2. Industry Focus and Support of Growth and Diversification Plan Strategies</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3. Products, Outcomes, and Deliverables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4. Economic Impact Template - </a:t>
            </a:r>
            <a:r>
              <a:rPr lang="en-US" sz="2000" i="1" dirty="0">
                <a:latin typeface="Roboto" panose="02000000000000000000" pitchFamily="2" charset="0"/>
                <a:ea typeface="Roboto" panose="02000000000000000000" pitchFamily="2" charset="0"/>
                <a:cs typeface="Roboto" panose="02000000000000000000" pitchFamily="2" charset="0"/>
              </a:rPr>
              <a:t>Please note that the template is used as an evaluation criterion, but a positive fiscal return in the 3- or 5-year impact study period is not an eligibility requirement.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3579D375-D589-0735-DFD0-717A0DAC6D8A}"/>
              </a:ext>
            </a:extLst>
          </p:cNvPr>
          <p:cNvSpPr>
            <a:spLocks noGrp="1"/>
          </p:cNvSpPr>
          <p:nvPr>
            <p:ph type="sldNum" idx="12"/>
          </p:nvPr>
        </p:nvSpPr>
        <p:spPr/>
        <p:txBody>
          <a:bodyPr/>
          <a:lstStyle/>
          <a:p>
            <a:fld id="{00000000-1234-1234-1234-123412341234}" type="slidenum">
              <a:rPr lang="en" smtClean="0"/>
              <a:pPr/>
              <a:t>23</a:t>
            </a:fld>
            <a:endParaRPr lang="en" dirty="0"/>
          </a:p>
        </p:txBody>
      </p:sp>
      <p:sp>
        <p:nvSpPr>
          <p:cNvPr id="6" name="Slide Number Placeholder 5">
            <a:extLst>
              <a:ext uri="{FF2B5EF4-FFF2-40B4-BE49-F238E27FC236}">
                <a16:creationId xmlns:a16="http://schemas.microsoft.com/office/drawing/2014/main" id="{6788E40E-E44B-001F-6471-48354D476828}"/>
              </a:ext>
            </a:extLst>
          </p:cNvPr>
          <p:cNvSpPr>
            <a:spLocks noGrp="1"/>
          </p:cNvSpPr>
          <p:nvPr>
            <p:ph type="sldNum" idx="3"/>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351272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E75241-9850-0320-0FC8-4D4567B81049}"/>
              </a:ext>
            </a:extLst>
          </p:cNvPr>
          <p:cNvSpPr>
            <a:spLocks noGrp="1"/>
          </p:cNvSpPr>
          <p:nvPr>
            <p:ph type="title"/>
          </p:nvPr>
        </p:nvSpPr>
        <p:spPr/>
        <p:txBody>
          <a:bodyPr/>
          <a:lstStyle/>
          <a:p>
            <a:r>
              <a:rPr lang="en-US" dirty="0"/>
              <a:t>The JLARC Report Recommendation for Consideration</a:t>
            </a:r>
          </a:p>
        </p:txBody>
      </p:sp>
      <p:sp>
        <p:nvSpPr>
          <p:cNvPr id="4" name="Text Placeholder 3">
            <a:extLst>
              <a:ext uri="{FF2B5EF4-FFF2-40B4-BE49-F238E27FC236}">
                <a16:creationId xmlns:a16="http://schemas.microsoft.com/office/drawing/2014/main" id="{1CA3CEBF-5BA5-0161-47A4-29AF7CA809E0}"/>
              </a:ext>
            </a:extLst>
          </p:cNvPr>
          <p:cNvSpPr>
            <a:spLocks noGrp="1"/>
          </p:cNvSpPr>
          <p:nvPr>
            <p:ph type="body" idx="2"/>
          </p:nvPr>
        </p:nvSpPr>
        <p:spPr>
          <a:xfrm>
            <a:off x="714133" y="1737669"/>
            <a:ext cx="10396690" cy="3648800"/>
          </a:xfrm>
        </p:spPr>
        <p:txBody>
          <a:bodyPr/>
          <a:lstStyle/>
          <a:p>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The GO Virginia board should revise its policies to clarify that only grant applications </a:t>
            </a:r>
            <a:r>
              <a:rPr lang="en-US" sz="2000" b="1" dirty="0">
                <a:solidFill>
                  <a:srgbClr val="000000"/>
                </a:solidFill>
                <a:latin typeface="Roboto" panose="02000000000000000000" pitchFamily="2" charset="0"/>
                <a:ea typeface="Roboto" panose="02000000000000000000" pitchFamily="2" charset="0"/>
                <a:cs typeface="Roboto" panose="02000000000000000000" pitchFamily="2" charset="0"/>
              </a:rPr>
              <a:t>that would require a significant investment of state funds </a:t>
            </a: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are required to include an estimated return on investment (ROI). </a:t>
            </a:r>
            <a:b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br>
            <a:endParaRPr lang="en-US" sz="20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The ROI should be tailored to each project and calculated by experienced professionals using established methodologies, and the costs should be paid for by the GO Virginia program out of its existing fund balances.</a:t>
            </a:r>
            <a:endParaRPr lang="en-US" sz="2000" dirty="0">
              <a:solidFill>
                <a:srgbClr val="000000"/>
              </a:solidFill>
              <a:highlight>
                <a:srgbClr val="FFFFFF"/>
              </a:highlight>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390E711C-4DBD-4916-AA70-91A24CB650C0}"/>
              </a:ext>
            </a:extLst>
          </p:cNvPr>
          <p:cNvSpPr>
            <a:spLocks noGrp="1"/>
          </p:cNvSpPr>
          <p:nvPr>
            <p:ph type="sldNum" idx="12"/>
          </p:nvPr>
        </p:nvSpPr>
        <p:spPr/>
        <p:txBody>
          <a:bodyPr/>
          <a:lstStyle/>
          <a:p>
            <a:fld id="{00000000-1234-1234-1234-123412341234}" type="slidenum">
              <a:rPr lang="en" smtClean="0"/>
              <a:pPr/>
              <a:t>24</a:t>
            </a:fld>
            <a:endParaRPr lang="en" dirty="0"/>
          </a:p>
        </p:txBody>
      </p:sp>
      <p:sp>
        <p:nvSpPr>
          <p:cNvPr id="6" name="Slide Number Placeholder 5">
            <a:extLst>
              <a:ext uri="{FF2B5EF4-FFF2-40B4-BE49-F238E27FC236}">
                <a16:creationId xmlns:a16="http://schemas.microsoft.com/office/drawing/2014/main" id="{7B49E4F6-1D92-0332-BB24-173F3431A359}"/>
              </a:ext>
            </a:extLst>
          </p:cNvPr>
          <p:cNvSpPr>
            <a:spLocks noGrp="1"/>
          </p:cNvSpPr>
          <p:nvPr>
            <p:ph type="sldNum" idx="3"/>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37612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ED02-371F-4A69-77DB-CC184C09C0C8}"/>
              </a:ext>
            </a:extLst>
          </p:cNvPr>
          <p:cNvSpPr>
            <a:spLocks noGrp="1"/>
          </p:cNvSpPr>
          <p:nvPr>
            <p:ph type="title"/>
          </p:nvPr>
        </p:nvSpPr>
        <p:spPr>
          <a:xfrm>
            <a:off x="860435" y="429936"/>
            <a:ext cx="7789600" cy="1166400"/>
          </a:xfrm>
        </p:spPr>
        <p:txBody>
          <a:bodyPr/>
          <a:lstStyle/>
          <a:p>
            <a:r>
              <a:rPr lang="en-US" dirty="0"/>
              <a:t>Grant Award Analysis</a:t>
            </a:r>
          </a:p>
        </p:txBody>
      </p:sp>
      <p:sp>
        <p:nvSpPr>
          <p:cNvPr id="5" name="Slide Number Placeholder 4">
            <a:extLst>
              <a:ext uri="{FF2B5EF4-FFF2-40B4-BE49-F238E27FC236}">
                <a16:creationId xmlns:a16="http://schemas.microsoft.com/office/drawing/2014/main" id="{29C95C92-A6BA-7E8C-F584-0A45D541CF3F}"/>
              </a:ext>
            </a:extLst>
          </p:cNvPr>
          <p:cNvSpPr>
            <a:spLocks noGrp="1"/>
          </p:cNvSpPr>
          <p:nvPr>
            <p:ph type="sldNum" idx="12"/>
          </p:nvPr>
        </p:nvSpPr>
        <p:spPr/>
        <p:txBody>
          <a:bodyPr/>
          <a:lstStyle/>
          <a:p>
            <a:fld id="{00000000-1234-1234-1234-123412341234}" type="slidenum">
              <a:rPr lang="en" smtClean="0"/>
              <a:pPr/>
              <a:t>25</a:t>
            </a:fld>
            <a:endParaRPr lang="en" dirty="0"/>
          </a:p>
        </p:txBody>
      </p:sp>
      <p:sp>
        <p:nvSpPr>
          <p:cNvPr id="6" name="Slide Number Placeholder 5">
            <a:extLst>
              <a:ext uri="{FF2B5EF4-FFF2-40B4-BE49-F238E27FC236}">
                <a16:creationId xmlns:a16="http://schemas.microsoft.com/office/drawing/2014/main" id="{0DC48F54-8B4B-B913-3B12-789BA204B5BA}"/>
              </a:ext>
            </a:extLst>
          </p:cNvPr>
          <p:cNvSpPr>
            <a:spLocks noGrp="1"/>
          </p:cNvSpPr>
          <p:nvPr>
            <p:ph type="sldNum" idx="3"/>
          </p:nvPr>
        </p:nvSpPr>
        <p:spPr/>
        <p:txBody>
          <a:bodyPr/>
          <a:lstStyle/>
          <a:p>
            <a:fld id="{00000000-1234-1234-1234-123412341234}" type="slidenum">
              <a:rPr lang="en" smtClean="0"/>
              <a:pPr/>
              <a:t>25</a:t>
            </a:fld>
            <a:endParaRPr lang="en" dirty="0"/>
          </a:p>
        </p:txBody>
      </p:sp>
      <p:graphicFrame>
        <p:nvGraphicFramePr>
          <p:cNvPr id="13" name="Table 12">
            <a:extLst>
              <a:ext uri="{FF2B5EF4-FFF2-40B4-BE49-F238E27FC236}">
                <a16:creationId xmlns:a16="http://schemas.microsoft.com/office/drawing/2014/main" id="{193F982E-C980-FD3D-5E94-A739C04A8169}"/>
              </a:ext>
            </a:extLst>
          </p:cNvPr>
          <p:cNvGraphicFramePr>
            <a:graphicFrameLocks noGrp="1"/>
          </p:cNvGraphicFramePr>
          <p:nvPr>
            <p:extLst>
              <p:ext uri="{D42A27DB-BD31-4B8C-83A1-F6EECF244321}">
                <p14:modId xmlns:p14="http://schemas.microsoft.com/office/powerpoint/2010/main" val="1012051331"/>
              </p:ext>
            </p:extLst>
          </p:nvPr>
        </p:nvGraphicFramePr>
        <p:xfrm>
          <a:off x="10015268" y="1143309"/>
          <a:ext cx="2014310" cy="4260829"/>
        </p:xfrm>
        <a:graphic>
          <a:graphicData uri="http://schemas.openxmlformats.org/drawingml/2006/table">
            <a:tbl>
              <a:tblPr/>
              <a:tblGrid>
                <a:gridCol w="565420">
                  <a:extLst>
                    <a:ext uri="{9D8B030D-6E8A-4147-A177-3AD203B41FA5}">
                      <a16:colId xmlns:a16="http://schemas.microsoft.com/office/drawing/2014/main" val="3516807259"/>
                    </a:ext>
                  </a:extLst>
                </a:gridCol>
                <a:gridCol w="565420">
                  <a:extLst>
                    <a:ext uri="{9D8B030D-6E8A-4147-A177-3AD203B41FA5}">
                      <a16:colId xmlns:a16="http://schemas.microsoft.com/office/drawing/2014/main" val="1367967773"/>
                    </a:ext>
                  </a:extLst>
                </a:gridCol>
                <a:gridCol w="883470">
                  <a:extLst>
                    <a:ext uri="{9D8B030D-6E8A-4147-A177-3AD203B41FA5}">
                      <a16:colId xmlns:a16="http://schemas.microsoft.com/office/drawing/2014/main" val="62570228"/>
                    </a:ext>
                  </a:extLst>
                </a:gridCol>
              </a:tblGrid>
              <a:tr h="215745">
                <a:tc gridSpan="3">
                  <a:txBody>
                    <a:bodyPr/>
                    <a:lstStyle/>
                    <a:p>
                      <a:pPr algn="l" fontAlgn="b">
                        <a:buNone/>
                      </a:pPr>
                      <a:r>
                        <a:rPr lang="en-US" sz="1100" b="0" i="0" u="none" strike="noStrike" dirty="0">
                          <a:solidFill>
                            <a:srgbClr val="000000"/>
                          </a:solidFill>
                          <a:effectLst/>
                          <a:latin typeface="Aptos Display" panose="020B0004020202020204" pitchFamily="34" charset="0"/>
                        </a:rPr>
                        <a:t>Regional Per Capita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4244698"/>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Whisker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1,150,571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17844475"/>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631,946 </a:t>
                      </a:r>
                    </a:p>
                  </a:txBody>
                  <a:tcPr marL="9525" marR="9525" marT="9525" marB="0" anchor="ctr">
                    <a:lnL>
                      <a:noFill/>
                    </a:lnL>
                    <a:lnR>
                      <a:noFill/>
                    </a:lnR>
                    <a:lnT>
                      <a:noFill/>
                    </a:lnT>
                    <a:lnB>
                      <a:noFill/>
                    </a:lnB>
                    <a:noFill/>
                  </a:tcPr>
                </a:tc>
                <a:extLst>
                  <a:ext uri="{0D108BD9-81ED-4DB2-BD59-A6C34878D82A}">
                    <a16:rowId xmlns:a16="http://schemas.microsoft.com/office/drawing/2014/main" val="579188542"/>
                  </a:ext>
                </a:extLst>
              </a:tr>
              <a:tr h="313229">
                <a:tc>
                  <a:txBody>
                    <a:bodyPr/>
                    <a:lstStyle/>
                    <a:p>
                      <a:pPr algn="l" fontAlgn="b">
                        <a:buNone/>
                      </a:pPr>
                      <a:r>
                        <a:rPr lang="en-US" sz="1100" b="0" i="0" u="none" strike="noStrike" dirty="0">
                          <a:solidFill>
                            <a:srgbClr val="000000"/>
                          </a:solidFill>
                          <a:effectLst/>
                          <a:latin typeface="Aptos Display" panose="020B0004020202020204" pitchFamily="34" charset="0"/>
                        </a:rPr>
                        <a:t>Median</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         430,000 </a:t>
                      </a:r>
                    </a:p>
                  </a:txBody>
                  <a:tcPr marL="9525" marR="9525" marT="9525" marB="0" anchor="ctr">
                    <a:lnL>
                      <a:noFill/>
                    </a:lnL>
                    <a:lnR>
                      <a:noFill/>
                    </a:lnR>
                    <a:lnT>
                      <a:noFill/>
                    </a:lnT>
                    <a:lnB>
                      <a:noFill/>
                    </a:lnB>
                    <a:noFill/>
                  </a:tcPr>
                </a:tc>
                <a:extLst>
                  <a:ext uri="{0D108BD9-81ED-4DB2-BD59-A6C34878D82A}">
                    <a16:rowId xmlns:a16="http://schemas.microsoft.com/office/drawing/2014/main" val="3138986719"/>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242,246 </a:t>
                      </a:r>
                    </a:p>
                  </a:txBody>
                  <a:tcPr marL="9525" marR="9525" marT="9525" marB="0" anchor="ctr">
                    <a:lnL>
                      <a:noFill/>
                    </a:lnL>
                    <a:lnR>
                      <a:noFill/>
                    </a:lnR>
                    <a:lnT>
                      <a:noFill/>
                    </a:lnT>
                    <a:lnB>
                      <a:noFill/>
                    </a:lnB>
                    <a:noFill/>
                  </a:tcPr>
                </a:tc>
                <a:extLst>
                  <a:ext uri="{0D108BD9-81ED-4DB2-BD59-A6C34878D82A}">
                    <a16:rowId xmlns:a16="http://schemas.microsoft.com/office/drawing/2014/main" val="3438355914"/>
                  </a:ext>
                </a:extLst>
              </a:tr>
              <a:tr h="368773">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Whisker</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50,000 </a:t>
                      </a:r>
                    </a:p>
                  </a:txBody>
                  <a:tcPr marL="9525" marR="9525" marT="9525" marB="0" anchor="ctr">
                    <a:lnL>
                      <a:noFill/>
                    </a:lnL>
                    <a:lnR>
                      <a:noFill/>
                    </a:lnR>
                    <a:lnT>
                      <a:noFill/>
                    </a:lnT>
                    <a:lnB>
                      <a:noFill/>
                    </a:lnB>
                    <a:noFill/>
                  </a:tcPr>
                </a:tc>
                <a:extLst>
                  <a:ext uri="{0D108BD9-81ED-4DB2-BD59-A6C34878D82A}">
                    <a16:rowId xmlns:a16="http://schemas.microsoft.com/office/drawing/2014/main" val="2647565209"/>
                  </a:ext>
                </a:extLst>
              </a:tr>
              <a:tr h="550663">
                <a:tc>
                  <a:txBody>
                    <a:bodyPr/>
                    <a:lstStyle/>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026809244"/>
                  </a:ext>
                </a:extLst>
              </a:tr>
              <a:tr h="0">
                <a:tc gridSpan="3">
                  <a:txBody>
                    <a:bodyPr/>
                    <a:lstStyle/>
                    <a:p>
                      <a:pPr algn="l" fontAlgn="b">
                        <a:buNone/>
                      </a:pPr>
                      <a:r>
                        <a:rPr lang="en-US" sz="1100" b="0" i="0" u="none" strike="noStrike" dirty="0">
                          <a:solidFill>
                            <a:srgbClr val="000000"/>
                          </a:solidFill>
                          <a:effectLst/>
                          <a:latin typeface="Aptos Display" panose="020B0004020202020204" pitchFamily="34" charset="0"/>
                        </a:rPr>
                        <a:t>Statewide Competitive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534958"/>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Whisker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5,000,000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9651087"/>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3,474,821 </a:t>
                      </a:r>
                    </a:p>
                  </a:txBody>
                  <a:tcPr marL="9525" marR="9525" marT="9525" marB="0" anchor="ctr">
                    <a:lnL>
                      <a:noFill/>
                    </a:lnL>
                    <a:lnR>
                      <a:noFill/>
                    </a:lnR>
                    <a:lnT>
                      <a:noFill/>
                    </a:lnT>
                    <a:lnB>
                      <a:noFill/>
                    </a:lnB>
                    <a:noFill/>
                  </a:tcPr>
                </a:tc>
                <a:extLst>
                  <a:ext uri="{0D108BD9-81ED-4DB2-BD59-A6C34878D82A}">
                    <a16:rowId xmlns:a16="http://schemas.microsoft.com/office/drawing/2014/main" val="3422113023"/>
                  </a:ext>
                </a:extLst>
              </a:tr>
              <a:tr h="313229">
                <a:tc>
                  <a:txBody>
                    <a:bodyPr/>
                    <a:lstStyle/>
                    <a:p>
                      <a:pPr algn="l" fontAlgn="b">
                        <a:buNone/>
                      </a:pPr>
                      <a:r>
                        <a:rPr lang="en-US" sz="1100" b="0" i="0" u="none" strike="noStrike" dirty="0">
                          <a:solidFill>
                            <a:srgbClr val="000000"/>
                          </a:solidFill>
                          <a:effectLst/>
                          <a:latin typeface="Aptos Display" panose="020B0004020202020204" pitchFamily="34" charset="0"/>
                        </a:rPr>
                        <a:t>Median</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     2,321,019 </a:t>
                      </a:r>
                    </a:p>
                  </a:txBody>
                  <a:tcPr marL="9525" marR="9525" marT="9525" marB="0" anchor="ctr">
                    <a:lnL>
                      <a:noFill/>
                    </a:lnL>
                    <a:lnR>
                      <a:noFill/>
                    </a:lnR>
                    <a:lnT>
                      <a:noFill/>
                    </a:lnT>
                    <a:lnB>
                      <a:noFill/>
                    </a:lnB>
                    <a:noFill/>
                  </a:tcPr>
                </a:tc>
                <a:extLst>
                  <a:ext uri="{0D108BD9-81ED-4DB2-BD59-A6C34878D82A}">
                    <a16:rowId xmlns:a16="http://schemas.microsoft.com/office/drawing/2014/main" val="1379071975"/>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1,500,000 </a:t>
                      </a:r>
                    </a:p>
                  </a:txBody>
                  <a:tcPr marL="9525" marR="9525" marT="9525" marB="0" anchor="ctr">
                    <a:lnL>
                      <a:noFill/>
                    </a:lnL>
                    <a:lnR>
                      <a:noFill/>
                    </a:lnR>
                    <a:lnT>
                      <a:noFill/>
                    </a:lnT>
                    <a:lnB>
                      <a:noFill/>
                    </a:lnB>
                    <a:noFill/>
                  </a:tcPr>
                </a:tc>
                <a:extLst>
                  <a:ext uri="{0D108BD9-81ED-4DB2-BD59-A6C34878D82A}">
                    <a16:rowId xmlns:a16="http://schemas.microsoft.com/office/drawing/2014/main" val="4119209598"/>
                  </a:ext>
                </a:extLst>
              </a:tr>
              <a:tr h="31322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Whisker</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302,536 </a:t>
                      </a:r>
                    </a:p>
                  </a:txBody>
                  <a:tcPr marL="9525" marR="9525" marT="9525" marB="0" anchor="ctr">
                    <a:lnL>
                      <a:noFill/>
                    </a:lnL>
                    <a:lnR>
                      <a:noFill/>
                    </a:lnR>
                    <a:lnT>
                      <a:noFill/>
                    </a:lnT>
                    <a:lnB>
                      <a:noFill/>
                    </a:lnB>
                    <a:noFill/>
                  </a:tcPr>
                </a:tc>
                <a:extLst>
                  <a:ext uri="{0D108BD9-81ED-4DB2-BD59-A6C34878D82A}">
                    <a16:rowId xmlns:a16="http://schemas.microsoft.com/office/drawing/2014/main" val="3323350815"/>
                  </a:ext>
                </a:extLst>
              </a:tr>
            </a:tbl>
          </a:graphicData>
        </a:graphic>
      </p:graphicFrame>
      <p:sp>
        <p:nvSpPr>
          <p:cNvPr id="16" name="Text Placeholder 3">
            <a:extLst>
              <a:ext uri="{FF2B5EF4-FFF2-40B4-BE49-F238E27FC236}">
                <a16:creationId xmlns:a16="http://schemas.microsoft.com/office/drawing/2014/main" id="{260BD3A1-8ECD-DB76-759A-C5C83AE57287}"/>
              </a:ext>
            </a:extLst>
          </p:cNvPr>
          <p:cNvSpPr txBox="1">
            <a:spLocks/>
          </p:cNvSpPr>
          <p:nvPr/>
        </p:nvSpPr>
        <p:spPr>
          <a:xfrm>
            <a:off x="589545" y="3483821"/>
            <a:ext cx="2816697" cy="11663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20128" indent="0">
              <a:buNone/>
            </a:pPr>
            <a:r>
              <a:rPr lang="en-US" sz="1200" kern="0" dirty="0">
                <a:solidFill>
                  <a:srgbClr val="000000"/>
                </a:solidFill>
                <a:latin typeface="Aptos Display" panose="020B0004020202020204" pitchFamily="34" charset="0"/>
              </a:rPr>
              <a:t>Competitive Grant Award Analysis: </a:t>
            </a:r>
          </a:p>
          <a:p>
            <a:r>
              <a:rPr lang="en-US" sz="1200" kern="0" dirty="0">
                <a:solidFill>
                  <a:srgbClr val="000000"/>
                </a:solidFill>
                <a:latin typeface="Aptos Display" panose="020B0004020202020204" pitchFamily="34" charset="0"/>
              </a:rPr>
              <a:t>Competitive Projects Over $1,500,000 or All Competitive</a:t>
            </a:r>
          </a:p>
          <a:p>
            <a:r>
              <a:rPr lang="en-US" sz="1200" kern="0" dirty="0">
                <a:solidFill>
                  <a:srgbClr val="000000"/>
                </a:solidFill>
                <a:latin typeface="Aptos Display" panose="020B0004020202020204" pitchFamily="34" charset="0"/>
              </a:rPr>
              <a:t>Average Award - $2,580,274</a:t>
            </a:r>
          </a:p>
          <a:p>
            <a:r>
              <a:rPr lang="en-US" sz="1200" kern="0" dirty="0">
                <a:solidFill>
                  <a:srgbClr val="000000"/>
                </a:solidFill>
                <a:latin typeface="Aptos Display" panose="020B0004020202020204" pitchFamily="34" charset="0"/>
              </a:rPr>
              <a:t>Total Award - $25,802,738</a:t>
            </a:r>
          </a:p>
          <a:p>
            <a:pPr marL="220128" indent="0">
              <a:buNone/>
            </a:pPr>
            <a:endParaRPr lang="en-US" sz="1200" kern="0" dirty="0">
              <a:solidFill>
                <a:srgbClr val="000000"/>
              </a:solidFill>
              <a:latin typeface="Aptos Display" panose="020B0004020202020204" pitchFamily="34" charset="0"/>
            </a:endParaRPr>
          </a:p>
          <a:p>
            <a:pPr marL="220128" indent="0">
              <a:buNone/>
            </a:pPr>
            <a:endParaRPr lang="en-US" sz="1200" kern="0" dirty="0">
              <a:solidFill>
                <a:srgbClr val="000000"/>
              </a:solidFill>
              <a:latin typeface="Aptos Display" panose="020B0004020202020204" pitchFamily="34" charset="0"/>
            </a:endParaRPr>
          </a:p>
          <a:p>
            <a:pPr marL="220128" indent="0">
              <a:buNone/>
            </a:pPr>
            <a:endParaRPr lang="en-US" sz="1200" kern="0" dirty="0">
              <a:solidFill>
                <a:srgbClr val="000000"/>
              </a:solidFill>
              <a:latin typeface="Aptos Display" panose="020B0004020202020204" pitchFamily="34" charset="0"/>
            </a:endParaRPr>
          </a:p>
        </p:txBody>
      </p:sp>
      <p:sp>
        <p:nvSpPr>
          <p:cNvPr id="19" name="Text Placeholder 3">
            <a:extLst>
              <a:ext uri="{FF2B5EF4-FFF2-40B4-BE49-F238E27FC236}">
                <a16:creationId xmlns:a16="http://schemas.microsoft.com/office/drawing/2014/main" id="{BDB743B8-D00B-08C7-0C7E-C38879D96E5F}"/>
              </a:ext>
            </a:extLst>
          </p:cNvPr>
          <p:cNvSpPr txBox="1">
            <a:spLocks/>
          </p:cNvSpPr>
          <p:nvPr/>
        </p:nvSpPr>
        <p:spPr>
          <a:xfrm>
            <a:off x="589546" y="1051488"/>
            <a:ext cx="2816697" cy="14027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20128" indent="0">
              <a:buNone/>
            </a:pPr>
            <a:r>
              <a:rPr lang="en-US" sz="1200" kern="0" dirty="0">
                <a:solidFill>
                  <a:srgbClr val="000000"/>
                </a:solidFill>
                <a:latin typeface="Aptos Display" panose="020B0004020202020204" pitchFamily="34" charset="0"/>
              </a:rPr>
              <a:t>Per Capita Grant Award Analysis: </a:t>
            </a:r>
          </a:p>
          <a:p>
            <a:r>
              <a:rPr lang="en-US" sz="1200" kern="0" dirty="0">
                <a:solidFill>
                  <a:srgbClr val="000000"/>
                </a:solidFill>
                <a:latin typeface="Aptos Display" panose="020B0004020202020204" pitchFamily="34" charset="0"/>
              </a:rPr>
              <a:t>Per Capita Closed Projects Over $430,000 or $500,000</a:t>
            </a:r>
          </a:p>
          <a:p>
            <a:r>
              <a:rPr lang="en-US" sz="1200" kern="0" dirty="0">
                <a:solidFill>
                  <a:srgbClr val="000000"/>
                </a:solidFill>
                <a:latin typeface="Aptos Display" panose="020B0004020202020204" pitchFamily="34" charset="0"/>
              </a:rPr>
              <a:t>Average Award - $544,489</a:t>
            </a:r>
          </a:p>
          <a:p>
            <a:r>
              <a:rPr lang="en-US" sz="1200" kern="0" dirty="0">
                <a:solidFill>
                  <a:srgbClr val="000000"/>
                </a:solidFill>
                <a:latin typeface="Aptos Display" panose="020B0004020202020204" pitchFamily="34" charset="0"/>
              </a:rPr>
              <a:t>Total Award - $56,082,316</a:t>
            </a:r>
          </a:p>
        </p:txBody>
      </p:sp>
      <p:pic>
        <p:nvPicPr>
          <p:cNvPr id="22" name="Picture 21" descr="Chart, box and whisker chart&#10;&#10;AI-generated content may be incorrect.">
            <a:extLst>
              <a:ext uri="{FF2B5EF4-FFF2-40B4-BE49-F238E27FC236}">
                <a16:creationId xmlns:a16="http://schemas.microsoft.com/office/drawing/2014/main" id="{452A8660-4F66-45EE-FA7B-753EAB5F89D2}"/>
              </a:ext>
            </a:extLst>
          </p:cNvPr>
          <p:cNvPicPr>
            <a:picLocks noChangeAspect="1"/>
          </p:cNvPicPr>
          <p:nvPr/>
        </p:nvPicPr>
        <p:blipFill>
          <a:blip r:embed="rId2"/>
          <a:stretch>
            <a:fillRect/>
          </a:stretch>
        </p:blipFill>
        <p:spPr>
          <a:xfrm>
            <a:off x="3406242" y="974785"/>
            <a:ext cx="6427265" cy="5007445"/>
          </a:xfrm>
          <a:prstGeom prst="rect">
            <a:avLst/>
          </a:prstGeom>
        </p:spPr>
      </p:pic>
    </p:spTree>
    <p:extLst>
      <p:ext uri="{BB962C8B-B14F-4D97-AF65-F5344CB8AC3E}">
        <p14:creationId xmlns:p14="http://schemas.microsoft.com/office/powerpoint/2010/main" val="1103099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C833-0722-0076-C742-6DE471C4829A}"/>
              </a:ext>
            </a:extLst>
          </p:cNvPr>
          <p:cNvSpPr>
            <a:spLocks noGrp="1"/>
          </p:cNvSpPr>
          <p:nvPr>
            <p:ph type="title"/>
          </p:nvPr>
        </p:nvSpPr>
        <p:spPr/>
        <p:txBody>
          <a:bodyPr/>
          <a:lstStyle/>
          <a:p>
            <a:r>
              <a:rPr lang="en-US" dirty="0"/>
              <a:t>Discussion</a:t>
            </a:r>
          </a:p>
        </p:txBody>
      </p:sp>
      <p:sp>
        <p:nvSpPr>
          <p:cNvPr id="3" name="Subtitle 2">
            <a:extLst>
              <a:ext uri="{FF2B5EF4-FFF2-40B4-BE49-F238E27FC236}">
                <a16:creationId xmlns:a16="http://schemas.microsoft.com/office/drawing/2014/main" id="{8EF0F3EC-71FF-B5AD-E38D-0B45B7C81016}"/>
              </a:ext>
            </a:extLst>
          </p:cNvPr>
          <p:cNvSpPr>
            <a:spLocks noGrp="1"/>
          </p:cNvSpPr>
          <p:nvPr>
            <p:ph type="subTitle" idx="1"/>
          </p:nvPr>
        </p:nvSpPr>
        <p:spPr>
          <a:xfrm>
            <a:off x="636495" y="1688100"/>
            <a:ext cx="10439822" cy="10740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Does the committee want to advance a recommendation related to either subpart of this JLARC study recommendation? </a:t>
            </a:r>
          </a:p>
          <a:p>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4" name="Text Placeholder 3">
            <a:extLst>
              <a:ext uri="{FF2B5EF4-FFF2-40B4-BE49-F238E27FC236}">
                <a16:creationId xmlns:a16="http://schemas.microsoft.com/office/drawing/2014/main" id="{15AB9DA7-539D-B7C0-B483-4FABB2385989}"/>
              </a:ext>
            </a:extLst>
          </p:cNvPr>
          <p:cNvSpPr>
            <a:spLocks noGrp="1"/>
          </p:cNvSpPr>
          <p:nvPr>
            <p:ph type="body" idx="2"/>
          </p:nvPr>
        </p:nvSpPr>
        <p:spPr>
          <a:xfrm>
            <a:off x="714133" y="2762100"/>
            <a:ext cx="10362184" cy="36488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Should the program define an award level where an economic impact calculation is performed? </a:t>
            </a:r>
          </a:p>
          <a:p>
            <a:r>
              <a:rPr lang="en-US" sz="2000" dirty="0">
                <a:latin typeface="Roboto" panose="02000000000000000000" pitchFamily="2" charset="0"/>
                <a:ea typeface="Roboto" panose="02000000000000000000" pitchFamily="2" charset="0"/>
                <a:cs typeface="Roboto" panose="02000000000000000000" pitchFamily="2" charset="0"/>
              </a:rPr>
              <a:t>Who should perform it? </a:t>
            </a:r>
          </a:p>
        </p:txBody>
      </p:sp>
      <p:sp>
        <p:nvSpPr>
          <p:cNvPr id="5" name="Slide Number Placeholder 4">
            <a:extLst>
              <a:ext uri="{FF2B5EF4-FFF2-40B4-BE49-F238E27FC236}">
                <a16:creationId xmlns:a16="http://schemas.microsoft.com/office/drawing/2014/main" id="{DB276C44-023F-165D-C9DE-11112DC6C571}"/>
              </a:ext>
            </a:extLst>
          </p:cNvPr>
          <p:cNvSpPr>
            <a:spLocks noGrp="1"/>
          </p:cNvSpPr>
          <p:nvPr>
            <p:ph type="sldNum" idx="12"/>
          </p:nvPr>
        </p:nvSpPr>
        <p:spPr/>
        <p:txBody>
          <a:bodyPr/>
          <a:lstStyle/>
          <a:p>
            <a:fld id="{00000000-1234-1234-1234-123412341234}" type="slidenum">
              <a:rPr lang="en" smtClean="0"/>
              <a:pPr/>
              <a:t>26</a:t>
            </a:fld>
            <a:endParaRPr lang="en" dirty="0"/>
          </a:p>
        </p:txBody>
      </p:sp>
      <p:sp>
        <p:nvSpPr>
          <p:cNvPr id="6" name="Slide Number Placeholder 5">
            <a:extLst>
              <a:ext uri="{FF2B5EF4-FFF2-40B4-BE49-F238E27FC236}">
                <a16:creationId xmlns:a16="http://schemas.microsoft.com/office/drawing/2014/main" id="{BB920DBE-C68B-2EF5-5C60-977468BE243B}"/>
              </a:ext>
            </a:extLst>
          </p:cNvPr>
          <p:cNvSpPr>
            <a:spLocks noGrp="1"/>
          </p:cNvSpPr>
          <p:nvPr>
            <p:ph type="sldNum" idx="3"/>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195375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BCAE-577B-6FC9-BE06-519C15D8D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A814-0334-CE69-53BC-9D7D7C3766CE}"/>
              </a:ext>
            </a:extLst>
          </p:cNvPr>
          <p:cNvSpPr>
            <a:spLocks noGrp="1"/>
          </p:cNvSpPr>
          <p:nvPr>
            <p:ph type="title"/>
          </p:nvPr>
        </p:nvSpPr>
        <p:spPr>
          <a:xfrm>
            <a:off x="714133" y="1058700"/>
            <a:ext cx="9275256" cy="1166400"/>
          </a:xfrm>
        </p:spPr>
        <p:txBody>
          <a:bodyPr/>
          <a:lstStyle/>
          <a:p>
            <a:r>
              <a:rPr lang="en-US" dirty="0"/>
              <a:t>IV.  NEXT MEETING (in-person) </a:t>
            </a:r>
            <a:br>
              <a:rPr lang="en-US" dirty="0"/>
            </a:br>
            <a:r>
              <a:rPr lang="en-US" dirty="0"/>
              <a:t>	a.  March 24, 2026, 11am-noon – same day as the GO 	   	     Virginia State Board meeting</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F428F48A-A2C8-5339-4083-9DAC42D427E4}"/>
              </a:ext>
            </a:extLst>
          </p:cNvPr>
          <p:cNvSpPr>
            <a:spLocks noGrp="1"/>
          </p:cNvSpPr>
          <p:nvPr>
            <p:ph type="sldNum" idx="12"/>
          </p:nvPr>
        </p:nvSpPr>
        <p:spPr/>
        <p:txBody>
          <a:bodyPr/>
          <a:lstStyle/>
          <a:p>
            <a:fld id="{00000000-1234-1234-1234-123412341234}" type="slidenum">
              <a:rPr lang="en" smtClean="0"/>
              <a:pPr/>
              <a:t>27</a:t>
            </a:fld>
            <a:endParaRPr lang="en" dirty="0"/>
          </a:p>
        </p:txBody>
      </p:sp>
      <p:sp>
        <p:nvSpPr>
          <p:cNvPr id="6" name="Slide Number Placeholder 5">
            <a:extLst>
              <a:ext uri="{FF2B5EF4-FFF2-40B4-BE49-F238E27FC236}">
                <a16:creationId xmlns:a16="http://schemas.microsoft.com/office/drawing/2014/main" id="{0C558608-F425-0D1E-0153-E9CE5594712A}"/>
              </a:ext>
            </a:extLst>
          </p:cNvPr>
          <p:cNvSpPr>
            <a:spLocks noGrp="1"/>
          </p:cNvSpPr>
          <p:nvPr>
            <p:ph type="sldNum" idx="3"/>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231522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EC518-CE3E-15F2-1382-FBD43E7D52E5}"/>
              </a:ext>
            </a:extLst>
          </p:cNvPr>
          <p:cNvSpPr>
            <a:spLocks noGrp="1"/>
          </p:cNvSpPr>
          <p:nvPr>
            <p:ph type="sldNum" idx="12"/>
          </p:nvPr>
        </p:nvSpPr>
        <p:spPr/>
        <p:txBody>
          <a:bodyPr/>
          <a:lstStyle/>
          <a:p>
            <a:fld id="{00000000-1234-1234-1234-123412341234}" type="slidenum">
              <a:rPr lang="en" smtClean="0"/>
              <a:pPr/>
              <a:t>28</a:t>
            </a:fld>
            <a:endParaRPr lang="en" dirty="0"/>
          </a:p>
        </p:txBody>
      </p:sp>
      <p:sp>
        <p:nvSpPr>
          <p:cNvPr id="3" name="TextBox 2">
            <a:extLst>
              <a:ext uri="{FF2B5EF4-FFF2-40B4-BE49-F238E27FC236}">
                <a16:creationId xmlns:a16="http://schemas.microsoft.com/office/drawing/2014/main" id="{B02F58AB-EF53-C89F-12C0-2F5E541E150A}"/>
              </a:ext>
            </a:extLst>
          </p:cNvPr>
          <p:cNvSpPr txBox="1"/>
          <p:nvPr/>
        </p:nvSpPr>
        <p:spPr>
          <a:xfrm>
            <a:off x="2915728" y="2881223"/>
            <a:ext cx="6504317" cy="523220"/>
          </a:xfrm>
          <a:prstGeom prst="rect">
            <a:avLst/>
          </a:prstGeom>
          <a:noFill/>
        </p:spPr>
        <p:txBody>
          <a:bodyPr wrap="square" rtlCol="0">
            <a:spAutoFit/>
          </a:bodyPr>
          <a:lstStyle/>
          <a:p>
            <a:pPr algn="ctr"/>
            <a:r>
              <a:rPr lang="en-US" sz="2800" dirty="0">
                <a:solidFill>
                  <a:schemeClr val="bg1"/>
                </a:solidFill>
              </a:rPr>
              <a:t>Adjournment</a:t>
            </a:r>
          </a:p>
        </p:txBody>
      </p:sp>
    </p:spTree>
    <p:extLst>
      <p:ext uri="{BB962C8B-B14F-4D97-AF65-F5344CB8AC3E}">
        <p14:creationId xmlns:p14="http://schemas.microsoft.com/office/powerpoint/2010/main" val="21853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Program Performance and Evaluation Committee</a:t>
            </a:r>
            <a:br>
              <a:rPr lang="en-US" dirty="0"/>
            </a:br>
            <a:endParaRPr lang="en-US" dirty="0"/>
          </a:p>
        </p:txBody>
      </p:sp>
      <p:sp>
        <p:nvSpPr>
          <p:cNvPr id="3" name="Subtitle 2">
            <a:extLst>
              <a:ext uri="{FF2B5EF4-FFF2-40B4-BE49-F238E27FC236}">
                <a16:creationId xmlns:a16="http://schemas.microsoft.com/office/drawing/2014/main" id="{9180CB5C-E559-BE10-2175-6DA1C0429191}"/>
              </a:ext>
            </a:extLst>
          </p:cNvPr>
          <p:cNvSpPr>
            <a:spLocks noGrp="1"/>
          </p:cNvSpPr>
          <p:nvPr>
            <p:ph type="subTitle" idx="1"/>
          </p:nvPr>
        </p:nvSpPr>
        <p:spPr>
          <a:xfrm>
            <a:off x="576110" y="1466890"/>
            <a:ext cx="7754400" cy="1074000"/>
          </a:xfrm>
        </p:spPr>
        <p:txBody>
          <a:bodyPr/>
          <a:lstStyle/>
          <a:p>
            <a:r>
              <a:rPr lang="en-US" dirty="0"/>
              <a:t>GOALS and OBJECTIVES	</a:t>
            </a:r>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2225100"/>
            <a:ext cx="10763734" cy="4008867"/>
          </a:xfrm>
        </p:spPr>
        <p:txBody>
          <a:bodyPr/>
          <a:lstStyle/>
          <a:p>
            <a:pPr marL="0" marR="0" lvl="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Program Evaluation Committee Description (</a:t>
            </a:r>
            <a:r>
              <a:rPr lang="en-US" sz="1400" i="1" dirty="0">
                <a:effectLst/>
                <a:latin typeface="Roboto" panose="02000000000000000000" pitchFamily="2" charset="0"/>
                <a:ea typeface="Roboto" panose="02000000000000000000" pitchFamily="2" charset="0"/>
                <a:cs typeface="Roboto" panose="02000000000000000000" pitchFamily="2" charset="0"/>
              </a:rPr>
              <a:t>Bylaws</a:t>
            </a:r>
            <a:r>
              <a:rPr lang="en-US" sz="1400" dirty="0">
                <a:effectLst/>
                <a:latin typeface="Roboto" panose="02000000000000000000" pitchFamily="2" charset="0"/>
                <a:ea typeface="Roboto" panose="02000000000000000000" pitchFamily="2" charset="0"/>
                <a:cs typeface="Roboto" panose="02000000000000000000" pitchFamily="2" charset="0"/>
              </a:rPr>
              <a:t>)</a:t>
            </a: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i="1" dirty="0">
                <a:effectLst/>
                <a:latin typeface="Roboto" panose="02000000000000000000" pitchFamily="2" charset="0"/>
                <a:ea typeface="Roboto" panose="02000000000000000000" pitchFamily="2" charset="0"/>
                <a:cs typeface="Roboto" panose="02000000000000000000" pitchFamily="2" charset="0"/>
              </a:rPr>
              <a:t>The Program Evaluation Committee shall ensure that projects approved by the GO Virginia Board are meeting Board established criteria and are consistent with the GO Virginia mission by conducting a semiannual review of funded projects; assessing program performance, ensuring contract compliance of projects; and identifying projects that are scalable. </a:t>
            </a:r>
          </a:p>
          <a:p>
            <a:pPr marL="0" marR="0" indent="0">
              <a:spcBef>
                <a:spcPts val="0"/>
              </a:spcBef>
              <a:spcAft>
                <a:spcPts val="0"/>
              </a:spcAft>
              <a:buNone/>
            </a:pPr>
            <a:endParaRPr lang="en-US" sz="1400" i="1" dirty="0">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Review JLARC report recommendations consisten</a:t>
            </a:r>
            <a:r>
              <a:rPr lang="en-US" sz="1400" dirty="0">
                <a:latin typeface="Roboto" panose="02000000000000000000" pitchFamily="2" charset="0"/>
                <a:ea typeface="Roboto" panose="02000000000000000000" pitchFamily="2" charset="0"/>
                <a:cs typeface="Roboto" panose="02000000000000000000" pitchFamily="2" charset="0"/>
              </a:rPr>
              <a:t>t with the committee’s stated purpose, advance recommendations for response to the Board, and ensure the timely and efficient implementation of any program changes. </a:t>
            </a: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3</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75579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II.  CONSENT AGENDA – </a:t>
            </a:r>
            <a:r>
              <a:rPr lang="en-US" i="1" dirty="0"/>
              <a:t>Action Item</a:t>
            </a:r>
            <a:br>
              <a:rPr lang="en-US" dirty="0"/>
            </a:br>
            <a:r>
              <a:rPr lang="en-US" dirty="0"/>
              <a:t>	a.  Approval of October 15, 2024 Meeting Minutes</a:t>
            </a:r>
            <a:br>
              <a:rPr lang="en-US" dirty="0"/>
            </a:br>
            <a:r>
              <a:rPr lang="en-US" dirty="0"/>
              <a:t>	b.  Approval of PPE Charter</a:t>
            </a:r>
            <a:br>
              <a:rPr lang="en-US" dirty="0"/>
            </a:br>
            <a:r>
              <a:rPr lang="en-US" dirty="0"/>
              <a:t>	</a:t>
            </a: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4</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118139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35D7-1345-C873-7201-D61CB0701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DD484-13AB-B82B-9CC8-2F28732933AB}"/>
              </a:ext>
            </a:extLst>
          </p:cNvPr>
          <p:cNvSpPr>
            <a:spLocks noGrp="1"/>
          </p:cNvSpPr>
          <p:nvPr>
            <p:ph type="title"/>
          </p:nvPr>
        </p:nvSpPr>
        <p:spPr/>
        <p:txBody>
          <a:bodyPr/>
          <a:lstStyle/>
          <a:p>
            <a:r>
              <a:rPr lang="en-US" dirty="0"/>
              <a:t>III.  FY26Q2 CLOSED PROJECT REVIEW</a:t>
            </a:r>
            <a:br>
              <a:rPr lang="en-US" dirty="0"/>
            </a:br>
            <a:r>
              <a:rPr lang="en-US" dirty="0"/>
              <a:t>	a.  Implementation</a:t>
            </a:r>
            <a:br>
              <a:rPr lang="en-US" dirty="0"/>
            </a:br>
            <a:r>
              <a:rPr lang="en-US" dirty="0"/>
              <a:t>	b.  Planning, Feasibility, and Small-Scale Pilot</a:t>
            </a:r>
            <a:br>
              <a:rPr lang="en-US" dirty="0"/>
            </a:br>
            <a:r>
              <a:rPr lang="en-US" dirty="0"/>
              <a:t>	</a:t>
            </a:r>
          </a:p>
        </p:txBody>
      </p:sp>
      <p:sp>
        <p:nvSpPr>
          <p:cNvPr id="5" name="Slide Number Placeholder 4">
            <a:extLst>
              <a:ext uri="{FF2B5EF4-FFF2-40B4-BE49-F238E27FC236}">
                <a16:creationId xmlns:a16="http://schemas.microsoft.com/office/drawing/2014/main" id="{67837B33-DCEA-A448-18C6-CFB31CF9BADD}"/>
              </a:ext>
            </a:extLst>
          </p:cNvPr>
          <p:cNvSpPr>
            <a:spLocks noGrp="1"/>
          </p:cNvSpPr>
          <p:nvPr>
            <p:ph type="sldNum" idx="12"/>
          </p:nvPr>
        </p:nvSpPr>
        <p:spPr/>
        <p:txBody>
          <a:bodyPr/>
          <a:lstStyle/>
          <a:p>
            <a:fld id="{00000000-1234-1234-1234-123412341234}" type="slidenum">
              <a:rPr lang="en" smtClean="0"/>
              <a:pPr/>
              <a:t>5</a:t>
            </a:fld>
            <a:endParaRPr lang="en" dirty="0"/>
          </a:p>
        </p:txBody>
      </p:sp>
      <p:sp>
        <p:nvSpPr>
          <p:cNvPr id="6" name="Slide Number Placeholder 5">
            <a:extLst>
              <a:ext uri="{FF2B5EF4-FFF2-40B4-BE49-F238E27FC236}">
                <a16:creationId xmlns:a16="http://schemas.microsoft.com/office/drawing/2014/main" id="{17AEAB34-9305-DBE8-366A-2BD6E9F18C2C}"/>
              </a:ext>
            </a:extLst>
          </p:cNvPr>
          <p:cNvSpPr>
            <a:spLocks noGrp="1"/>
          </p:cNvSpPr>
          <p:nvPr>
            <p:ph type="sldNum" idx="3"/>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235798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C541F-CE10-24A9-13E2-D1B7F394C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B9617-5274-C80B-54A0-2B73CD8DE59D}"/>
              </a:ext>
            </a:extLst>
          </p:cNvPr>
          <p:cNvSpPr>
            <a:spLocks noGrp="1"/>
          </p:cNvSpPr>
          <p:nvPr>
            <p:ph type="title"/>
          </p:nvPr>
        </p:nvSpPr>
        <p:spPr>
          <a:xfrm>
            <a:off x="347932" y="661885"/>
            <a:ext cx="9835973" cy="1166400"/>
          </a:xfrm>
        </p:spPr>
        <p:txBody>
          <a:bodyPr/>
          <a:lstStyle/>
          <a:p>
            <a:r>
              <a:rPr lang="en-US" sz="2400" i="0" dirty="0">
                <a:solidFill>
                  <a:schemeClr val="tx1"/>
                </a:solidFill>
                <a:effectLst/>
                <a:latin typeface="Roboto" panose="02000000000000000000" pitchFamily="2" charset="0"/>
                <a:ea typeface="Roboto" panose="02000000000000000000" pitchFamily="2" charset="0"/>
                <a:cs typeface="Roboto" panose="02000000000000000000" pitchFamily="2" charset="0"/>
              </a:rPr>
              <a:t>Overview of GO Virginia Outcome Definition and Tracking Process</a:t>
            </a:r>
            <a:r>
              <a:rPr lang="en-US" sz="2400" i="0" dirty="0">
                <a:solidFill>
                  <a:schemeClr val="bg1"/>
                </a:solidFill>
                <a:effectLst/>
                <a:latin typeface="Times New Roman" panose="02020603050405020304" pitchFamily="18" charset="0"/>
              </a:rPr>
              <a:t>&amp; </a:t>
            </a:r>
            <a:r>
              <a:rPr lang="en-US" sz="2400" b="0" i="0" dirty="0">
                <a:solidFill>
                  <a:schemeClr val="bg1"/>
                </a:solidFill>
                <a:effectLst/>
                <a:latin typeface="Times New Roman" panose="02020603050405020304" pitchFamily="18" charset="0"/>
              </a:rPr>
              <a:t>Reporting</a:t>
            </a:r>
            <a:br>
              <a:rPr lang="en-US" dirty="0"/>
            </a:br>
            <a:endParaRPr lang="en-US" dirty="0"/>
          </a:p>
        </p:txBody>
      </p:sp>
      <p:sp>
        <p:nvSpPr>
          <p:cNvPr id="5" name="Slide Number Placeholder 4">
            <a:extLst>
              <a:ext uri="{FF2B5EF4-FFF2-40B4-BE49-F238E27FC236}">
                <a16:creationId xmlns:a16="http://schemas.microsoft.com/office/drawing/2014/main" id="{6477E606-6115-414C-1D82-C0FC762F967B}"/>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6" name="Slide Number Placeholder 5">
            <a:extLst>
              <a:ext uri="{FF2B5EF4-FFF2-40B4-BE49-F238E27FC236}">
                <a16:creationId xmlns:a16="http://schemas.microsoft.com/office/drawing/2014/main" id="{3F8CD571-5536-E392-D33F-805DDA0EE307}"/>
              </a:ext>
            </a:extLst>
          </p:cNvPr>
          <p:cNvSpPr>
            <a:spLocks noGrp="1"/>
          </p:cNvSpPr>
          <p:nvPr>
            <p:ph type="sldNum" idx="3"/>
          </p:nvPr>
        </p:nvSpPr>
        <p:spPr/>
        <p:txBody>
          <a:bodyPr/>
          <a:lstStyle/>
          <a:p>
            <a:fld id="{00000000-1234-1234-1234-123412341234}" type="slidenum">
              <a:rPr lang="en" smtClean="0"/>
              <a:pPr/>
              <a:t>6</a:t>
            </a:fld>
            <a:endParaRPr lang="en" dirty="0"/>
          </a:p>
        </p:txBody>
      </p:sp>
      <p:graphicFrame>
        <p:nvGraphicFramePr>
          <p:cNvPr id="9" name="Diagram 8">
            <a:extLst>
              <a:ext uri="{FF2B5EF4-FFF2-40B4-BE49-F238E27FC236}">
                <a16:creationId xmlns:a16="http://schemas.microsoft.com/office/drawing/2014/main" id="{BCF023E2-88B2-19BF-C578-337B19A67BE0}"/>
              </a:ext>
            </a:extLst>
          </p:cNvPr>
          <p:cNvGraphicFramePr/>
          <p:nvPr/>
        </p:nvGraphicFramePr>
        <p:xfrm>
          <a:off x="293085" y="1073142"/>
          <a:ext cx="11481760" cy="5143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60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A3E8-0DE1-4B74-3B21-468E0D837550}"/>
              </a:ext>
            </a:extLst>
          </p:cNvPr>
          <p:cNvSpPr>
            <a:spLocks noGrp="1"/>
          </p:cNvSpPr>
          <p:nvPr>
            <p:ph type="title"/>
          </p:nvPr>
        </p:nvSpPr>
        <p:spPr>
          <a:xfrm>
            <a:off x="714133" y="722272"/>
            <a:ext cx="7789600" cy="1166400"/>
          </a:xfrm>
        </p:spPr>
        <p:txBody>
          <a:bodyPr/>
          <a:lstStyle/>
          <a:p>
            <a:r>
              <a:rPr lang="en-US" dirty="0"/>
              <a:t>Project Closeout Procedures </a:t>
            </a:r>
          </a:p>
        </p:txBody>
      </p:sp>
      <p:sp>
        <p:nvSpPr>
          <p:cNvPr id="3" name="Subtitle 2">
            <a:extLst>
              <a:ext uri="{FF2B5EF4-FFF2-40B4-BE49-F238E27FC236}">
                <a16:creationId xmlns:a16="http://schemas.microsoft.com/office/drawing/2014/main" id="{A8115267-ABE1-C86C-B612-1D21288D7F16}"/>
              </a:ext>
            </a:extLst>
          </p:cNvPr>
          <p:cNvSpPr>
            <a:spLocks noGrp="1"/>
          </p:cNvSpPr>
          <p:nvPr>
            <p:ph type="subTitle" idx="1"/>
          </p:nvPr>
        </p:nvSpPr>
        <p:spPr>
          <a:xfrm>
            <a:off x="67152" y="1133504"/>
            <a:ext cx="10694912" cy="1074000"/>
          </a:xfrm>
        </p:spPr>
        <p:txBody>
          <a:bodyPr/>
          <a:lstStyle/>
          <a:p>
            <a:r>
              <a:rPr lang="en-US" dirty="0"/>
              <a:t>Goal: To ensure the Grantee’s (Support Organization) compliance with Commonwealth of Virginia laws, to ensure the project was implemented in accordance with Virginia Department of Housing and Community Development (DHCD)’s contractual agreements and too effectively measure and track products/outcomes associated with GO Virginia-funded projects. </a:t>
            </a:r>
          </a:p>
        </p:txBody>
      </p:sp>
      <p:sp>
        <p:nvSpPr>
          <p:cNvPr id="4" name="Text Placeholder 3">
            <a:extLst>
              <a:ext uri="{FF2B5EF4-FFF2-40B4-BE49-F238E27FC236}">
                <a16:creationId xmlns:a16="http://schemas.microsoft.com/office/drawing/2014/main" id="{6BDF218E-C062-F092-E07B-DF04B2F61D86}"/>
              </a:ext>
            </a:extLst>
          </p:cNvPr>
          <p:cNvSpPr>
            <a:spLocks noGrp="1"/>
          </p:cNvSpPr>
          <p:nvPr>
            <p:ph type="body" idx="2"/>
          </p:nvPr>
        </p:nvSpPr>
        <p:spPr>
          <a:xfrm>
            <a:off x="690621" y="3092569"/>
            <a:ext cx="10810758" cy="2370301"/>
          </a:xfrm>
        </p:spPr>
        <p:txBody>
          <a:bodyPr/>
          <a:lstStyle/>
          <a:p>
            <a:pPr marL="220128" indent="0">
              <a:buNone/>
            </a:pPr>
            <a:r>
              <a:rPr lang="en-US" sz="1600" b="1" dirty="0"/>
              <a:t>Step 1: Fiscal Closeout </a:t>
            </a:r>
            <a:r>
              <a:rPr lang="en-US" sz="1600" dirty="0"/>
              <a:t>- The Grantee (support organization) and Subgrantee (grant recipient) ensure: 1) activities and milestones described in the project scope of work have been completed; 2) all remittances are submitted in CAMS; 3) the Fiscal Closeout Report is submitted in CAMS within 90 days of the project end date, or as referenced in the Grant Contract. </a:t>
            </a:r>
          </a:p>
          <a:p>
            <a:pPr marL="220128" indent="0">
              <a:buNone/>
            </a:pPr>
            <a:endParaRPr lang="en-US" sz="1600" b="1" dirty="0"/>
          </a:p>
          <a:p>
            <a:pPr marL="220128" indent="0">
              <a:buNone/>
            </a:pPr>
            <a:r>
              <a:rPr lang="en-US" sz="1600" b="1" dirty="0"/>
              <a:t>Step 2: Performance Close Out </a:t>
            </a:r>
            <a:r>
              <a:rPr lang="en-US" sz="1600" dirty="0"/>
              <a:t>- The purpose of the Performance Closeout Report is to describe how the project achieved its outcomes and/or products and to provide an opportunity to describe the project, how it supported one or more of the strategies in the region’s Growth and Diversification Plan, and describe the impact it had on the region. </a:t>
            </a:r>
          </a:p>
          <a:p>
            <a:endParaRPr lang="en-US" sz="1600" dirty="0"/>
          </a:p>
          <a:p>
            <a:pPr lvl="1"/>
            <a:endParaRPr lang="en-US" dirty="0"/>
          </a:p>
        </p:txBody>
      </p:sp>
      <p:sp>
        <p:nvSpPr>
          <p:cNvPr id="5" name="Slide Number Placeholder 4">
            <a:extLst>
              <a:ext uri="{FF2B5EF4-FFF2-40B4-BE49-F238E27FC236}">
                <a16:creationId xmlns:a16="http://schemas.microsoft.com/office/drawing/2014/main" id="{758C126C-78AC-DBE5-A517-78CB4934B439}"/>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Slide Number Placeholder 5">
            <a:extLst>
              <a:ext uri="{FF2B5EF4-FFF2-40B4-BE49-F238E27FC236}">
                <a16:creationId xmlns:a16="http://schemas.microsoft.com/office/drawing/2014/main" id="{9F0260FB-255E-CF18-1123-665EB0CA75F5}"/>
              </a:ext>
            </a:extLst>
          </p:cNvPr>
          <p:cNvSpPr>
            <a:spLocks noGrp="1"/>
          </p:cNvSpPr>
          <p:nvPr>
            <p:ph type="sldNum" idx="3"/>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381728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AED-3F50-3FC5-57D1-5C5F7EF9401B}"/>
              </a:ext>
            </a:extLst>
          </p:cNvPr>
          <p:cNvSpPr>
            <a:spLocks noGrp="1"/>
          </p:cNvSpPr>
          <p:nvPr>
            <p:ph type="title"/>
          </p:nvPr>
        </p:nvSpPr>
        <p:spPr/>
        <p:txBody>
          <a:bodyPr/>
          <a:lstStyle/>
          <a:p>
            <a:r>
              <a:rPr lang="en-US" dirty="0"/>
              <a:t>Performance Closeout</a:t>
            </a:r>
          </a:p>
        </p:txBody>
      </p:sp>
      <p:sp>
        <p:nvSpPr>
          <p:cNvPr id="3" name="Subtitle 2">
            <a:extLst>
              <a:ext uri="{FF2B5EF4-FFF2-40B4-BE49-F238E27FC236}">
                <a16:creationId xmlns:a16="http://schemas.microsoft.com/office/drawing/2014/main" id="{8D1FD091-1433-9030-AC09-30F2B907F5A8}"/>
              </a:ext>
            </a:extLst>
          </p:cNvPr>
          <p:cNvSpPr>
            <a:spLocks noGrp="1"/>
          </p:cNvSpPr>
          <p:nvPr>
            <p:ph type="subTitle" idx="1"/>
          </p:nvPr>
        </p:nvSpPr>
        <p:spPr>
          <a:xfrm>
            <a:off x="714133" y="1513329"/>
            <a:ext cx="7754400" cy="1074000"/>
          </a:xfrm>
        </p:spPr>
        <p:txBody>
          <a:bodyPr/>
          <a:lstStyle/>
          <a:p>
            <a:r>
              <a:rPr lang="en-US" sz="2000" u="sng" dirty="0">
                <a:latin typeface="Roboto" panose="02000000000000000000" pitchFamily="2" charset="0"/>
                <a:ea typeface="Roboto" panose="02000000000000000000" pitchFamily="2" charset="0"/>
                <a:cs typeface="Roboto" panose="02000000000000000000" pitchFamily="2" charset="0"/>
              </a:rPr>
              <a:t>Implementation Projects</a:t>
            </a:r>
          </a:p>
        </p:txBody>
      </p:sp>
      <p:sp>
        <p:nvSpPr>
          <p:cNvPr id="4" name="Text Placeholder 3">
            <a:extLst>
              <a:ext uri="{FF2B5EF4-FFF2-40B4-BE49-F238E27FC236}">
                <a16:creationId xmlns:a16="http://schemas.microsoft.com/office/drawing/2014/main" id="{ABE0F512-E25F-15F6-5F55-CDA8701DE43C}"/>
              </a:ext>
            </a:extLst>
          </p:cNvPr>
          <p:cNvSpPr>
            <a:spLocks noGrp="1"/>
          </p:cNvSpPr>
          <p:nvPr>
            <p:ph type="body" idx="2"/>
          </p:nvPr>
        </p:nvSpPr>
        <p:spPr>
          <a:xfrm>
            <a:off x="636495" y="2150500"/>
            <a:ext cx="10694912" cy="3648800"/>
          </a:xfrm>
        </p:spPr>
        <p:txBody>
          <a:bodyPr/>
          <a:lstStyle/>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1. Performance Narrative and Certification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2. Grant Outcomes</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3. Grant Products: Upload any product(s) as outlined in the Grant Contract (i.e. Feasibility Study, Market Study, Site Characterization Report, Playbook, </a:t>
            </a:r>
            <a:r>
              <a:rPr lang="en-US" sz="2000" dirty="0" err="1">
                <a:latin typeface="Roboto" panose="02000000000000000000" pitchFamily="2" charset="0"/>
                <a:ea typeface="Roboto" panose="02000000000000000000" pitchFamily="2" charset="0"/>
                <a:cs typeface="Roboto" panose="02000000000000000000" pitchFamily="2" charset="0"/>
              </a:rPr>
              <a:t>etc</a:t>
            </a:r>
            <a:r>
              <a:rPr lang="en-US" sz="2000" dirty="0">
                <a:latin typeface="Roboto" panose="02000000000000000000" pitchFamily="2" charset="0"/>
                <a:ea typeface="Roboto" panose="02000000000000000000" pitchFamily="2" charset="0"/>
                <a:cs typeface="Roboto" panose="02000000000000000000" pitchFamily="2" charset="0"/>
              </a:rPr>
              <a: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4. Optional Attachment(s): This could include any miscellaneous items, such as visuals, PowerPoints, infographics, news articles, etc. </a:t>
            </a:r>
          </a:p>
        </p:txBody>
      </p:sp>
      <p:sp>
        <p:nvSpPr>
          <p:cNvPr id="5" name="Slide Number Placeholder 4">
            <a:extLst>
              <a:ext uri="{FF2B5EF4-FFF2-40B4-BE49-F238E27FC236}">
                <a16:creationId xmlns:a16="http://schemas.microsoft.com/office/drawing/2014/main" id="{8D9AD722-EDD1-B1FF-0314-A736ED83E7C9}"/>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6" name="Slide Number Placeholder 5">
            <a:extLst>
              <a:ext uri="{FF2B5EF4-FFF2-40B4-BE49-F238E27FC236}">
                <a16:creationId xmlns:a16="http://schemas.microsoft.com/office/drawing/2014/main" id="{ED77809F-6031-F350-D2C8-36B7A7FEB20C}"/>
              </a:ext>
            </a:extLst>
          </p:cNvPr>
          <p:cNvSpPr>
            <a:spLocks noGrp="1"/>
          </p:cNvSpPr>
          <p:nvPr>
            <p:ph type="sldNum" idx="3"/>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52856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2004-595F-B3BF-B603-915CCA9E5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1F5C8-9E75-F530-4345-492ACF183950}"/>
              </a:ext>
            </a:extLst>
          </p:cNvPr>
          <p:cNvSpPr>
            <a:spLocks noGrp="1"/>
          </p:cNvSpPr>
          <p:nvPr>
            <p:ph type="title"/>
          </p:nvPr>
        </p:nvSpPr>
        <p:spPr/>
        <p:txBody>
          <a:bodyPr/>
          <a:lstStyle/>
          <a:p>
            <a:r>
              <a:rPr lang="en-US" dirty="0"/>
              <a:t>Performance Closeout</a:t>
            </a:r>
          </a:p>
        </p:txBody>
      </p:sp>
      <p:sp>
        <p:nvSpPr>
          <p:cNvPr id="3" name="Subtitle 2">
            <a:extLst>
              <a:ext uri="{FF2B5EF4-FFF2-40B4-BE49-F238E27FC236}">
                <a16:creationId xmlns:a16="http://schemas.microsoft.com/office/drawing/2014/main" id="{9EC21EA0-A41B-7377-CA3F-EFF78444CBDA}"/>
              </a:ext>
            </a:extLst>
          </p:cNvPr>
          <p:cNvSpPr>
            <a:spLocks noGrp="1"/>
          </p:cNvSpPr>
          <p:nvPr>
            <p:ph type="subTitle" idx="1"/>
          </p:nvPr>
        </p:nvSpPr>
        <p:spPr>
          <a:xfrm>
            <a:off x="714133" y="1513329"/>
            <a:ext cx="7754400" cy="1074000"/>
          </a:xfrm>
        </p:spPr>
        <p:txBody>
          <a:bodyPr/>
          <a:lstStyle/>
          <a:p>
            <a:r>
              <a:rPr lang="en-US" sz="2000" u="sng" dirty="0">
                <a:latin typeface="Roboto" panose="02000000000000000000" pitchFamily="2" charset="0"/>
                <a:ea typeface="Roboto" panose="02000000000000000000" pitchFamily="2" charset="0"/>
                <a:cs typeface="Roboto" panose="02000000000000000000" pitchFamily="2" charset="0"/>
              </a:rPr>
              <a:t>Planning Projects</a:t>
            </a:r>
          </a:p>
        </p:txBody>
      </p:sp>
      <p:sp>
        <p:nvSpPr>
          <p:cNvPr id="4" name="Text Placeholder 3">
            <a:extLst>
              <a:ext uri="{FF2B5EF4-FFF2-40B4-BE49-F238E27FC236}">
                <a16:creationId xmlns:a16="http://schemas.microsoft.com/office/drawing/2014/main" id="{ADD94134-D006-1BA2-0D99-08A70C62D9F0}"/>
              </a:ext>
            </a:extLst>
          </p:cNvPr>
          <p:cNvSpPr>
            <a:spLocks noGrp="1"/>
          </p:cNvSpPr>
          <p:nvPr>
            <p:ph type="body" idx="2"/>
          </p:nvPr>
        </p:nvSpPr>
        <p:spPr>
          <a:xfrm>
            <a:off x="636495" y="2150500"/>
            <a:ext cx="10694912" cy="3648800"/>
          </a:xfrm>
        </p:spPr>
        <p:txBody>
          <a:bodyPr/>
          <a:lstStyle/>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1. Performance Narrative and Certification</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2. Grant Products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3. Future Project Implementation</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4. Optional Attachment(s): This could include any miscellaneous items, such as visuals, PowerPoints, infographics, news articles, etc. </a:t>
            </a:r>
          </a:p>
        </p:txBody>
      </p:sp>
      <p:sp>
        <p:nvSpPr>
          <p:cNvPr id="5" name="Slide Number Placeholder 4">
            <a:extLst>
              <a:ext uri="{FF2B5EF4-FFF2-40B4-BE49-F238E27FC236}">
                <a16:creationId xmlns:a16="http://schemas.microsoft.com/office/drawing/2014/main" id="{EC6714C8-6FE6-2C09-5126-1130638CB9ED}"/>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6" name="Slide Number Placeholder 5">
            <a:extLst>
              <a:ext uri="{FF2B5EF4-FFF2-40B4-BE49-F238E27FC236}">
                <a16:creationId xmlns:a16="http://schemas.microsoft.com/office/drawing/2014/main" id="{41E53FCD-6A3C-8B22-9B0B-C0D35A5A7643}"/>
              </a:ext>
            </a:extLst>
          </p:cNvPr>
          <p:cNvSpPr>
            <a:spLocks noGrp="1"/>
          </p:cNvSpPr>
          <p:nvPr>
            <p:ph type="sldNum" idx="3"/>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1592201977"/>
      </p:ext>
    </p:extLst>
  </p:cSld>
  <p:clrMapOvr>
    <a:masterClrMapping/>
  </p:clrMapOvr>
</p:sld>
</file>

<file path=ppt/theme/theme1.xml><?xml version="1.0" encoding="utf-8"?>
<a:theme xmlns:a="http://schemas.openxmlformats.org/drawingml/2006/main" name="Office Theme">
  <a:themeElements>
    <a:clrScheme name="Office">
      <a:dk1>
        <a:srgbClr val="21325E"/>
      </a:dk1>
      <a:lt1>
        <a:srgbClr val="FFFFFF"/>
      </a:lt1>
      <a:dk2>
        <a:srgbClr val="21325E"/>
      </a:dk2>
      <a:lt2>
        <a:srgbClr val="595959"/>
      </a:lt2>
      <a:accent1>
        <a:srgbClr val="1974BD"/>
      </a:accent1>
      <a:accent2>
        <a:srgbClr val="2D6694"/>
      </a:accent2>
      <a:accent3>
        <a:srgbClr val="F49239"/>
      </a:accent3>
      <a:accent4>
        <a:srgbClr val="77B864"/>
      </a:accent4>
      <a:accent5>
        <a:srgbClr val="797979"/>
      </a:accent5>
      <a:accent6>
        <a:srgbClr val="E4E4E4"/>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B4DBA745E4C459C5720AAE4F42A5E" ma:contentTypeVersion="12" ma:contentTypeDescription="Create a new document." ma:contentTypeScope="" ma:versionID="44beab05a37df971fb8883f55b88a179">
  <xsd:schema xmlns:xsd="http://www.w3.org/2001/XMLSchema" xmlns:xs="http://www.w3.org/2001/XMLSchema" xmlns:p="http://schemas.microsoft.com/office/2006/metadata/properties" xmlns:ns2="5914029d-c2c2-44d6-b007-262d608e45ba" xmlns:ns3="6232d076-e911-4e72-a2db-60bf43123b52" targetNamespace="http://schemas.microsoft.com/office/2006/metadata/properties" ma:root="true" ma:fieldsID="97b82551e622db768addee09c1191d2a" ns2:_="" ns3:_="">
    <xsd:import namespace="5914029d-c2c2-44d6-b007-262d608e45ba"/>
    <xsd:import namespace="6232d076-e911-4e72-a2db-60bf43123b52"/>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4029d-c2c2-44d6-b007-262d608e4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2d076-e911-4e72-a2db-60bf43123b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6b130b-1a8a-40b5-8989-d4a5d059cff9}" ma:internalName="TaxCatchAll" ma:showField="CatchAllData" ma:web="6232d076-e911-4e72-a2db-60bf43123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32d076-e911-4e72-a2db-60bf43123b52" xsi:nil="true"/>
    <lcf76f155ced4ddcb4097134ff3c332f xmlns="5914029d-c2c2-44d6-b007-262d608e45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DE2A09-22F8-4072-9476-E3AB22A30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4029d-c2c2-44d6-b007-262d608e45ba"/>
    <ds:schemaRef ds:uri="6232d076-e911-4e72-a2db-60bf43123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552699-7102-4471-83FC-9FB0607C9D57}">
  <ds:schemaRefs>
    <ds:schemaRef ds:uri="http://schemas.microsoft.com/sharepoint/v3/contenttype/forms"/>
  </ds:schemaRefs>
</ds:datastoreItem>
</file>

<file path=customXml/itemProps3.xml><?xml version="1.0" encoding="utf-8"?>
<ds:datastoreItem xmlns:ds="http://schemas.openxmlformats.org/officeDocument/2006/customXml" ds:itemID="{6051B8D5-16DD-4AEC-9343-C8F88AD54162}">
  <ds:schemaRefs>
    <ds:schemaRef ds:uri="http://schemas.microsoft.com/office/2006/metadata/properties"/>
    <ds:schemaRef ds:uri="http://schemas.microsoft.com/office/infopath/2007/PartnerControls"/>
    <ds:schemaRef ds:uri="6232d076-e911-4e72-a2db-60bf43123b52"/>
    <ds:schemaRef ds:uri="5914029d-c2c2-44d6-b007-262d608e45ba"/>
  </ds:schemaRefs>
</ds:datastoreItem>
</file>

<file path=docProps/app.xml><?xml version="1.0" encoding="utf-8"?>
<Properties xmlns="http://schemas.openxmlformats.org/officeDocument/2006/extended-properties" xmlns:vt="http://schemas.openxmlformats.org/officeDocument/2006/docPropsVTypes">
  <TotalTime>1611</TotalTime>
  <Words>2749</Words>
  <Application>Microsoft Office PowerPoint</Application>
  <PresentationFormat>Widescreen</PresentationFormat>
  <Paragraphs>299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 Display</vt:lpstr>
      <vt:lpstr>Arial</vt:lpstr>
      <vt:lpstr>Calibri</vt:lpstr>
      <vt:lpstr>Roboto</vt:lpstr>
      <vt:lpstr>Times New Roman</vt:lpstr>
      <vt:lpstr>Office Theme</vt:lpstr>
      <vt:lpstr>PowerPoint Presentation</vt:lpstr>
      <vt:lpstr>PowerPoint Presentation</vt:lpstr>
      <vt:lpstr>Program Performance and Evaluation Committee </vt:lpstr>
      <vt:lpstr>II.  CONSENT AGENDA – Action Item  a.  Approval of October 15, 2024 Meeting Minutes  b.  Approval of PPE Charter  </vt:lpstr>
      <vt:lpstr>III.  FY26Q2 CLOSED PROJECT REVIEW  a.  Implementation  b.  Planning, Feasibility, and Small-Scale Pilot  </vt:lpstr>
      <vt:lpstr>Overview of GO Virginia Outcome Definition and Tracking Process&amp; Reporting </vt:lpstr>
      <vt:lpstr>Project Closeout Procedures </vt:lpstr>
      <vt:lpstr>Performance Closeout</vt:lpstr>
      <vt:lpstr>Performance Closeout</vt:lpstr>
      <vt:lpstr>Discussion: </vt:lpstr>
      <vt:lpstr>IV.  2023 JLARC Report Completed Recommendation Presentation   a.  JLARC Recommendation #1 – Distinction between jobs         created vs. jobs filled  b.  JLARC Recommendation #2 – Clear definition of GO              Virginia Outcomes  c.  JLARC Recommendation #3 – Assign responsibility of         outcome verification to DHCD     </vt:lpstr>
      <vt:lpstr>IV.  2023 JLARC Report Recommendation – Reviewed and Resolved </vt:lpstr>
      <vt:lpstr>IV.  2023 JLARC Report Completed Recommendation   </vt:lpstr>
      <vt:lpstr>IV.  2023 JLARC Report Completed Recommendation  </vt:lpstr>
      <vt:lpstr>Overview of GO Virginia Outcome Definition and Tracking Process&amp; Reporting </vt:lpstr>
      <vt:lpstr>Reporting/Closeout Procedures and Data Validation </vt:lpstr>
      <vt:lpstr>Reporting/Closeout Procedures and Data Validation </vt:lpstr>
      <vt:lpstr>V.  JLARC Recommendation Discussion  a.  JLARC Recommendation #4 – Assess Long-term Impacts</vt:lpstr>
      <vt:lpstr>Existing Impacts Tracking and Program Reporting Requirements  </vt:lpstr>
      <vt:lpstr>JLARC Recommendations for Review b. JLARC Recommendation #12 – Return on Investment (ROI)</vt:lpstr>
      <vt:lpstr>Return on Investment</vt:lpstr>
      <vt:lpstr>Return on Investment</vt:lpstr>
      <vt:lpstr>Return on Investment</vt:lpstr>
      <vt:lpstr>The JLARC Report Recommendation for Consideration</vt:lpstr>
      <vt:lpstr>Grant Award Analysis</vt:lpstr>
      <vt:lpstr>Discussion</vt:lpstr>
      <vt:lpstr>IV.  NEXT MEETING (in-person)   a.  March 24, 2026, 11am-noon – same day as the GO           Virginia State Board meeting    </vt:lpstr>
      <vt:lpstr>PowerPoint Presentation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Investment Strategies</dc:title>
  <dc:creator>Dunnigan, Sara (DHCD)</dc:creator>
  <cp:lastModifiedBy>Dunnigan, Sara (DHCD)</cp:lastModifiedBy>
  <cp:revision>29</cp:revision>
  <dcterms:created xsi:type="dcterms:W3CDTF">2023-09-10T21:39:09Z</dcterms:created>
  <dcterms:modified xsi:type="dcterms:W3CDTF">2026-02-05T17:36:11Z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0x0101000DEB4DBA745E4C459C5720AAE4F42A5E</vt:lpwstr>
  </property>
</Properties>
</file>