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5"/>
  </p:notesMasterIdLst>
  <p:sldIdLst>
    <p:sldId id="375" r:id="rId5"/>
    <p:sldId id="259" r:id="rId6"/>
    <p:sldId id="405" r:id="rId7"/>
    <p:sldId id="424" r:id="rId8"/>
    <p:sldId id="437" r:id="rId9"/>
    <p:sldId id="451" r:id="rId10"/>
    <p:sldId id="413" r:id="rId11"/>
    <p:sldId id="438" r:id="rId12"/>
    <p:sldId id="452" r:id="rId13"/>
    <p:sldId id="435" r:id="rId14"/>
    <p:sldId id="436" r:id="rId15"/>
    <p:sldId id="447" r:id="rId16"/>
    <p:sldId id="453" r:id="rId17"/>
    <p:sldId id="454" r:id="rId18"/>
    <p:sldId id="448" r:id="rId19"/>
    <p:sldId id="455" r:id="rId20"/>
    <p:sldId id="457" r:id="rId21"/>
    <p:sldId id="450" r:id="rId22"/>
    <p:sldId id="439" r:id="rId23"/>
    <p:sldId id="4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00641-72E6-E029-32BE-11E968BF48AC}" name="Dennie, Joseph (DHCD)" initials="JD" userId="S::Joseph.Dennie@dhcd.virginia.gov::779d9057-5b00-45ca-ae31-80ed489830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47529-8B96-4130-81B6-FD776E57DEBF}" type="datetimeFigureOut">
              <a:rPr lang="en-US" smtClean="0"/>
              <a:t>3/24/2026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05420-5A7A-4980-A186-A9F4668A70AF}" type="slidenum">
              <a:rPr lang="en-US" smtClean="0"/>
              <a:t>‹#›</a:t>
            </a:fld>
            <a:endParaRPr lang="en-US" dirty="0"/>
          </a:p>
        </p:txBody>
      </p:sp>
    </p:spTree>
    <p:extLst>
      <p:ext uri="{BB962C8B-B14F-4D97-AF65-F5344CB8AC3E}">
        <p14:creationId xmlns:p14="http://schemas.microsoft.com/office/powerpoint/2010/main" val="212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4bf101fe_0_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4bf101fe_0_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895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74bf101fe_0_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74bf101fe_0_8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p:nvPr/>
        </p:nvSpPr>
        <p:spPr>
          <a:xfrm>
            <a:off x="0" y="733828"/>
            <a:ext cx="12192000" cy="6124000"/>
          </a:xfrm>
          <a:prstGeom prst="rect">
            <a:avLst/>
          </a:prstGeom>
          <a:solidFill>
            <a:srgbClr val="21325E"/>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1" name="Google Shape;11;p2"/>
          <p:cNvSpPr/>
          <p:nvPr/>
        </p:nvSpPr>
        <p:spPr>
          <a:xfrm rot="10800000" flipH="1">
            <a:off x="0" y="-9568"/>
            <a:ext cx="12192000" cy="602000"/>
          </a:xfrm>
          <a:prstGeom prst="rect">
            <a:avLst/>
          </a:prstGeom>
          <a:solidFill>
            <a:schemeClr val="accent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chemeClr val="lt1"/>
              </a:solidFill>
              <a:latin typeface="Calibri"/>
              <a:ea typeface="Calibri"/>
              <a:cs typeface="Calibri"/>
              <a:sym typeface="Calibri"/>
            </a:endParaRPr>
          </a:p>
        </p:txBody>
      </p:sp>
      <p:sp>
        <p:nvSpPr>
          <p:cNvPr id="12" name="Google Shape;12;p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658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354067" y="-67"/>
            <a:ext cx="4094400" cy="6858000"/>
          </a:xfrm>
          <a:prstGeom prst="rect">
            <a:avLst/>
          </a:prstGeom>
          <a:noFill/>
          <a:ln>
            <a:noFill/>
          </a:ln>
        </p:spPr>
      </p:sp>
      <p:sp>
        <p:nvSpPr>
          <p:cNvPr id="27" name="Google Shape;27;p4"/>
          <p:cNvSpPr txBox="1">
            <a:spLocks noGrp="1"/>
          </p:cNvSpPr>
          <p:nvPr>
            <p:ph type="title"/>
          </p:nvPr>
        </p:nvSpPr>
        <p:spPr>
          <a:xfrm>
            <a:off x="5198200" y="1212033"/>
            <a:ext cx="5105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8" name="Google Shape;28;p4"/>
          <p:cNvSpPr txBox="1">
            <a:spLocks noGrp="1"/>
          </p:cNvSpPr>
          <p:nvPr>
            <p:ph type="subTitle" idx="1"/>
          </p:nvPr>
        </p:nvSpPr>
        <p:spPr>
          <a:xfrm>
            <a:off x="5198200" y="2246167"/>
            <a:ext cx="68032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9" name="Google Shape;29;p4"/>
          <p:cNvSpPr txBox="1">
            <a:spLocks noGrp="1"/>
          </p:cNvSpPr>
          <p:nvPr>
            <p:ph type="body" idx="3"/>
          </p:nvPr>
        </p:nvSpPr>
        <p:spPr>
          <a:xfrm>
            <a:off x="5198200" y="2910367"/>
            <a:ext cx="6044000" cy="3648800"/>
          </a:xfrm>
          <a:prstGeom prst="rect">
            <a:avLst/>
          </a:prstGeom>
          <a:noFill/>
          <a:ln>
            <a:noFill/>
          </a:ln>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30" name="Google Shape;30;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222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538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Bottom Bar">
  <p:cSld name="Blue Bottom Bar">
    <p:spTree>
      <p:nvGrpSpPr>
        <p:cNvPr id="1" name="Shape 33"/>
        <p:cNvGrpSpPr/>
        <p:nvPr/>
      </p:nvGrpSpPr>
      <p:grpSpPr>
        <a:xfrm>
          <a:off x="0" y="0"/>
          <a:ext cx="0" cy="0"/>
          <a:chOff x="0" y="0"/>
          <a:chExt cx="0" cy="0"/>
        </a:xfrm>
      </p:grpSpPr>
      <p:grpSp>
        <p:nvGrpSpPr>
          <p:cNvPr id="34" name="Google Shape;34;p6"/>
          <p:cNvGrpSpPr/>
          <p:nvPr/>
        </p:nvGrpSpPr>
        <p:grpSpPr>
          <a:xfrm>
            <a:off x="0" y="6002366"/>
            <a:ext cx="12192000" cy="855756"/>
            <a:chOff x="0" y="4501774"/>
            <a:chExt cx="9144000" cy="641817"/>
          </a:xfrm>
        </p:grpSpPr>
        <p:sp>
          <p:nvSpPr>
            <p:cNvPr id="35" name="Google Shape;35;p6"/>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36" name="Google Shape;36;p6"/>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37" name="Google Shape;37;p6"/>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38" name="Google Shape;38;p6"/>
          <p:cNvSpPr txBox="1">
            <a:spLocks noGrp="1"/>
          </p:cNvSpPr>
          <p:nvPr>
            <p:ph type="title"/>
          </p:nvPr>
        </p:nvSpPr>
        <p:spPr>
          <a:xfrm>
            <a:off x="714133" y="1058700"/>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39" name="Google Shape;39;p6"/>
          <p:cNvSpPr txBox="1">
            <a:spLocks noGrp="1"/>
          </p:cNvSpPr>
          <p:nvPr>
            <p:ph type="subTitle" idx="1"/>
          </p:nvPr>
        </p:nvSpPr>
        <p:spPr>
          <a:xfrm>
            <a:off x="7141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40" name="Google Shape;40;p6"/>
          <p:cNvSpPr txBox="1">
            <a:spLocks noGrp="1"/>
          </p:cNvSpPr>
          <p:nvPr>
            <p:ph type="body" idx="2"/>
          </p:nvPr>
        </p:nvSpPr>
        <p:spPr>
          <a:xfrm>
            <a:off x="714133" y="2738333"/>
            <a:ext cx="7754400" cy="36488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42" name="Google Shape;42;p6"/>
          <p:cNvSpPr txBox="1">
            <a:spLocks noGrp="1"/>
          </p:cNvSpPr>
          <p:nvPr>
            <p:ph type="sldNum" idx="3"/>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43" name="Google Shape;43;p6"/>
          <p:cNvGrpSpPr/>
          <p:nvPr/>
        </p:nvGrpSpPr>
        <p:grpSpPr>
          <a:xfrm>
            <a:off x="374701" y="320867"/>
            <a:ext cx="294300" cy="287933"/>
            <a:chOff x="404850" y="312100"/>
            <a:chExt cx="220725" cy="215950"/>
          </a:xfrm>
          <a:solidFill>
            <a:schemeClr val="accent4"/>
          </a:solidFill>
        </p:grpSpPr>
        <p:sp>
          <p:nvSpPr>
            <p:cNvPr id="44" name="Google Shape;44;p6"/>
            <p:cNvSpPr/>
            <p:nvPr/>
          </p:nvSpPr>
          <p:spPr>
            <a:xfrm>
              <a:off x="404850"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5" name="Google Shape;45;p6"/>
            <p:cNvSpPr/>
            <p:nvPr/>
          </p:nvSpPr>
          <p:spPr>
            <a:xfrm>
              <a:off x="528675"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6" name="Google Shape;46;p6"/>
            <p:cNvSpPr/>
            <p:nvPr/>
          </p:nvSpPr>
          <p:spPr>
            <a:xfrm>
              <a:off x="404850"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47" name="Google Shape;47;p6"/>
            <p:cNvSpPr/>
            <p:nvPr/>
          </p:nvSpPr>
          <p:spPr>
            <a:xfrm>
              <a:off x="528675"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6853" y="269577"/>
            <a:ext cx="2399387" cy="678447"/>
          </a:xfrm>
          <a:prstGeom prst="rect">
            <a:avLst/>
          </a:prstGeom>
        </p:spPr>
      </p:pic>
    </p:spTree>
    <p:extLst>
      <p:ext uri="{BB962C8B-B14F-4D97-AF65-F5344CB8AC3E}">
        <p14:creationId xmlns:p14="http://schemas.microsoft.com/office/powerpoint/2010/main" val="130596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 Left - Content Right">
  <p:cSld name="Pic Left - Content Right">
    <p:spTree>
      <p:nvGrpSpPr>
        <p:cNvPr id="1" name="Shape 48"/>
        <p:cNvGrpSpPr/>
        <p:nvPr/>
      </p:nvGrpSpPr>
      <p:grpSpPr>
        <a:xfrm>
          <a:off x="0" y="0"/>
          <a:ext cx="0" cy="0"/>
          <a:chOff x="0" y="0"/>
          <a:chExt cx="0" cy="0"/>
        </a:xfrm>
      </p:grpSpPr>
      <p:grpSp>
        <p:nvGrpSpPr>
          <p:cNvPr id="49" name="Google Shape;49;p7"/>
          <p:cNvGrpSpPr/>
          <p:nvPr/>
        </p:nvGrpSpPr>
        <p:grpSpPr>
          <a:xfrm>
            <a:off x="0" y="6002366"/>
            <a:ext cx="12192000" cy="855756"/>
            <a:chOff x="0" y="4501774"/>
            <a:chExt cx="9144000" cy="641817"/>
          </a:xfrm>
        </p:grpSpPr>
        <p:sp>
          <p:nvSpPr>
            <p:cNvPr id="50" name="Google Shape;50;p7"/>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1" name="Google Shape;51;p7"/>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52" name="Google Shape;52;p7"/>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53" name="Google Shape;53;p7"/>
          <p:cNvSpPr txBox="1">
            <a:spLocks noGrp="1"/>
          </p:cNvSpPr>
          <p:nvPr>
            <p:ph type="title"/>
          </p:nvPr>
        </p:nvSpPr>
        <p:spPr>
          <a:xfrm>
            <a:off x="6563533" y="1058700"/>
            <a:ext cx="49932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54" name="Google Shape;54;p7"/>
          <p:cNvSpPr txBox="1">
            <a:spLocks noGrp="1"/>
          </p:cNvSpPr>
          <p:nvPr>
            <p:ph type="body" idx="1"/>
          </p:nvPr>
        </p:nvSpPr>
        <p:spPr>
          <a:xfrm>
            <a:off x="6563533" y="2289333"/>
            <a:ext cx="4575200" cy="33664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55" name="Google Shape;5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56" name="Google Shape;56;p7"/>
          <p:cNvSpPr txBox="1">
            <a:spLocks noGrp="1"/>
          </p:cNvSpPr>
          <p:nvPr>
            <p:ph type="sldNum" idx="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57" name="Google Shape;57;p7"/>
          <p:cNvGrpSpPr/>
          <p:nvPr/>
        </p:nvGrpSpPr>
        <p:grpSpPr>
          <a:xfrm>
            <a:off x="11568285" y="320867"/>
            <a:ext cx="294300" cy="287933"/>
            <a:chOff x="404850" y="312100"/>
            <a:chExt cx="220725" cy="215950"/>
          </a:xfrm>
        </p:grpSpPr>
        <p:sp>
          <p:nvSpPr>
            <p:cNvPr id="58" name="Google Shape;58;p7"/>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59" name="Google Shape;59;p7"/>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0" name="Google Shape;60;p7"/>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61" name="Google Shape;61;p7"/>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647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een Bottom Bar">
  <p:cSld name="Green Bottom Bar">
    <p:spTree>
      <p:nvGrpSpPr>
        <p:cNvPr id="1" name="Shape 62"/>
        <p:cNvGrpSpPr/>
        <p:nvPr/>
      </p:nvGrpSpPr>
      <p:grpSpPr>
        <a:xfrm>
          <a:off x="0" y="0"/>
          <a:ext cx="0" cy="0"/>
          <a:chOff x="0" y="0"/>
          <a:chExt cx="0" cy="0"/>
        </a:xfrm>
      </p:grpSpPr>
      <p:grpSp>
        <p:nvGrpSpPr>
          <p:cNvPr id="63" name="Google Shape;63;p8"/>
          <p:cNvGrpSpPr/>
          <p:nvPr/>
        </p:nvGrpSpPr>
        <p:grpSpPr>
          <a:xfrm>
            <a:off x="0" y="6002366"/>
            <a:ext cx="12192000" cy="855756"/>
            <a:chOff x="0" y="4501774"/>
            <a:chExt cx="9144000" cy="641817"/>
          </a:xfrm>
        </p:grpSpPr>
        <p:sp>
          <p:nvSpPr>
            <p:cNvPr id="64" name="Google Shape;64;p8"/>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65" name="Google Shape;65;p8"/>
            <p:cNvSpPr/>
            <p:nvPr/>
          </p:nvSpPr>
          <p:spPr>
            <a:xfrm>
              <a:off x="0" y="4501774"/>
              <a:ext cx="9144000" cy="69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66" name="Google Shape;66;p8"/>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67" name="Google Shape;67;p8"/>
          <p:cNvSpPr txBox="1">
            <a:spLocks noGrp="1"/>
          </p:cNvSpPr>
          <p:nvPr>
            <p:ph type="title"/>
          </p:nvPr>
        </p:nvSpPr>
        <p:spPr>
          <a:xfrm>
            <a:off x="7317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9pPr>
          </a:lstStyle>
          <a:p>
            <a:endParaRPr/>
          </a:p>
        </p:txBody>
      </p:sp>
      <p:sp>
        <p:nvSpPr>
          <p:cNvPr id="68" name="Google Shape;68;p8"/>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69" name="Google Shape;69;p8"/>
          <p:cNvSpPr txBox="1">
            <a:spLocks noGrp="1"/>
          </p:cNvSpPr>
          <p:nvPr>
            <p:ph type="body" idx="2"/>
          </p:nvPr>
        </p:nvSpPr>
        <p:spPr>
          <a:xfrm>
            <a:off x="731733" y="2738333"/>
            <a:ext cx="77544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70" name="Google Shape;70;p8"/>
          <p:cNvSpPr txBox="1">
            <a:spLocks noGrp="1"/>
          </p:cNvSpPr>
          <p:nvPr>
            <p:ph type="sldNum" idx="1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71" name="Google Shape;71;p8"/>
          <p:cNvGrpSpPr/>
          <p:nvPr/>
        </p:nvGrpSpPr>
        <p:grpSpPr>
          <a:xfrm>
            <a:off x="374701" y="320867"/>
            <a:ext cx="294300" cy="287933"/>
            <a:chOff x="404850" y="312100"/>
            <a:chExt cx="220725" cy="215950"/>
          </a:xfrm>
        </p:grpSpPr>
        <p:sp>
          <p:nvSpPr>
            <p:cNvPr id="72" name="Google Shape;72;p8"/>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3" name="Google Shape;73;p8"/>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4" name="Google Shape;74;p8"/>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75" name="Google Shape;75;p8"/>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397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7493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0" name="Google Shape;80;p10"/>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1" name="Google Shape;81;p10"/>
          <p:cNvSpPr txBox="1">
            <a:spLocks noGrp="1"/>
          </p:cNvSpPr>
          <p:nvPr>
            <p:ph type="body" idx="2"/>
          </p:nvPr>
        </p:nvSpPr>
        <p:spPr>
          <a:xfrm>
            <a:off x="731733" y="2738333"/>
            <a:ext cx="63520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82" name="Google Shape;82;p10"/>
          <p:cNvSpPr>
            <a:spLocks noGrp="1"/>
          </p:cNvSpPr>
          <p:nvPr>
            <p:ph type="pic" idx="3"/>
          </p:nvPr>
        </p:nvSpPr>
        <p:spPr>
          <a:xfrm>
            <a:off x="7668233" y="-37200"/>
            <a:ext cx="3846000" cy="6932400"/>
          </a:xfrm>
          <a:prstGeom prst="rect">
            <a:avLst/>
          </a:prstGeom>
          <a:noFill/>
          <a:ln>
            <a:noFill/>
          </a:ln>
        </p:spPr>
      </p:sp>
      <p:sp>
        <p:nvSpPr>
          <p:cNvPr id="83" name="Google Shape;83;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grpSp>
        <p:nvGrpSpPr>
          <p:cNvPr id="84" name="Google Shape;84;p10"/>
          <p:cNvGrpSpPr/>
          <p:nvPr/>
        </p:nvGrpSpPr>
        <p:grpSpPr>
          <a:xfrm>
            <a:off x="374701" y="320867"/>
            <a:ext cx="294300" cy="287933"/>
            <a:chOff x="404850" y="312100"/>
            <a:chExt cx="220725" cy="215950"/>
          </a:xfrm>
        </p:grpSpPr>
        <p:sp>
          <p:nvSpPr>
            <p:cNvPr id="85" name="Google Shape;85;p10"/>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6" name="Google Shape;86;p10"/>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7" name="Google Shape;87;p10"/>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sp>
          <p:nvSpPr>
            <p:cNvPr id="88" name="Google Shape;88;p10"/>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531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9333" y="1204367"/>
            <a:ext cx="7789600" cy="1166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b="1">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49333" y="2738333"/>
            <a:ext cx="7754400" cy="3648800"/>
          </a:xfrm>
          <a:prstGeom prst="rect">
            <a:avLst/>
          </a:prstGeom>
          <a:noFill/>
          <a:ln>
            <a:noFill/>
          </a:ln>
        </p:spPr>
        <p:txBody>
          <a:bodyPr spcFirstLastPara="1" wrap="square" lIns="0" tIns="0" rIns="0" bIns="0" anchor="t" anchorCtr="0">
            <a:noAutofit/>
          </a:bodyPr>
          <a:lstStyle>
            <a:lvl1pPr marL="457200" lvl="0" indent="-317500" rtl="0">
              <a:lnSpc>
                <a:spcPct val="150000"/>
              </a:lnSpc>
              <a:spcBef>
                <a:spcPts val="0"/>
              </a:spcBef>
              <a:spcAft>
                <a:spcPts val="0"/>
              </a:spcAft>
              <a:buClr>
                <a:schemeClr val="dk2"/>
              </a:buClr>
              <a:buSzPts val="1400"/>
              <a:buChar char="●"/>
              <a:defRPr>
                <a:solidFill>
                  <a:schemeClr val="dk2"/>
                </a:solidFill>
              </a:defRPr>
            </a:lvl1pPr>
            <a:lvl2pPr marL="914400" lvl="1" indent="-317500" rtl="0">
              <a:lnSpc>
                <a:spcPct val="150000"/>
              </a:lnSpc>
              <a:spcBef>
                <a:spcPts val="0"/>
              </a:spcBef>
              <a:spcAft>
                <a:spcPts val="0"/>
              </a:spcAft>
              <a:buClr>
                <a:schemeClr val="dk2"/>
              </a:buClr>
              <a:buSzPts val="1400"/>
              <a:buChar char="○"/>
              <a:defRPr>
                <a:solidFill>
                  <a:schemeClr val="dk2"/>
                </a:solidFill>
              </a:defRPr>
            </a:lvl2pPr>
            <a:lvl3pPr marL="1371600" lvl="2" indent="-317500" rtl="0">
              <a:lnSpc>
                <a:spcPct val="150000"/>
              </a:lnSpc>
              <a:spcBef>
                <a:spcPts val="0"/>
              </a:spcBef>
              <a:spcAft>
                <a:spcPts val="0"/>
              </a:spcAft>
              <a:buClr>
                <a:schemeClr val="dk2"/>
              </a:buClr>
              <a:buSzPts val="1400"/>
              <a:buChar char="■"/>
              <a:defRPr>
                <a:solidFill>
                  <a:schemeClr val="dk2"/>
                </a:solidFill>
              </a:defRPr>
            </a:lvl3pPr>
            <a:lvl4pPr marL="1828800" lvl="3" indent="-317500" rtl="0">
              <a:lnSpc>
                <a:spcPct val="150000"/>
              </a:lnSpc>
              <a:spcBef>
                <a:spcPts val="0"/>
              </a:spcBef>
              <a:spcAft>
                <a:spcPts val="0"/>
              </a:spcAft>
              <a:buClr>
                <a:schemeClr val="dk2"/>
              </a:buClr>
              <a:buSzPts val="1400"/>
              <a:buChar char="●"/>
              <a:defRPr>
                <a:solidFill>
                  <a:schemeClr val="dk2"/>
                </a:solidFill>
              </a:defRPr>
            </a:lvl4pPr>
            <a:lvl5pPr marL="2286000" lvl="4" indent="-317500" rtl="0">
              <a:lnSpc>
                <a:spcPct val="150000"/>
              </a:lnSpc>
              <a:spcBef>
                <a:spcPts val="0"/>
              </a:spcBef>
              <a:spcAft>
                <a:spcPts val="0"/>
              </a:spcAft>
              <a:buClr>
                <a:schemeClr val="dk2"/>
              </a:buClr>
              <a:buSzPts val="1400"/>
              <a:buChar char="○"/>
              <a:defRPr>
                <a:solidFill>
                  <a:schemeClr val="dk2"/>
                </a:solidFill>
              </a:defRPr>
            </a:lvl5pPr>
            <a:lvl6pPr marL="2743200" lvl="5" indent="-317500" rtl="0">
              <a:lnSpc>
                <a:spcPct val="150000"/>
              </a:lnSpc>
              <a:spcBef>
                <a:spcPts val="0"/>
              </a:spcBef>
              <a:spcAft>
                <a:spcPts val="0"/>
              </a:spcAft>
              <a:buClr>
                <a:schemeClr val="dk2"/>
              </a:buClr>
              <a:buSzPts val="1400"/>
              <a:buChar char="■"/>
              <a:defRPr>
                <a:solidFill>
                  <a:schemeClr val="dk2"/>
                </a:solidFill>
              </a:defRPr>
            </a:lvl6pPr>
            <a:lvl7pPr marL="3200400" lvl="6" indent="-317500" rtl="0">
              <a:lnSpc>
                <a:spcPct val="150000"/>
              </a:lnSpc>
              <a:spcBef>
                <a:spcPts val="0"/>
              </a:spcBef>
              <a:spcAft>
                <a:spcPts val="0"/>
              </a:spcAft>
              <a:buClr>
                <a:schemeClr val="dk2"/>
              </a:buClr>
              <a:buSzPts val="1400"/>
              <a:buChar char="●"/>
              <a:defRPr>
                <a:solidFill>
                  <a:schemeClr val="dk2"/>
                </a:solidFill>
              </a:defRPr>
            </a:lvl7pPr>
            <a:lvl8pPr marL="3657600" lvl="7" indent="-317500" rtl="0">
              <a:lnSpc>
                <a:spcPct val="150000"/>
              </a:lnSpc>
              <a:spcBef>
                <a:spcPts val="0"/>
              </a:spcBef>
              <a:spcAft>
                <a:spcPts val="0"/>
              </a:spcAft>
              <a:buClr>
                <a:schemeClr val="dk2"/>
              </a:buClr>
              <a:buSzPts val="1400"/>
              <a:buChar char="○"/>
              <a:defRPr>
                <a:solidFill>
                  <a:schemeClr val="dk2"/>
                </a:solidFill>
              </a:defRPr>
            </a:lvl8pPr>
            <a:lvl9pPr marL="4114800" lvl="8" indent="-317500" rtl="0">
              <a:lnSpc>
                <a:spcPct val="150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45632" y="6100533"/>
            <a:ext cx="801200" cy="757600"/>
          </a:xfrm>
          <a:prstGeom prst="rect">
            <a:avLst/>
          </a:prstGeom>
          <a:noFill/>
          <a:ln>
            <a:noFill/>
          </a:ln>
        </p:spPr>
        <p:txBody>
          <a:bodyPr spcFirstLastPara="1" wrap="square" lIns="91425" tIns="91425" rIns="91425" bIns="91425" anchor="ctr" anchorCtr="0">
            <a:noAutofit/>
          </a:bodyPr>
          <a:lstStyle>
            <a:lvl1pPr lvl="0" algn="r" rtl="0">
              <a:buNone/>
              <a:defRPr sz="1067">
                <a:solidFill>
                  <a:schemeClr val="accent4"/>
                </a:solidFill>
                <a:latin typeface="Calibri" panose="020F0502020204030204" pitchFamily="34" charset="0"/>
                <a:cs typeface="Calibri" panose="020F0502020204030204" pitchFamily="34" charset="0"/>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4221251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tableau.com/app/profile/virginiadhcd/viz/GOVADashboard_17345526597200/GOVADashboard"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p:nvPr/>
        </p:nvSpPr>
        <p:spPr>
          <a:xfrm>
            <a:off x="5968267" y="200"/>
            <a:ext cx="6224000" cy="6858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31B44B"/>
              </a:solidFill>
              <a:latin typeface="Calibri" panose="020F0502020204030204" pitchFamily="34" charset="0"/>
              <a:cs typeface="Calibri" panose="020F0502020204030204" pitchFamily="34" charset="0"/>
              <a:sym typeface="Arial"/>
            </a:endParaRPr>
          </a:p>
        </p:txBody>
      </p:sp>
      <p:sp>
        <p:nvSpPr>
          <p:cNvPr id="111" name="Google Shape;111;p13"/>
          <p:cNvSpPr/>
          <p:nvPr/>
        </p:nvSpPr>
        <p:spPr>
          <a:xfrm>
            <a:off x="5286433" y="1102000"/>
            <a:ext cx="6539200" cy="46356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13"/>
          <p:cNvSpPr txBox="1"/>
          <p:nvPr/>
        </p:nvSpPr>
        <p:spPr>
          <a:xfrm>
            <a:off x="326200" y="2948047"/>
            <a:ext cx="4621200" cy="3077766"/>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21325E"/>
                </a:solidFill>
                <a:latin typeface="Roboto"/>
                <a:ea typeface="Roboto"/>
                <a:cs typeface="Roboto"/>
                <a:sym typeface="Roboto"/>
              </a:rPr>
              <a:t>Program Performance and Evaluation Commitee</a:t>
            </a:r>
          </a:p>
          <a:p>
            <a:pPr defTabSz="1219170">
              <a:buClr>
                <a:srgbClr val="000000"/>
              </a:buClr>
            </a:pPr>
            <a:endParaRPr sz="4000" b="1" kern="0" dirty="0">
              <a:solidFill>
                <a:srgbClr val="21325E"/>
              </a:solidFill>
              <a:latin typeface="Roboto"/>
              <a:ea typeface="Roboto"/>
              <a:cs typeface="Roboto"/>
              <a:sym typeface="Roboto"/>
            </a:endParaRPr>
          </a:p>
        </p:txBody>
      </p:sp>
      <p:grpSp>
        <p:nvGrpSpPr>
          <p:cNvPr id="115" name="Google Shape;115;p13"/>
          <p:cNvGrpSpPr/>
          <p:nvPr/>
        </p:nvGrpSpPr>
        <p:grpSpPr>
          <a:xfrm>
            <a:off x="374701" y="320867"/>
            <a:ext cx="294300" cy="287933"/>
            <a:chOff x="404850" y="312100"/>
            <a:chExt cx="220725" cy="215950"/>
          </a:xfrm>
          <a:solidFill>
            <a:srgbClr val="31B44B"/>
          </a:solidFill>
        </p:grpSpPr>
        <p:sp>
          <p:nvSpPr>
            <p:cNvPr id="116" name="Google Shape;116;p13"/>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7" name="Google Shape;117;p13"/>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8" name="Google Shape;118;p13"/>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9" name="Google Shape;119;p13"/>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grpSp>
      <p:sp>
        <p:nvSpPr>
          <p:cNvPr id="120" name="Google Shape;120;p13"/>
          <p:cNvSpPr txBox="1"/>
          <p:nvPr/>
        </p:nvSpPr>
        <p:spPr>
          <a:xfrm>
            <a:off x="374701" y="5506041"/>
            <a:ext cx="5003940" cy="656462"/>
          </a:xfrm>
          <a:prstGeom prst="rect">
            <a:avLst/>
          </a:prstGeom>
          <a:noFill/>
          <a:ln>
            <a:noFill/>
          </a:ln>
        </p:spPr>
        <p:txBody>
          <a:bodyPr spcFirstLastPara="1" wrap="square" lIns="0" tIns="0" rIns="0" bIns="0" anchor="t" anchorCtr="0">
            <a:spAutoFit/>
          </a:bodyPr>
          <a:lstStyle/>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March 24, 2026</a:t>
            </a:r>
          </a:p>
          <a:p>
            <a:pPr defTabSz="1219170">
              <a:buClr>
                <a:srgbClr val="000000"/>
              </a:buClr>
            </a:pPr>
            <a:r>
              <a:rPr lang="en" sz="2133" b="1" kern="0" dirty="0">
                <a:solidFill>
                  <a:srgbClr val="31B44B"/>
                </a:solidFill>
                <a:latin typeface="Calibri" panose="020F0502020204030204" pitchFamily="34" charset="0"/>
                <a:cs typeface="Calibri" panose="020F0502020204030204" pitchFamily="34" charset="0"/>
                <a:sym typeface="Arial"/>
              </a:rPr>
              <a:t>In-Person</a:t>
            </a:r>
          </a:p>
        </p:txBody>
      </p:sp>
      <p:sp>
        <p:nvSpPr>
          <p:cNvPr id="121" name="Google Shape;121;p13"/>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1</a:t>
            </a:fld>
            <a:endParaRPr lang="en" kern="0" dirty="0">
              <a:solidFill>
                <a:srgbClr val="21325E"/>
              </a:solidFill>
              <a:sym typeface="Arial"/>
            </a:endParaRPr>
          </a:p>
        </p:txBody>
      </p:sp>
      <p:pic>
        <p:nvPicPr>
          <p:cNvPr id="15" name="Google Shape;129;p14"/>
          <p:cNvPicPr preferRelativeResize="0"/>
          <p:nvPr/>
        </p:nvPicPr>
        <p:blipFill rotWithShape="1">
          <a:blip r:embed="rId3">
            <a:alphaModFix/>
          </a:blip>
          <a:srcRect/>
          <a:stretch/>
        </p:blipFill>
        <p:spPr>
          <a:xfrm>
            <a:off x="8402029" y="5930943"/>
            <a:ext cx="3423604" cy="72206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1" y="1308502"/>
            <a:ext cx="4616367" cy="1370345"/>
          </a:xfrm>
          <a:prstGeom prst="rect">
            <a:avLst/>
          </a:prstGeom>
        </p:spPr>
      </p:pic>
      <p:pic>
        <p:nvPicPr>
          <p:cNvPr id="3" name="Picture 2">
            <a:extLst>
              <a:ext uri="{FF2B5EF4-FFF2-40B4-BE49-F238E27FC236}">
                <a16:creationId xmlns:a16="http://schemas.microsoft.com/office/drawing/2014/main" id="{A89D8E10-5480-EEA3-5B7E-7B4CFE1A3C16}"/>
              </a:ext>
            </a:extLst>
          </p:cNvPr>
          <p:cNvPicPr>
            <a:picLocks noChangeAspect="1"/>
          </p:cNvPicPr>
          <p:nvPr/>
        </p:nvPicPr>
        <p:blipFill>
          <a:blip r:embed="rId5">
            <a:alphaModFix/>
          </a:blip>
          <a:stretch>
            <a:fillRect/>
          </a:stretch>
        </p:blipFill>
        <p:spPr>
          <a:xfrm>
            <a:off x="6267056" y="1993673"/>
            <a:ext cx="5352427" cy="2754067"/>
          </a:xfrm>
          <a:prstGeom prst="rect">
            <a:avLst/>
          </a:prstGeom>
        </p:spPr>
      </p:pic>
      <p:sp>
        <p:nvSpPr>
          <p:cNvPr id="7" name="TextBox 6">
            <a:extLst>
              <a:ext uri="{FF2B5EF4-FFF2-40B4-BE49-F238E27FC236}">
                <a16:creationId xmlns:a16="http://schemas.microsoft.com/office/drawing/2014/main" id="{8BCD567C-8CA4-D4ED-850A-D12E6A1717E1}"/>
              </a:ext>
            </a:extLst>
          </p:cNvPr>
          <p:cNvSpPr txBox="1"/>
          <p:nvPr/>
        </p:nvSpPr>
        <p:spPr>
          <a:xfrm>
            <a:off x="8423528" y="4759314"/>
            <a:ext cx="3535952" cy="420756"/>
          </a:xfrm>
          <a:prstGeom prst="rect">
            <a:avLst/>
          </a:prstGeom>
          <a:noFill/>
        </p:spPr>
        <p:txBody>
          <a:bodyPr wrap="square">
            <a:spAutoFit/>
          </a:bodyPr>
          <a:lstStyle/>
          <a:p>
            <a:pPr defTabSz="1219170">
              <a:buClr>
                <a:srgbClr val="000000"/>
              </a:buClr>
            </a:pPr>
            <a:r>
              <a:rPr lang="en-US" sz="1067" kern="0" dirty="0">
                <a:solidFill>
                  <a:srgbClr val="FFFFFF"/>
                </a:solidFill>
                <a:latin typeface="Calibri" panose="020F0502020204030204" pitchFamily="34" charset="0"/>
                <a:cs typeface="Calibri" panose="020F0502020204030204" pitchFamily="34" charset="0"/>
                <a:sym typeface="Arial"/>
              </a:rPr>
              <a:t>COgro Labs at Virginia Tech Corporate Research Center </a:t>
            </a:r>
            <a:r>
              <a:rPr lang="en-US" sz="1067" i="1" kern="0" dirty="0">
                <a:solidFill>
                  <a:srgbClr val="FFFFFF"/>
                </a:solidFill>
                <a:latin typeface="Calibri" panose="020F0502020204030204" pitchFamily="34" charset="0"/>
                <a:cs typeface="Calibri" panose="020F0502020204030204" pitchFamily="34" charset="0"/>
                <a:sym typeface="Arial"/>
              </a:rPr>
              <a:t>(Source: GO Virginia Region 2 Annual Report)</a:t>
            </a:r>
          </a:p>
        </p:txBody>
      </p:sp>
    </p:spTree>
    <p:extLst>
      <p:ext uri="{BB962C8B-B14F-4D97-AF65-F5344CB8AC3E}">
        <p14:creationId xmlns:p14="http://schemas.microsoft.com/office/powerpoint/2010/main" val="10612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E0A27-76B7-85F0-1801-46F26CC29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56D1A-F92A-371A-04D2-419CF538F2A8}"/>
              </a:ext>
            </a:extLst>
          </p:cNvPr>
          <p:cNvSpPr>
            <a:spLocks noGrp="1"/>
          </p:cNvSpPr>
          <p:nvPr>
            <p:ph type="title"/>
          </p:nvPr>
        </p:nvSpPr>
        <p:spPr>
          <a:xfrm>
            <a:off x="714131" y="757467"/>
            <a:ext cx="9490917" cy="1166400"/>
          </a:xfrm>
        </p:spPr>
        <p:txBody>
          <a:bodyPr/>
          <a:lstStyle/>
          <a:p>
            <a:r>
              <a:rPr lang="en-US" dirty="0"/>
              <a:t>JLARC Recommendations for Review</a:t>
            </a:r>
            <a:br>
              <a:rPr lang="en-US" dirty="0"/>
            </a:br>
            <a:r>
              <a:rPr lang="en-US" dirty="0"/>
              <a:t>b. JLARC Recommendation #12 – Return on Investment (ROI)</a:t>
            </a:r>
          </a:p>
        </p:txBody>
      </p:sp>
      <p:sp>
        <p:nvSpPr>
          <p:cNvPr id="5" name="Slide Number Placeholder 4">
            <a:extLst>
              <a:ext uri="{FF2B5EF4-FFF2-40B4-BE49-F238E27FC236}">
                <a16:creationId xmlns:a16="http://schemas.microsoft.com/office/drawing/2014/main" id="{781E8DC8-1748-8DA3-3325-F0B486A23057}"/>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6" name="Slide Number Placeholder 5">
            <a:extLst>
              <a:ext uri="{FF2B5EF4-FFF2-40B4-BE49-F238E27FC236}">
                <a16:creationId xmlns:a16="http://schemas.microsoft.com/office/drawing/2014/main" id="{0AF958E2-13CF-8BFC-D715-F0D8944075B9}"/>
              </a:ext>
            </a:extLst>
          </p:cNvPr>
          <p:cNvSpPr>
            <a:spLocks noGrp="1"/>
          </p:cNvSpPr>
          <p:nvPr>
            <p:ph type="sldNum" idx="3"/>
          </p:nvPr>
        </p:nvSpPr>
        <p:spPr/>
        <p:txBody>
          <a:bodyPr/>
          <a:lstStyle/>
          <a:p>
            <a:fld id="{00000000-1234-1234-1234-123412341234}" type="slidenum">
              <a:rPr lang="en" smtClean="0"/>
              <a:pPr/>
              <a:t>10</a:t>
            </a:fld>
            <a:endParaRPr lang="en" dirty="0"/>
          </a:p>
        </p:txBody>
      </p:sp>
      <p:graphicFrame>
        <p:nvGraphicFramePr>
          <p:cNvPr id="4" name="Table 3">
            <a:extLst>
              <a:ext uri="{FF2B5EF4-FFF2-40B4-BE49-F238E27FC236}">
                <a16:creationId xmlns:a16="http://schemas.microsoft.com/office/drawing/2014/main" id="{0FFDC379-FFB3-8F50-6021-F631D46E19E4}"/>
              </a:ext>
            </a:extLst>
          </p:cNvPr>
          <p:cNvGraphicFramePr>
            <a:graphicFrameLocks noGrp="1"/>
          </p:cNvGraphicFramePr>
          <p:nvPr>
            <p:extLst>
              <p:ext uri="{D42A27DB-BD31-4B8C-83A1-F6EECF244321}">
                <p14:modId xmlns:p14="http://schemas.microsoft.com/office/powerpoint/2010/main" val="912605714"/>
              </p:ext>
            </p:extLst>
          </p:nvPr>
        </p:nvGraphicFramePr>
        <p:xfrm>
          <a:off x="805283" y="1671941"/>
          <a:ext cx="9964708" cy="3122586"/>
        </p:xfrm>
        <a:graphic>
          <a:graphicData uri="http://schemas.openxmlformats.org/drawingml/2006/table">
            <a:tbl>
              <a:tblPr/>
              <a:tblGrid>
                <a:gridCol w="1536010">
                  <a:extLst>
                    <a:ext uri="{9D8B030D-6E8A-4147-A177-3AD203B41FA5}">
                      <a16:colId xmlns:a16="http://schemas.microsoft.com/office/drawing/2014/main" val="2373057736"/>
                    </a:ext>
                  </a:extLst>
                </a:gridCol>
                <a:gridCol w="4156265">
                  <a:extLst>
                    <a:ext uri="{9D8B030D-6E8A-4147-A177-3AD203B41FA5}">
                      <a16:colId xmlns:a16="http://schemas.microsoft.com/office/drawing/2014/main" val="3212135854"/>
                    </a:ext>
                  </a:extLst>
                </a:gridCol>
                <a:gridCol w="4272433">
                  <a:extLst>
                    <a:ext uri="{9D8B030D-6E8A-4147-A177-3AD203B41FA5}">
                      <a16:colId xmlns:a16="http://schemas.microsoft.com/office/drawing/2014/main" val="2930623378"/>
                    </a:ext>
                  </a:extLst>
                </a:gridCol>
              </a:tblGrid>
              <a:tr h="854161">
                <a:tc>
                  <a:txBody>
                    <a:bodyPr/>
                    <a:lstStyle/>
                    <a:p>
                      <a:pPr algn="ctr" fontAlgn="t"/>
                      <a:r>
                        <a:rPr lang="en-US" sz="1400" b="1" i="0" u="none" strike="noStrike" dirty="0">
                          <a:solidFill>
                            <a:srgbClr val="000000"/>
                          </a:solidFill>
                          <a:effectLst/>
                          <a:latin typeface="Calibri" panose="020F0502020204030204" pitchFamily="34" charset="0"/>
                        </a:rPr>
                        <a:t>Recommendation</a:t>
                      </a:r>
                    </a:p>
                    <a:p>
                      <a:pPr algn="ctr" fontAlgn="t"/>
                      <a:r>
                        <a:rPr lang="en-US" sz="1400" b="1" i="0" u="none" strike="noStrike" dirty="0">
                          <a:solidFill>
                            <a:srgbClr val="000000"/>
                          </a:solidFill>
                          <a:effectLst/>
                          <a:latin typeface="Calibri" panose="020F0502020204030204" pitchFamily="34" charset="0"/>
                        </a:rPr>
                        <a:t>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Reasoning For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696580"/>
                  </a:ext>
                </a:extLst>
              </a:tr>
              <a:tr h="2268425">
                <a:tc>
                  <a:txBody>
                    <a:bodyPr/>
                    <a:lstStyle/>
                    <a:p>
                      <a:pPr algn="ctr" fontAlgn="t"/>
                      <a:r>
                        <a:rPr lang="en-US" sz="1400" b="0" i="0" u="none" strike="noStrike" dirty="0">
                          <a:solidFill>
                            <a:srgbClr val="000000"/>
                          </a:solidFill>
                          <a:effectLst/>
                          <a:highlight>
                            <a:srgbClr val="FFFFFF"/>
                          </a:highlight>
                          <a:latin typeface="Calibri" panose="020F0502020204030204" pitchFamily="34" charset="0"/>
                        </a:rPr>
                        <a:t>12</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The GO Virginia board should revise its policies to clarify that only grant applications that would require a </a:t>
                      </a:r>
                      <a:r>
                        <a:rPr lang="en-US" sz="1400" b="1" i="0" u="none" strike="noStrike" dirty="0">
                          <a:solidFill>
                            <a:srgbClr val="000000"/>
                          </a:solidFill>
                          <a:effectLst/>
                          <a:latin typeface="Calibri" panose="020F0502020204030204" pitchFamily="34" charset="0"/>
                        </a:rPr>
                        <a:t>significant investment </a:t>
                      </a:r>
                      <a:r>
                        <a:rPr lang="en-US" sz="1400" b="0" i="0" u="none" strike="noStrike" dirty="0">
                          <a:solidFill>
                            <a:srgbClr val="000000"/>
                          </a:solidFill>
                          <a:effectLst/>
                          <a:latin typeface="Calibri" panose="020F0502020204030204" pitchFamily="34" charset="0"/>
                        </a:rPr>
                        <a:t>of state funds are required to include an estimated return on investment (ROI). </a:t>
                      </a:r>
                      <a:r>
                        <a:rPr lang="en-US" sz="1400" b="1" i="0" u="none" strike="noStrike" dirty="0">
                          <a:solidFill>
                            <a:srgbClr val="000000"/>
                          </a:solidFill>
                          <a:effectLst/>
                          <a:latin typeface="Calibri" panose="020F0502020204030204" pitchFamily="34" charset="0"/>
                        </a:rPr>
                        <a:t>The ROI should be tailored to each project and calculated by experienced professionals</a:t>
                      </a:r>
                      <a:r>
                        <a:rPr lang="en-US" sz="1400" b="0" i="0" u="none" strike="noStrike" dirty="0">
                          <a:solidFill>
                            <a:srgbClr val="000000"/>
                          </a:solidFill>
                          <a:effectLst/>
                          <a:latin typeface="Calibri" panose="020F0502020204030204" pitchFamily="34" charset="0"/>
                        </a:rPr>
                        <a:t> using established methodologies, and the costs should be paid for by the GO Virginia program out of its existing fund balances.</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panose="020F0502020204030204" pitchFamily="34" charset="0"/>
                        </a:rPr>
                        <a:t>ROI is of limited value for measuring the potential impact of most GO Virginia projects, but it is reasonable to calculate an ROI for larger projects that receive a significant investment of program funds. The current approach, which relies on inexperienced applicants using a generic template to estimate their own ROI, does not result in realistic or useful ROI calculations. By comparison, VEDP calculates ROI for its site development projects, not the applicants. </a:t>
                      </a:r>
                      <a:endParaRPr lang="en-US" sz="1400" b="0" i="0" u="none" strike="noStrike" dirty="0">
                        <a:solidFill>
                          <a:srgbClr val="000000"/>
                        </a:solidFill>
                        <a:effectLst/>
                        <a:highlight>
                          <a:srgbClr val="FFFFFF"/>
                        </a:highlight>
                        <a:latin typeface="Calibri" panose="020F0502020204030204" pitchFamily="34" charset="0"/>
                      </a:endParaRP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016"/>
                  </a:ext>
                </a:extLst>
              </a:tr>
            </a:tbl>
          </a:graphicData>
        </a:graphic>
      </p:graphicFrame>
    </p:spTree>
    <p:extLst>
      <p:ext uri="{BB962C8B-B14F-4D97-AF65-F5344CB8AC3E}">
        <p14:creationId xmlns:p14="http://schemas.microsoft.com/office/powerpoint/2010/main" val="109657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ED02-371F-4A69-77DB-CC184C09C0C8}"/>
              </a:ext>
            </a:extLst>
          </p:cNvPr>
          <p:cNvSpPr>
            <a:spLocks noGrp="1"/>
          </p:cNvSpPr>
          <p:nvPr>
            <p:ph type="title"/>
          </p:nvPr>
        </p:nvSpPr>
        <p:spPr>
          <a:xfrm>
            <a:off x="860435" y="429936"/>
            <a:ext cx="7789600" cy="1166400"/>
          </a:xfrm>
        </p:spPr>
        <p:txBody>
          <a:bodyPr/>
          <a:lstStyle/>
          <a:p>
            <a:r>
              <a:rPr lang="en-US" dirty="0"/>
              <a:t>Award Threshold Determination</a:t>
            </a:r>
          </a:p>
        </p:txBody>
      </p:sp>
      <p:sp>
        <p:nvSpPr>
          <p:cNvPr id="5" name="Slide Number Placeholder 4">
            <a:extLst>
              <a:ext uri="{FF2B5EF4-FFF2-40B4-BE49-F238E27FC236}">
                <a16:creationId xmlns:a16="http://schemas.microsoft.com/office/drawing/2014/main" id="{29C95C92-A6BA-7E8C-F584-0A45D541CF3F}"/>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6" name="Slide Number Placeholder 5">
            <a:extLst>
              <a:ext uri="{FF2B5EF4-FFF2-40B4-BE49-F238E27FC236}">
                <a16:creationId xmlns:a16="http://schemas.microsoft.com/office/drawing/2014/main" id="{0DC48F54-8B4B-B913-3B12-789BA204B5BA}"/>
              </a:ext>
            </a:extLst>
          </p:cNvPr>
          <p:cNvSpPr>
            <a:spLocks noGrp="1"/>
          </p:cNvSpPr>
          <p:nvPr>
            <p:ph type="sldNum" idx="3"/>
          </p:nvPr>
        </p:nvSpPr>
        <p:spPr/>
        <p:txBody>
          <a:bodyPr/>
          <a:lstStyle/>
          <a:p>
            <a:fld id="{00000000-1234-1234-1234-123412341234}" type="slidenum">
              <a:rPr lang="en" smtClean="0"/>
              <a:pPr/>
              <a:t>11</a:t>
            </a:fld>
            <a:endParaRPr lang="en" dirty="0"/>
          </a:p>
        </p:txBody>
      </p:sp>
      <p:graphicFrame>
        <p:nvGraphicFramePr>
          <p:cNvPr id="13" name="Table 12">
            <a:extLst>
              <a:ext uri="{FF2B5EF4-FFF2-40B4-BE49-F238E27FC236}">
                <a16:creationId xmlns:a16="http://schemas.microsoft.com/office/drawing/2014/main" id="{193F982E-C980-FD3D-5E94-A739C04A8169}"/>
              </a:ext>
            </a:extLst>
          </p:cNvPr>
          <p:cNvGraphicFramePr>
            <a:graphicFrameLocks noGrp="1"/>
          </p:cNvGraphicFramePr>
          <p:nvPr>
            <p:extLst>
              <p:ext uri="{D42A27DB-BD31-4B8C-83A1-F6EECF244321}">
                <p14:modId xmlns:p14="http://schemas.microsoft.com/office/powerpoint/2010/main" val="3643302808"/>
              </p:ext>
            </p:extLst>
          </p:nvPr>
        </p:nvGraphicFramePr>
        <p:xfrm>
          <a:off x="9931292" y="1162313"/>
          <a:ext cx="2364045" cy="4309420"/>
        </p:xfrm>
        <a:graphic>
          <a:graphicData uri="http://schemas.openxmlformats.org/drawingml/2006/table">
            <a:tbl>
              <a:tblPr/>
              <a:tblGrid>
                <a:gridCol w="663591">
                  <a:extLst>
                    <a:ext uri="{9D8B030D-6E8A-4147-A177-3AD203B41FA5}">
                      <a16:colId xmlns:a16="http://schemas.microsoft.com/office/drawing/2014/main" val="3516807259"/>
                    </a:ext>
                  </a:extLst>
                </a:gridCol>
                <a:gridCol w="663591">
                  <a:extLst>
                    <a:ext uri="{9D8B030D-6E8A-4147-A177-3AD203B41FA5}">
                      <a16:colId xmlns:a16="http://schemas.microsoft.com/office/drawing/2014/main" val="1367967773"/>
                    </a:ext>
                  </a:extLst>
                </a:gridCol>
                <a:gridCol w="1036863">
                  <a:extLst>
                    <a:ext uri="{9D8B030D-6E8A-4147-A177-3AD203B41FA5}">
                      <a16:colId xmlns:a16="http://schemas.microsoft.com/office/drawing/2014/main" val="62570228"/>
                    </a:ext>
                  </a:extLst>
                </a:gridCol>
              </a:tblGrid>
              <a:tr h="0">
                <a:tc gridSpan="3">
                  <a:txBody>
                    <a:bodyPr/>
                    <a:lstStyle/>
                    <a:p>
                      <a:pPr algn="l" fontAlgn="b">
                        <a:buNone/>
                      </a:pPr>
                      <a:r>
                        <a:rPr lang="en-US" sz="1100" b="0" i="0" u="none" strike="noStrike" dirty="0">
                          <a:solidFill>
                            <a:srgbClr val="000000"/>
                          </a:solidFill>
                          <a:effectLst/>
                          <a:latin typeface="Aptos Display" panose="020B0004020202020204" pitchFamily="34" charset="0"/>
                        </a:rPr>
                        <a:t>Regional Per Capita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4244698"/>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Whisker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1,150,571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17844475"/>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631,946 </a:t>
                      </a:r>
                    </a:p>
                  </a:txBody>
                  <a:tcPr marL="9525" marR="9525" marT="9525" marB="0" anchor="ctr">
                    <a:lnL>
                      <a:noFill/>
                    </a:lnL>
                    <a:lnR>
                      <a:noFill/>
                    </a:lnR>
                    <a:lnT>
                      <a:noFill/>
                    </a:lnT>
                    <a:lnB>
                      <a:noFill/>
                    </a:lnB>
                    <a:noFill/>
                  </a:tcPr>
                </a:tc>
                <a:extLst>
                  <a:ext uri="{0D108BD9-81ED-4DB2-BD59-A6C34878D82A}">
                    <a16:rowId xmlns:a16="http://schemas.microsoft.com/office/drawing/2014/main" val="579188542"/>
                  </a:ext>
                </a:extLst>
              </a:tr>
              <a:tr h="319979">
                <a:tc>
                  <a:txBody>
                    <a:bodyPr/>
                    <a:lstStyle/>
                    <a:p>
                      <a:pPr algn="l" fontAlgn="b">
                        <a:buNone/>
                      </a:pPr>
                      <a:r>
                        <a:rPr lang="en-US" sz="1100" b="0" i="0" u="none" strike="noStrike" dirty="0">
                          <a:solidFill>
                            <a:srgbClr val="000000"/>
                          </a:solidFill>
                          <a:effectLst/>
                          <a:latin typeface="Aptos Display" panose="020B0004020202020204" pitchFamily="34" charset="0"/>
                        </a:rPr>
                        <a:t>Median</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         430,000 </a:t>
                      </a:r>
                    </a:p>
                  </a:txBody>
                  <a:tcPr marL="9525" marR="9525" marT="9525" marB="0" anchor="ctr">
                    <a:lnL>
                      <a:noFill/>
                    </a:lnL>
                    <a:lnR>
                      <a:noFill/>
                    </a:lnR>
                    <a:lnT>
                      <a:noFill/>
                    </a:lnT>
                    <a:lnB>
                      <a:noFill/>
                    </a:lnB>
                    <a:noFill/>
                  </a:tcPr>
                </a:tc>
                <a:extLst>
                  <a:ext uri="{0D108BD9-81ED-4DB2-BD59-A6C34878D82A}">
                    <a16:rowId xmlns:a16="http://schemas.microsoft.com/office/drawing/2014/main" val="3138986719"/>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242,246 </a:t>
                      </a:r>
                    </a:p>
                  </a:txBody>
                  <a:tcPr marL="9525" marR="9525" marT="9525" marB="0" anchor="ctr">
                    <a:lnL>
                      <a:noFill/>
                    </a:lnL>
                    <a:lnR>
                      <a:noFill/>
                    </a:lnR>
                    <a:lnT>
                      <a:noFill/>
                    </a:lnT>
                    <a:lnB>
                      <a:noFill/>
                    </a:lnB>
                    <a:noFill/>
                  </a:tcPr>
                </a:tc>
                <a:extLst>
                  <a:ext uri="{0D108BD9-81ED-4DB2-BD59-A6C34878D82A}">
                    <a16:rowId xmlns:a16="http://schemas.microsoft.com/office/drawing/2014/main" val="3438355914"/>
                  </a:ext>
                </a:extLst>
              </a:tr>
              <a:tr h="376720">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Whisker</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50,000 </a:t>
                      </a:r>
                    </a:p>
                  </a:txBody>
                  <a:tcPr marL="9525" marR="9525" marT="9525" marB="0" anchor="ctr">
                    <a:lnL>
                      <a:noFill/>
                    </a:lnL>
                    <a:lnR>
                      <a:noFill/>
                    </a:lnR>
                    <a:lnT>
                      <a:noFill/>
                    </a:lnT>
                    <a:lnB>
                      <a:noFill/>
                    </a:lnB>
                    <a:noFill/>
                  </a:tcPr>
                </a:tc>
                <a:extLst>
                  <a:ext uri="{0D108BD9-81ED-4DB2-BD59-A6C34878D82A}">
                    <a16:rowId xmlns:a16="http://schemas.microsoft.com/office/drawing/2014/main" val="2647565209"/>
                  </a:ext>
                </a:extLst>
              </a:tr>
              <a:tr h="694741">
                <a:tc>
                  <a:txBody>
                    <a:bodyPr/>
                    <a:lstStyle/>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tc>
                  <a:txBody>
                    <a:bodyPr/>
                    <a:lstStyle/>
                    <a:p>
                      <a:pPr algn="l" fontAlgn="b">
                        <a:buNone/>
                      </a:pPr>
                      <a:endParaRPr lang="en-US" sz="1100" b="0" i="0" u="none" strike="noStrike" dirty="0">
                        <a:solidFill>
                          <a:srgbClr val="000000"/>
                        </a:solidFill>
                        <a:effectLst/>
                        <a:latin typeface="Aptos Display" panose="020B0004020202020204" pitchFamily="34" charset="0"/>
                      </a:endParaRPr>
                    </a:p>
                  </a:txBody>
                  <a:tcPr marL="9525" marR="9525" marT="9525" marB="0" anchor="ctr">
                    <a:lnL>
                      <a:noFill/>
                    </a:lnL>
                    <a:lnR>
                      <a:noFill/>
                    </a:lnR>
                    <a:lnT>
                      <a:noFill/>
                    </a:lnT>
                    <a:lnB>
                      <a:noFill/>
                    </a:lnB>
                    <a:noFill/>
                  </a:tcPr>
                </a:tc>
                <a:extLst>
                  <a:ext uri="{0D108BD9-81ED-4DB2-BD59-A6C34878D82A}">
                    <a16:rowId xmlns:a16="http://schemas.microsoft.com/office/drawing/2014/main" val="3026809244"/>
                  </a:ext>
                </a:extLst>
              </a:tr>
              <a:tr h="180983">
                <a:tc gridSpan="3">
                  <a:txBody>
                    <a:bodyPr/>
                    <a:lstStyle/>
                    <a:p>
                      <a:pPr algn="l" fontAlgn="b">
                        <a:buNone/>
                      </a:pPr>
                      <a:r>
                        <a:rPr lang="en-US" sz="1100" b="0" i="0" u="none" strike="noStrike" dirty="0">
                          <a:solidFill>
                            <a:srgbClr val="000000"/>
                          </a:solidFill>
                          <a:effectLst/>
                          <a:latin typeface="Aptos Display" panose="020B0004020202020204" pitchFamily="34" charset="0"/>
                        </a:rPr>
                        <a:t>Statewide Competitive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534958"/>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Whisker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5,000,000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89651087"/>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Upper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3,474,821 </a:t>
                      </a:r>
                    </a:p>
                  </a:txBody>
                  <a:tcPr marL="9525" marR="9525" marT="9525" marB="0" anchor="ctr">
                    <a:lnL>
                      <a:noFill/>
                    </a:lnL>
                    <a:lnR>
                      <a:noFill/>
                    </a:lnR>
                    <a:lnT>
                      <a:noFill/>
                    </a:lnT>
                    <a:lnB>
                      <a:noFill/>
                    </a:lnB>
                    <a:noFill/>
                  </a:tcPr>
                </a:tc>
                <a:extLst>
                  <a:ext uri="{0D108BD9-81ED-4DB2-BD59-A6C34878D82A}">
                    <a16:rowId xmlns:a16="http://schemas.microsoft.com/office/drawing/2014/main" val="3422113023"/>
                  </a:ext>
                </a:extLst>
              </a:tr>
              <a:tr h="319979">
                <a:tc>
                  <a:txBody>
                    <a:bodyPr/>
                    <a:lstStyle/>
                    <a:p>
                      <a:pPr algn="l" fontAlgn="b">
                        <a:buNone/>
                      </a:pPr>
                      <a:r>
                        <a:rPr lang="en-US" sz="1100" b="0" i="0" u="none" strike="noStrike" dirty="0">
                          <a:solidFill>
                            <a:srgbClr val="000000"/>
                          </a:solidFill>
                          <a:effectLst/>
                          <a:latin typeface="Aptos Display" panose="020B0004020202020204" pitchFamily="34" charset="0"/>
                        </a:rPr>
                        <a:t>Median</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a:t>
                      </a:r>
                    </a:p>
                  </a:txBody>
                  <a:tcPr marL="9525" marR="9525" marT="9525" marB="0" anchor="ctr">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ptos Display" panose="020B0004020202020204" pitchFamily="34" charset="0"/>
                        </a:rPr>
                        <a:t> $     2,321,019 </a:t>
                      </a:r>
                    </a:p>
                  </a:txBody>
                  <a:tcPr marL="9525" marR="9525" marT="9525" marB="0" anchor="ctr">
                    <a:lnL>
                      <a:noFill/>
                    </a:lnL>
                    <a:lnR>
                      <a:noFill/>
                    </a:lnR>
                    <a:lnT>
                      <a:noFill/>
                    </a:lnT>
                    <a:lnB>
                      <a:noFill/>
                    </a:lnB>
                    <a:noFill/>
                  </a:tcPr>
                </a:tc>
                <a:extLst>
                  <a:ext uri="{0D108BD9-81ED-4DB2-BD59-A6C34878D82A}">
                    <a16:rowId xmlns:a16="http://schemas.microsoft.com/office/drawing/2014/main" val="1379071975"/>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Hinge</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1,500,000 </a:t>
                      </a:r>
                    </a:p>
                  </a:txBody>
                  <a:tcPr marL="9525" marR="9525" marT="9525" marB="0" anchor="ctr">
                    <a:lnL>
                      <a:noFill/>
                    </a:lnL>
                    <a:lnR>
                      <a:noFill/>
                    </a:lnR>
                    <a:lnT>
                      <a:noFill/>
                    </a:lnT>
                    <a:lnB>
                      <a:noFill/>
                    </a:lnB>
                    <a:noFill/>
                  </a:tcPr>
                </a:tc>
                <a:extLst>
                  <a:ext uri="{0D108BD9-81ED-4DB2-BD59-A6C34878D82A}">
                    <a16:rowId xmlns:a16="http://schemas.microsoft.com/office/drawing/2014/main" val="4119209598"/>
                  </a:ext>
                </a:extLst>
              </a:tr>
              <a:tr h="319979">
                <a:tc gridSpan="2">
                  <a:txBody>
                    <a:bodyPr/>
                    <a:lstStyle/>
                    <a:p>
                      <a:pPr algn="l" fontAlgn="b">
                        <a:buNone/>
                      </a:pPr>
                      <a:r>
                        <a:rPr lang="en-US" sz="1100" b="0" i="0" u="none" strike="noStrike" dirty="0">
                          <a:solidFill>
                            <a:srgbClr val="000000"/>
                          </a:solidFill>
                          <a:effectLst/>
                          <a:latin typeface="Aptos Display" panose="020B0004020202020204" pitchFamily="34" charset="0"/>
                        </a:rPr>
                        <a:t>Lower Whisker</a:t>
                      </a:r>
                    </a:p>
                  </a:txBody>
                  <a:tcPr marL="9525" marR="9525" marT="9525" marB="0" anchor="ctr">
                    <a:lnL>
                      <a:noFill/>
                    </a:lnL>
                    <a:lnR>
                      <a:noFill/>
                    </a:lnR>
                    <a:lnT>
                      <a:noFill/>
                    </a:lnT>
                    <a:lnB>
                      <a:noFill/>
                    </a:lnB>
                    <a:noFill/>
                  </a:tcPr>
                </a:tc>
                <a:tc hMerge="1">
                  <a:txBody>
                    <a:bodyPr/>
                    <a:lstStyle/>
                    <a:p>
                      <a:endParaRPr lang="en-US"/>
                    </a:p>
                  </a:txBody>
                  <a:tcPr/>
                </a:tc>
                <a:tc>
                  <a:txBody>
                    <a:bodyPr/>
                    <a:lstStyle/>
                    <a:p>
                      <a:pPr algn="l" fontAlgn="b">
                        <a:buNone/>
                      </a:pPr>
                      <a:r>
                        <a:rPr lang="en-US" sz="1100" b="0" i="0" u="none" strike="noStrike" dirty="0">
                          <a:solidFill>
                            <a:srgbClr val="000000"/>
                          </a:solidFill>
                          <a:effectLst/>
                          <a:latin typeface="Aptos Display" panose="020B0004020202020204" pitchFamily="34" charset="0"/>
                        </a:rPr>
                        <a:t> $         302,536 </a:t>
                      </a:r>
                    </a:p>
                  </a:txBody>
                  <a:tcPr marL="9525" marR="9525" marT="9525" marB="0" anchor="ctr">
                    <a:lnL>
                      <a:noFill/>
                    </a:lnL>
                    <a:lnR>
                      <a:noFill/>
                    </a:lnR>
                    <a:lnT>
                      <a:noFill/>
                    </a:lnT>
                    <a:lnB>
                      <a:noFill/>
                    </a:lnB>
                    <a:noFill/>
                  </a:tcPr>
                </a:tc>
                <a:extLst>
                  <a:ext uri="{0D108BD9-81ED-4DB2-BD59-A6C34878D82A}">
                    <a16:rowId xmlns:a16="http://schemas.microsoft.com/office/drawing/2014/main" val="3323350815"/>
                  </a:ext>
                </a:extLst>
              </a:tr>
            </a:tbl>
          </a:graphicData>
        </a:graphic>
      </p:graphicFrame>
      <p:sp>
        <p:nvSpPr>
          <p:cNvPr id="16" name="Text Placeholder 3">
            <a:extLst>
              <a:ext uri="{FF2B5EF4-FFF2-40B4-BE49-F238E27FC236}">
                <a16:creationId xmlns:a16="http://schemas.microsoft.com/office/drawing/2014/main" id="{260BD3A1-8ECD-DB76-759A-C5C83AE57287}"/>
              </a:ext>
            </a:extLst>
          </p:cNvPr>
          <p:cNvSpPr txBox="1">
            <a:spLocks/>
          </p:cNvSpPr>
          <p:nvPr/>
        </p:nvSpPr>
        <p:spPr>
          <a:xfrm>
            <a:off x="589545" y="3483821"/>
            <a:ext cx="2816697" cy="11663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20128" indent="0">
              <a:buNone/>
            </a:pPr>
            <a:r>
              <a:rPr lang="en-US" sz="1400" kern="0" dirty="0">
                <a:solidFill>
                  <a:srgbClr val="000000"/>
                </a:solidFill>
                <a:latin typeface="Aptos Display" panose="020B0004020202020204" pitchFamily="34" charset="0"/>
              </a:rPr>
              <a:t>Competitive Grant Award Analysis: </a:t>
            </a:r>
          </a:p>
          <a:p>
            <a:r>
              <a:rPr lang="en-US" sz="1400" kern="0" dirty="0">
                <a:solidFill>
                  <a:srgbClr val="000000"/>
                </a:solidFill>
                <a:latin typeface="Aptos Display" panose="020B0004020202020204" pitchFamily="34" charset="0"/>
              </a:rPr>
              <a:t>Competitive Projects Over $1,500,000 or All Competitive</a:t>
            </a:r>
          </a:p>
          <a:p>
            <a:r>
              <a:rPr lang="en-US" sz="1400" kern="0" dirty="0">
                <a:solidFill>
                  <a:srgbClr val="000000"/>
                </a:solidFill>
                <a:latin typeface="Aptos Display" panose="020B0004020202020204" pitchFamily="34" charset="0"/>
              </a:rPr>
              <a:t>Average Award - $2,580,274</a:t>
            </a:r>
          </a:p>
          <a:p>
            <a:r>
              <a:rPr lang="en-US" sz="1400" kern="0" dirty="0">
                <a:solidFill>
                  <a:srgbClr val="000000"/>
                </a:solidFill>
                <a:latin typeface="Aptos Display" panose="020B0004020202020204" pitchFamily="34" charset="0"/>
              </a:rPr>
              <a:t>Total Award - $25,802,738</a:t>
            </a:r>
          </a:p>
          <a:p>
            <a:pPr marL="220128" indent="0">
              <a:buNone/>
            </a:pPr>
            <a:endParaRPr lang="en-US" sz="1200" kern="0" dirty="0">
              <a:solidFill>
                <a:srgbClr val="000000"/>
              </a:solidFill>
              <a:latin typeface="Aptos Display" panose="020B0004020202020204" pitchFamily="34" charset="0"/>
            </a:endParaRPr>
          </a:p>
          <a:p>
            <a:pPr marL="220128" indent="0">
              <a:buNone/>
            </a:pPr>
            <a:endParaRPr lang="en-US" sz="1200" kern="0" dirty="0">
              <a:solidFill>
                <a:srgbClr val="000000"/>
              </a:solidFill>
              <a:latin typeface="Aptos Display" panose="020B0004020202020204" pitchFamily="34" charset="0"/>
            </a:endParaRPr>
          </a:p>
          <a:p>
            <a:pPr marL="220128" indent="0">
              <a:buNone/>
            </a:pPr>
            <a:endParaRPr lang="en-US" sz="1200" kern="0" dirty="0">
              <a:solidFill>
                <a:srgbClr val="000000"/>
              </a:solidFill>
              <a:latin typeface="Aptos Display" panose="020B0004020202020204" pitchFamily="34" charset="0"/>
            </a:endParaRPr>
          </a:p>
        </p:txBody>
      </p:sp>
      <p:sp>
        <p:nvSpPr>
          <p:cNvPr id="19" name="Text Placeholder 3">
            <a:extLst>
              <a:ext uri="{FF2B5EF4-FFF2-40B4-BE49-F238E27FC236}">
                <a16:creationId xmlns:a16="http://schemas.microsoft.com/office/drawing/2014/main" id="{BDB743B8-D00B-08C7-0C7E-C38879D96E5F}"/>
              </a:ext>
            </a:extLst>
          </p:cNvPr>
          <p:cNvSpPr txBox="1">
            <a:spLocks/>
          </p:cNvSpPr>
          <p:nvPr/>
        </p:nvSpPr>
        <p:spPr>
          <a:xfrm>
            <a:off x="589546" y="1051488"/>
            <a:ext cx="2816697" cy="14027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20128" indent="0">
              <a:buNone/>
            </a:pPr>
            <a:r>
              <a:rPr lang="en-US" sz="1400" kern="0" dirty="0">
                <a:solidFill>
                  <a:srgbClr val="000000"/>
                </a:solidFill>
                <a:latin typeface="Aptos Display" panose="020B0004020202020204" pitchFamily="34" charset="0"/>
              </a:rPr>
              <a:t>Per Capita Grant Award Analysis: </a:t>
            </a:r>
          </a:p>
          <a:p>
            <a:r>
              <a:rPr lang="en-US" sz="1400" kern="0" dirty="0">
                <a:solidFill>
                  <a:srgbClr val="000000"/>
                </a:solidFill>
                <a:latin typeface="Aptos Display" panose="020B0004020202020204" pitchFamily="34" charset="0"/>
              </a:rPr>
              <a:t>Per Capita Closed Projects Over $430,000 or $500,000</a:t>
            </a:r>
          </a:p>
          <a:p>
            <a:r>
              <a:rPr lang="en-US" sz="1400" kern="0" dirty="0">
                <a:solidFill>
                  <a:srgbClr val="000000"/>
                </a:solidFill>
                <a:latin typeface="Aptos Display" panose="020B0004020202020204" pitchFamily="34" charset="0"/>
              </a:rPr>
              <a:t>Average Award - $544,489</a:t>
            </a:r>
          </a:p>
          <a:p>
            <a:r>
              <a:rPr lang="en-US" sz="1400" kern="0" dirty="0">
                <a:solidFill>
                  <a:srgbClr val="000000"/>
                </a:solidFill>
                <a:latin typeface="Aptos Display" panose="020B0004020202020204" pitchFamily="34" charset="0"/>
              </a:rPr>
              <a:t>Total Award - $56,082,316</a:t>
            </a:r>
          </a:p>
        </p:txBody>
      </p:sp>
      <p:pic>
        <p:nvPicPr>
          <p:cNvPr id="22" name="Picture 21" descr="Chart, box and whisker chart&#10;&#10;AI-generated content may be incorrect.">
            <a:extLst>
              <a:ext uri="{FF2B5EF4-FFF2-40B4-BE49-F238E27FC236}">
                <a16:creationId xmlns:a16="http://schemas.microsoft.com/office/drawing/2014/main" id="{452A8660-4F66-45EE-FA7B-753EAB5F89D2}"/>
              </a:ext>
            </a:extLst>
          </p:cNvPr>
          <p:cNvPicPr>
            <a:picLocks noChangeAspect="1"/>
          </p:cNvPicPr>
          <p:nvPr/>
        </p:nvPicPr>
        <p:blipFill>
          <a:blip r:embed="rId2"/>
          <a:stretch>
            <a:fillRect/>
          </a:stretch>
        </p:blipFill>
        <p:spPr>
          <a:xfrm>
            <a:off x="3406242" y="974785"/>
            <a:ext cx="6427265" cy="5007445"/>
          </a:xfrm>
          <a:prstGeom prst="rect">
            <a:avLst/>
          </a:prstGeom>
        </p:spPr>
      </p:pic>
    </p:spTree>
    <p:extLst>
      <p:ext uri="{BB962C8B-B14F-4D97-AF65-F5344CB8AC3E}">
        <p14:creationId xmlns:p14="http://schemas.microsoft.com/office/powerpoint/2010/main" val="110309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9F72-8BF8-9E86-0CFA-A7356CDB6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7C766-ACAA-15F6-26CE-B46465A3A0DA}"/>
              </a:ext>
            </a:extLst>
          </p:cNvPr>
          <p:cNvSpPr>
            <a:spLocks noGrp="1"/>
          </p:cNvSpPr>
          <p:nvPr>
            <p:ph type="title"/>
          </p:nvPr>
        </p:nvSpPr>
        <p:spPr>
          <a:xfrm>
            <a:off x="714133" y="616807"/>
            <a:ext cx="7789600" cy="1166400"/>
          </a:xfrm>
        </p:spPr>
        <p:txBody>
          <a:bodyPr/>
          <a:lstStyle/>
          <a:p>
            <a:r>
              <a:rPr lang="en-US" dirty="0"/>
              <a:t>Current ROI Template</a:t>
            </a:r>
          </a:p>
        </p:txBody>
      </p:sp>
      <p:sp>
        <p:nvSpPr>
          <p:cNvPr id="3" name="Subtitle 2">
            <a:extLst>
              <a:ext uri="{FF2B5EF4-FFF2-40B4-BE49-F238E27FC236}">
                <a16:creationId xmlns:a16="http://schemas.microsoft.com/office/drawing/2014/main" id="{007F259F-F2CD-3D7A-BFF3-58698E24D76B}"/>
              </a:ext>
            </a:extLst>
          </p:cNvPr>
          <p:cNvSpPr>
            <a:spLocks noGrp="1"/>
          </p:cNvSpPr>
          <p:nvPr>
            <p:ph type="subTitle" idx="1"/>
          </p:nvPr>
        </p:nvSpPr>
        <p:spPr>
          <a:xfrm>
            <a:off x="714133" y="1100596"/>
            <a:ext cx="7754400" cy="608769"/>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Why/How it’s Used in Evaluation &amp; How it’s Calculated</a:t>
            </a:r>
          </a:p>
        </p:txBody>
      </p:sp>
      <p:sp>
        <p:nvSpPr>
          <p:cNvPr id="4" name="Text Placeholder 3">
            <a:extLst>
              <a:ext uri="{FF2B5EF4-FFF2-40B4-BE49-F238E27FC236}">
                <a16:creationId xmlns:a16="http://schemas.microsoft.com/office/drawing/2014/main" id="{7897739B-80C5-42B5-1A28-3211BF298EF3}"/>
              </a:ext>
            </a:extLst>
          </p:cNvPr>
          <p:cNvSpPr>
            <a:spLocks noGrp="1"/>
          </p:cNvSpPr>
          <p:nvPr>
            <p:ph type="body" idx="2"/>
          </p:nvPr>
        </p:nvSpPr>
        <p:spPr>
          <a:xfrm>
            <a:off x="714133" y="1709365"/>
            <a:ext cx="11112682" cy="36488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The Return on Investment Calculator is dependent on two inputs and measured over 3- and 5-year intervals. </a:t>
            </a:r>
          </a:p>
          <a:p>
            <a:r>
              <a:rPr lang="en-US" sz="2000" dirty="0">
                <a:latin typeface="Roboto" panose="02000000000000000000" pitchFamily="2" charset="0"/>
                <a:ea typeface="Roboto" panose="02000000000000000000" pitchFamily="2" charset="0"/>
                <a:cs typeface="Roboto" panose="02000000000000000000" pitchFamily="2" charset="0"/>
              </a:rPr>
              <a:t>It assumes a level of job growth expected to occur in the targeted industry as a result of the project for all investment categories. </a:t>
            </a:r>
          </a:p>
          <a:p>
            <a:r>
              <a:rPr lang="en-US" sz="2000" dirty="0">
                <a:latin typeface="Roboto" panose="02000000000000000000" pitchFamily="2" charset="0"/>
                <a:ea typeface="Roboto" panose="02000000000000000000" pitchFamily="2" charset="0"/>
                <a:cs typeface="Roboto" panose="02000000000000000000" pitchFamily="2" charset="0"/>
              </a:rPr>
              <a:t>It is a fiscal return to the Commonwealth calculator that estimates state revenue increases – income and sales taxes for the job growth impact. </a:t>
            </a:r>
          </a:p>
          <a:p>
            <a:r>
              <a:rPr lang="en-US" sz="2000" dirty="0">
                <a:latin typeface="Roboto" panose="02000000000000000000" pitchFamily="2" charset="0"/>
                <a:ea typeface="Roboto" panose="02000000000000000000" pitchFamily="2" charset="0"/>
                <a:cs typeface="Roboto" panose="02000000000000000000" pitchFamily="2" charset="0"/>
              </a:rPr>
              <a:t>Inputs required for the model: </a:t>
            </a:r>
          </a:p>
          <a:p>
            <a:pPr lvl="1"/>
            <a:r>
              <a:rPr lang="en-US" sz="2000" dirty="0">
                <a:latin typeface="Roboto" panose="02000000000000000000" pitchFamily="2" charset="0"/>
                <a:ea typeface="Roboto" panose="02000000000000000000" pitchFamily="2" charset="0"/>
                <a:cs typeface="Roboto" panose="02000000000000000000" pitchFamily="2" charset="0"/>
              </a:rPr>
              <a:t>Jobs Created</a:t>
            </a:r>
          </a:p>
          <a:p>
            <a:pPr lvl="1"/>
            <a:r>
              <a:rPr lang="en-US" sz="2000" dirty="0">
                <a:latin typeface="Roboto" panose="02000000000000000000" pitchFamily="2" charset="0"/>
                <a:ea typeface="Roboto" panose="02000000000000000000" pitchFamily="2" charset="0"/>
                <a:cs typeface="Roboto" panose="02000000000000000000" pitchFamily="2" charset="0"/>
              </a:rPr>
              <a:t>Wages of Jobs Created	</a:t>
            </a:r>
          </a:p>
          <a:p>
            <a:pPr marL="220128" indent="0">
              <a:buNone/>
            </a:pPr>
            <a:r>
              <a:rPr lang="en-US" sz="2000" dirty="0"/>
              <a:t>	</a:t>
            </a:r>
          </a:p>
        </p:txBody>
      </p:sp>
      <p:sp>
        <p:nvSpPr>
          <p:cNvPr id="5" name="Slide Number Placeholder 4">
            <a:extLst>
              <a:ext uri="{FF2B5EF4-FFF2-40B4-BE49-F238E27FC236}">
                <a16:creationId xmlns:a16="http://schemas.microsoft.com/office/drawing/2014/main" id="{58B73629-67FC-C725-5113-694488005AAD}"/>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6" name="Slide Number Placeholder 5">
            <a:extLst>
              <a:ext uri="{FF2B5EF4-FFF2-40B4-BE49-F238E27FC236}">
                <a16:creationId xmlns:a16="http://schemas.microsoft.com/office/drawing/2014/main" id="{0ADAE496-7406-156C-1925-6B91A7841778}"/>
              </a:ext>
            </a:extLst>
          </p:cNvPr>
          <p:cNvSpPr>
            <a:spLocks noGrp="1"/>
          </p:cNvSpPr>
          <p:nvPr>
            <p:ph type="sldNum" idx="3"/>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31878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2797-134B-0B55-6EEA-583A07DBFD6C}"/>
              </a:ext>
            </a:extLst>
          </p:cNvPr>
          <p:cNvSpPr>
            <a:spLocks noGrp="1"/>
          </p:cNvSpPr>
          <p:nvPr>
            <p:ph type="title"/>
          </p:nvPr>
        </p:nvSpPr>
        <p:spPr/>
        <p:txBody>
          <a:bodyPr/>
          <a:lstStyle/>
          <a:p>
            <a:r>
              <a:rPr lang="en-US" dirty="0"/>
              <a:t>Current ROI Template</a:t>
            </a:r>
            <a:br>
              <a:rPr lang="en-US" dirty="0"/>
            </a:br>
            <a:r>
              <a:rPr lang="en-US" sz="1800" dirty="0"/>
              <a:t>Example of current 3-year ROI used</a:t>
            </a:r>
          </a:p>
        </p:txBody>
      </p:sp>
      <p:sp>
        <p:nvSpPr>
          <p:cNvPr id="3" name="Subtitle 2">
            <a:extLst>
              <a:ext uri="{FF2B5EF4-FFF2-40B4-BE49-F238E27FC236}">
                <a16:creationId xmlns:a16="http://schemas.microsoft.com/office/drawing/2014/main" id="{BCEC14E4-F07E-65F9-04AA-5044D8B1C1AC}"/>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5B44A8EE-8FD0-08A2-E336-BE9B94C7BFDB}"/>
              </a:ext>
            </a:extLst>
          </p:cNvPr>
          <p:cNvSpPr>
            <a:spLocks noGrp="1"/>
          </p:cNvSpPr>
          <p:nvPr>
            <p:ph type="body" idx="2"/>
          </p:nvPr>
        </p:nvSpPr>
        <p:spPr/>
        <p:txBody>
          <a:bodyPr/>
          <a:lstStyle/>
          <a:p>
            <a:endParaRPr lang="en-US" dirty="0"/>
          </a:p>
        </p:txBody>
      </p:sp>
      <p:sp>
        <p:nvSpPr>
          <p:cNvPr id="5" name="Slide Number Placeholder 4">
            <a:extLst>
              <a:ext uri="{FF2B5EF4-FFF2-40B4-BE49-F238E27FC236}">
                <a16:creationId xmlns:a16="http://schemas.microsoft.com/office/drawing/2014/main" id="{55F4252D-C71A-71BB-1B5F-2E9BAF43A018}"/>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6" name="Slide Number Placeholder 5">
            <a:extLst>
              <a:ext uri="{FF2B5EF4-FFF2-40B4-BE49-F238E27FC236}">
                <a16:creationId xmlns:a16="http://schemas.microsoft.com/office/drawing/2014/main" id="{6877FE3C-070D-072E-C340-F2552B2AFE4D}"/>
              </a:ext>
            </a:extLst>
          </p:cNvPr>
          <p:cNvSpPr>
            <a:spLocks noGrp="1"/>
          </p:cNvSpPr>
          <p:nvPr>
            <p:ph type="sldNum" idx="3"/>
          </p:nvPr>
        </p:nvSpPr>
        <p:spPr/>
        <p:txBody>
          <a:bodyPr/>
          <a:lstStyle/>
          <a:p>
            <a:fld id="{00000000-1234-1234-1234-123412341234}" type="slidenum">
              <a:rPr lang="en" smtClean="0"/>
              <a:pPr/>
              <a:t>13</a:t>
            </a:fld>
            <a:endParaRPr lang="en" dirty="0"/>
          </a:p>
        </p:txBody>
      </p:sp>
      <p:pic>
        <p:nvPicPr>
          <p:cNvPr id="8" name="Picture 7" descr="Table&#10;&#10;AI-generated content may be incorrect.">
            <a:extLst>
              <a:ext uri="{FF2B5EF4-FFF2-40B4-BE49-F238E27FC236}">
                <a16:creationId xmlns:a16="http://schemas.microsoft.com/office/drawing/2014/main" id="{6889249A-19B7-279E-AD4B-5A88F7860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2" y="1773646"/>
            <a:ext cx="7571212" cy="3824178"/>
          </a:xfrm>
          <a:prstGeom prst="rect">
            <a:avLst/>
          </a:prstGeom>
        </p:spPr>
      </p:pic>
    </p:spTree>
    <p:extLst>
      <p:ext uri="{BB962C8B-B14F-4D97-AF65-F5344CB8AC3E}">
        <p14:creationId xmlns:p14="http://schemas.microsoft.com/office/powerpoint/2010/main" val="312245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30CF-4604-6815-A971-D1D435569605}"/>
              </a:ext>
            </a:extLst>
          </p:cNvPr>
          <p:cNvSpPr>
            <a:spLocks noGrp="1"/>
          </p:cNvSpPr>
          <p:nvPr>
            <p:ph type="title"/>
          </p:nvPr>
        </p:nvSpPr>
        <p:spPr/>
        <p:txBody>
          <a:bodyPr/>
          <a:lstStyle/>
          <a:p>
            <a:r>
              <a:rPr lang="en-US" dirty="0"/>
              <a:t>Current ROI Template</a:t>
            </a:r>
            <a:br>
              <a:rPr lang="en-US" dirty="0"/>
            </a:br>
            <a:r>
              <a:rPr lang="en-US" sz="1800" dirty="0"/>
              <a:t>Example of current 5-year ROI used</a:t>
            </a:r>
          </a:p>
        </p:txBody>
      </p:sp>
      <p:sp>
        <p:nvSpPr>
          <p:cNvPr id="3" name="Subtitle 2">
            <a:extLst>
              <a:ext uri="{FF2B5EF4-FFF2-40B4-BE49-F238E27FC236}">
                <a16:creationId xmlns:a16="http://schemas.microsoft.com/office/drawing/2014/main" id="{03EE0204-2279-489F-1A09-65A1D5E06C53}"/>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24CD67E0-DD8E-BA5A-67F9-AFF9BE7B38FC}"/>
              </a:ext>
            </a:extLst>
          </p:cNvPr>
          <p:cNvSpPr>
            <a:spLocks noGrp="1"/>
          </p:cNvSpPr>
          <p:nvPr>
            <p:ph type="body" idx="2"/>
          </p:nvPr>
        </p:nvSpPr>
        <p:spPr/>
        <p:txBody>
          <a:bodyPr/>
          <a:lstStyle/>
          <a:p>
            <a:endParaRPr lang="en-US" dirty="0"/>
          </a:p>
        </p:txBody>
      </p:sp>
      <p:sp>
        <p:nvSpPr>
          <p:cNvPr id="5" name="Slide Number Placeholder 4">
            <a:extLst>
              <a:ext uri="{FF2B5EF4-FFF2-40B4-BE49-F238E27FC236}">
                <a16:creationId xmlns:a16="http://schemas.microsoft.com/office/drawing/2014/main" id="{8E465040-BCB3-BEE1-DC94-1C466C7D9521}"/>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6" name="Slide Number Placeholder 5">
            <a:extLst>
              <a:ext uri="{FF2B5EF4-FFF2-40B4-BE49-F238E27FC236}">
                <a16:creationId xmlns:a16="http://schemas.microsoft.com/office/drawing/2014/main" id="{38CD85A2-8ED8-C93D-0DE8-BFA7AC0E9023}"/>
              </a:ext>
            </a:extLst>
          </p:cNvPr>
          <p:cNvSpPr>
            <a:spLocks noGrp="1"/>
          </p:cNvSpPr>
          <p:nvPr>
            <p:ph type="sldNum" idx="3"/>
          </p:nvPr>
        </p:nvSpPr>
        <p:spPr/>
        <p:txBody>
          <a:bodyPr/>
          <a:lstStyle/>
          <a:p>
            <a:fld id="{00000000-1234-1234-1234-123412341234}" type="slidenum">
              <a:rPr lang="en" smtClean="0"/>
              <a:pPr/>
              <a:t>14</a:t>
            </a:fld>
            <a:endParaRPr lang="en" dirty="0"/>
          </a:p>
        </p:txBody>
      </p:sp>
      <p:pic>
        <p:nvPicPr>
          <p:cNvPr id="8" name="Picture 7" descr="Table&#10;&#10;AI-generated content may be incorrect.">
            <a:extLst>
              <a:ext uri="{FF2B5EF4-FFF2-40B4-BE49-F238E27FC236}">
                <a16:creationId xmlns:a16="http://schemas.microsoft.com/office/drawing/2014/main" id="{D8B2C1C4-D291-8C01-2373-C2C2A766F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33" y="1918364"/>
            <a:ext cx="9221895" cy="3648800"/>
          </a:xfrm>
          <a:prstGeom prst="rect">
            <a:avLst/>
          </a:prstGeom>
        </p:spPr>
      </p:pic>
    </p:spTree>
    <p:extLst>
      <p:ext uri="{BB962C8B-B14F-4D97-AF65-F5344CB8AC3E}">
        <p14:creationId xmlns:p14="http://schemas.microsoft.com/office/powerpoint/2010/main" val="252205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70FE-874C-993E-BCB8-9F4B65513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25D54-8782-C2C0-2A80-5C5CB30D345D}"/>
              </a:ext>
            </a:extLst>
          </p:cNvPr>
          <p:cNvSpPr>
            <a:spLocks noGrp="1"/>
          </p:cNvSpPr>
          <p:nvPr>
            <p:ph type="title"/>
          </p:nvPr>
        </p:nvSpPr>
        <p:spPr>
          <a:xfrm>
            <a:off x="714133" y="616807"/>
            <a:ext cx="7789600" cy="1166400"/>
          </a:xfrm>
        </p:spPr>
        <p:txBody>
          <a:bodyPr/>
          <a:lstStyle/>
          <a:p>
            <a:r>
              <a:rPr lang="en-US" dirty="0"/>
              <a:t>Current ROI Template</a:t>
            </a:r>
          </a:p>
        </p:txBody>
      </p:sp>
      <p:sp>
        <p:nvSpPr>
          <p:cNvPr id="3" name="Subtitle 2">
            <a:extLst>
              <a:ext uri="{FF2B5EF4-FFF2-40B4-BE49-F238E27FC236}">
                <a16:creationId xmlns:a16="http://schemas.microsoft.com/office/drawing/2014/main" id="{8854D807-D0E8-029B-E916-FEBC6A8118F3}"/>
              </a:ext>
            </a:extLst>
          </p:cNvPr>
          <p:cNvSpPr>
            <a:spLocks noGrp="1"/>
          </p:cNvSpPr>
          <p:nvPr>
            <p:ph type="subTitle" idx="1"/>
          </p:nvPr>
        </p:nvSpPr>
        <p:spPr>
          <a:xfrm>
            <a:off x="714133" y="1100596"/>
            <a:ext cx="7754400" cy="608769"/>
          </a:xfrm>
        </p:spPr>
        <p:txBody>
          <a:bodyPr/>
          <a:lstStyle/>
          <a:p>
            <a:r>
              <a:rPr lang="en-US" sz="2000" b="1" dirty="0"/>
              <a:t>Why/How it’s Used in Evaluation &amp; How it’s Calculated</a:t>
            </a:r>
          </a:p>
        </p:txBody>
      </p:sp>
      <p:sp>
        <p:nvSpPr>
          <p:cNvPr id="4" name="Text Placeholder 3">
            <a:extLst>
              <a:ext uri="{FF2B5EF4-FFF2-40B4-BE49-F238E27FC236}">
                <a16:creationId xmlns:a16="http://schemas.microsoft.com/office/drawing/2014/main" id="{C4A76313-2169-AEAB-B17C-71721029D532}"/>
              </a:ext>
            </a:extLst>
          </p:cNvPr>
          <p:cNvSpPr>
            <a:spLocks noGrp="1"/>
          </p:cNvSpPr>
          <p:nvPr>
            <p:ph type="body" idx="2"/>
          </p:nvPr>
        </p:nvSpPr>
        <p:spPr>
          <a:xfrm>
            <a:off x="714133" y="1783207"/>
            <a:ext cx="11112682" cy="3648800"/>
          </a:xfrm>
        </p:spPr>
        <p:txBody>
          <a:bodyPr/>
          <a:lstStyle/>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As a measure of economic impact, it is one of several ways a project application can demonstrate impact</a:t>
            </a:r>
            <a:br>
              <a:rPr lang="en-US" sz="2000" dirty="0">
                <a:latin typeface="Roboto" panose="02000000000000000000" pitchFamily="2" charset="0"/>
                <a:ea typeface="Roboto" panose="02000000000000000000" pitchFamily="2" charset="0"/>
                <a:cs typeface="Roboto" panose="02000000000000000000" pitchFamily="2" charset="0"/>
              </a:rPr>
            </a:br>
            <a:endParaRPr lang="en-US" sz="2000" dirty="0">
              <a:latin typeface="Roboto" panose="02000000000000000000" pitchFamily="2" charset="0"/>
              <a:ea typeface="Roboto" panose="02000000000000000000" pitchFamily="2" charset="0"/>
              <a:cs typeface="Roboto" panose="02000000000000000000" pitchFamily="2" charset="0"/>
            </a:endParaRP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1. Overview of project</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2. Industry Focus and Support of Growth and Diversification Plan Strategies</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3. Products, Outcomes, and Deliverables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4. Economic Impact Template - </a:t>
            </a:r>
            <a:r>
              <a:rPr lang="en-US" sz="2000" i="1" dirty="0">
                <a:latin typeface="Roboto" panose="02000000000000000000" pitchFamily="2" charset="0"/>
                <a:ea typeface="Roboto" panose="02000000000000000000" pitchFamily="2" charset="0"/>
                <a:cs typeface="Roboto" panose="02000000000000000000" pitchFamily="2" charset="0"/>
              </a:rPr>
              <a:t>Please note that the template is used as one of many evaluation criteria, but a positive fiscal return in the 3- or 5-year impact study period is not an eligibility requirement. 	</a:t>
            </a:r>
          </a:p>
          <a:p>
            <a:pPr marL="220128" indent="0">
              <a:buNone/>
            </a:pPr>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5" name="Slide Number Placeholder 4">
            <a:extLst>
              <a:ext uri="{FF2B5EF4-FFF2-40B4-BE49-F238E27FC236}">
                <a16:creationId xmlns:a16="http://schemas.microsoft.com/office/drawing/2014/main" id="{3579D375-D589-0735-DFD0-717A0DAC6D8A}"/>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6" name="Slide Number Placeholder 5">
            <a:extLst>
              <a:ext uri="{FF2B5EF4-FFF2-40B4-BE49-F238E27FC236}">
                <a16:creationId xmlns:a16="http://schemas.microsoft.com/office/drawing/2014/main" id="{6788E40E-E44B-001F-6471-48354D476828}"/>
              </a:ext>
            </a:extLst>
          </p:cNvPr>
          <p:cNvSpPr>
            <a:spLocks noGrp="1"/>
          </p:cNvSpPr>
          <p:nvPr>
            <p:ph type="sldNum" idx="3"/>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51272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72A3-B91B-F277-8CDC-B61414FA1351}"/>
              </a:ext>
            </a:extLst>
          </p:cNvPr>
          <p:cNvSpPr>
            <a:spLocks noGrp="1"/>
          </p:cNvSpPr>
          <p:nvPr>
            <p:ph type="title"/>
          </p:nvPr>
        </p:nvSpPr>
        <p:spPr/>
        <p:txBody>
          <a:bodyPr/>
          <a:lstStyle/>
          <a:p>
            <a:r>
              <a:rPr lang="en-US" dirty="0"/>
              <a:t>Third-party Evaluation Experience</a:t>
            </a:r>
          </a:p>
        </p:txBody>
      </p:sp>
      <p:sp>
        <p:nvSpPr>
          <p:cNvPr id="5" name="Slide Number Placeholder 4">
            <a:extLst>
              <a:ext uri="{FF2B5EF4-FFF2-40B4-BE49-F238E27FC236}">
                <a16:creationId xmlns:a16="http://schemas.microsoft.com/office/drawing/2014/main" id="{5C492BCA-6123-8374-829E-1E5DA6E76BF9}"/>
              </a:ext>
            </a:extLst>
          </p:cNvPr>
          <p:cNvSpPr>
            <a:spLocks noGrp="1"/>
          </p:cNvSpPr>
          <p:nvPr>
            <p:ph type="sldNum" idx="12"/>
          </p:nvPr>
        </p:nvSpPr>
        <p:spPr/>
        <p:txBody>
          <a:bodyPr/>
          <a:lstStyle/>
          <a:p>
            <a:fld id="{00000000-1234-1234-1234-123412341234}" type="slidenum">
              <a:rPr lang="en" smtClean="0"/>
              <a:pPr/>
              <a:t>16</a:t>
            </a:fld>
            <a:endParaRPr lang="en" dirty="0"/>
          </a:p>
        </p:txBody>
      </p:sp>
      <p:sp>
        <p:nvSpPr>
          <p:cNvPr id="6" name="Slide Number Placeholder 5">
            <a:extLst>
              <a:ext uri="{FF2B5EF4-FFF2-40B4-BE49-F238E27FC236}">
                <a16:creationId xmlns:a16="http://schemas.microsoft.com/office/drawing/2014/main" id="{6D93376A-6725-43F1-D1B3-2222EF94D405}"/>
              </a:ext>
            </a:extLst>
          </p:cNvPr>
          <p:cNvSpPr>
            <a:spLocks noGrp="1"/>
          </p:cNvSpPr>
          <p:nvPr>
            <p:ph type="sldNum" idx="3"/>
          </p:nvPr>
        </p:nvSpPr>
        <p:spPr/>
        <p:txBody>
          <a:bodyPr/>
          <a:lstStyle/>
          <a:p>
            <a:fld id="{00000000-1234-1234-1234-123412341234}" type="slidenum">
              <a:rPr lang="en" smtClean="0"/>
              <a:pPr/>
              <a:t>16</a:t>
            </a:fld>
            <a:endParaRPr lang="en" dirty="0"/>
          </a:p>
        </p:txBody>
      </p:sp>
      <p:sp>
        <p:nvSpPr>
          <p:cNvPr id="11" name="TextBox 10">
            <a:extLst>
              <a:ext uri="{FF2B5EF4-FFF2-40B4-BE49-F238E27FC236}">
                <a16:creationId xmlns:a16="http://schemas.microsoft.com/office/drawing/2014/main" id="{91615DB0-D1DE-E4F0-15A2-761992797AD1}"/>
              </a:ext>
            </a:extLst>
          </p:cNvPr>
          <p:cNvSpPr txBox="1"/>
          <p:nvPr/>
        </p:nvSpPr>
        <p:spPr>
          <a:xfrm>
            <a:off x="819509" y="1863306"/>
            <a:ext cx="1033444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Up until (FY25), a third-party was required to validate the inputs used by the applicant in the ROI analysis for all Competitive applications, and developed a more comprehensive economic impact model.</a:t>
            </a:r>
          </a:p>
          <a:p>
            <a:endParaRPr lang="en-US" sz="20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Challenges: Some confusion regarding when and how to engage the consultant, delays in input validation, and final work product to accompany the application. </a:t>
            </a:r>
          </a:p>
          <a:p>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8748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716B-AB91-399E-3E5D-1E49681E3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BE878-C3B9-1888-A96C-4495BA9BC08A}"/>
              </a:ext>
            </a:extLst>
          </p:cNvPr>
          <p:cNvSpPr>
            <a:spLocks noGrp="1"/>
          </p:cNvSpPr>
          <p:nvPr>
            <p:ph type="title"/>
          </p:nvPr>
        </p:nvSpPr>
        <p:spPr>
          <a:xfrm>
            <a:off x="558857" y="677405"/>
            <a:ext cx="7789600" cy="1166400"/>
          </a:xfrm>
        </p:spPr>
        <p:txBody>
          <a:bodyPr/>
          <a:lstStyle/>
          <a:p>
            <a:r>
              <a:rPr lang="en-US" dirty="0"/>
              <a:t>Break Even Analysis Tool</a:t>
            </a:r>
          </a:p>
        </p:txBody>
      </p:sp>
      <p:sp>
        <p:nvSpPr>
          <p:cNvPr id="5" name="Slide Number Placeholder 4">
            <a:extLst>
              <a:ext uri="{FF2B5EF4-FFF2-40B4-BE49-F238E27FC236}">
                <a16:creationId xmlns:a16="http://schemas.microsoft.com/office/drawing/2014/main" id="{18C18E39-D824-F5B4-9569-6C3BDCA74D8F}"/>
              </a:ext>
            </a:extLst>
          </p:cNvPr>
          <p:cNvSpPr>
            <a:spLocks noGrp="1"/>
          </p:cNvSpPr>
          <p:nvPr>
            <p:ph type="sldNum" idx="12"/>
          </p:nvPr>
        </p:nvSpPr>
        <p:spPr/>
        <p:txBody>
          <a:bodyPr/>
          <a:lstStyle/>
          <a:p>
            <a:fld id="{00000000-1234-1234-1234-123412341234}" type="slidenum">
              <a:rPr lang="en" smtClean="0"/>
              <a:pPr/>
              <a:t>17</a:t>
            </a:fld>
            <a:endParaRPr lang="en" dirty="0"/>
          </a:p>
        </p:txBody>
      </p:sp>
      <p:sp>
        <p:nvSpPr>
          <p:cNvPr id="6" name="Slide Number Placeholder 5">
            <a:extLst>
              <a:ext uri="{FF2B5EF4-FFF2-40B4-BE49-F238E27FC236}">
                <a16:creationId xmlns:a16="http://schemas.microsoft.com/office/drawing/2014/main" id="{60BB5E5A-D536-3145-042C-58F3261453E0}"/>
              </a:ext>
            </a:extLst>
          </p:cNvPr>
          <p:cNvSpPr>
            <a:spLocks noGrp="1"/>
          </p:cNvSpPr>
          <p:nvPr>
            <p:ph type="sldNum" idx="3"/>
          </p:nvPr>
        </p:nvSpPr>
        <p:spPr/>
        <p:txBody>
          <a:bodyPr/>
          <a:lstStyle/>
          <a:p>
            <a:fld id="{00000000-1234-1234-1234-123412341234}" type="slidenum">
              <a:rPr lang="en" smtClean="0"/>
              <a:pPr/>
              <a:t>17</a:t>
            </a:fld>
            <a:endParaRPr lang="en" dirty="0"/>
          </a:p>
        </p:txBody>
      </p:sp>
      <p:pic>
        <p:nvPicPr>
          <p:cNvPr id="8" name="Picture 7" descr="Chart&#10;&#10;AI-generated content may be incorrect.">
            <a:extLst>
              <a:ext uri="{FF2B5EF4-FFF2-40B4-BE49-F238E27FC236}">
                <a16:creationId xmlns:a16="http://schemas.microsoft.com/office/drawing/2014/main" id="{ADA03FB5-2352-5D61-C876-ECA29DC0D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74" y="1154812"/>
            <a:ext cx="3788856" cy="4799106"/>
          </a:xfrm>
          <a:prstGeom prst="rect">
            <a:avLst/>
          </a:prstGeom>
        </p:spPr>
      </p:pic>
      <p:pic>
        <p:nvPicPr>
          <p:cNvPr id="10" name="Picture 9" descr="Graphical user interface, application, table, Excel&#10;&#10;AI-generated content may be incorrect.">
            <a:extLst>
              <a:ext uri="{FF2B5EF4-FFF2-40B4-BE49-F238E27FC236}">
                <a16:creationId xmlns:a16="http://schemas.microsoft.com/office/drawing/2014/main" id="{DEE87952-44EA-2D58-C73C-181F74E3E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651" y="1089285"/>
            <a:ext cx="4414827" cy="4862276"/>
          </a:xfrm>
          <a:prstGeom prst="rect">
            <a:avLst/>
          </a:prstGeom>
        </p:spPr>
      </p:pic>
    </p:spTree>
    <p:extLst>
      <p:ext uri="{BB962C8B-B14F-4D97-AF65-F5344CB8AC3E}">
        <p14:creationId xmlns:p14="http://schemas.microsoft.com/office/powerpoint/2010/main" val="102295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C833-0722-0076-C742-6DE471C4829A}"/>
              </a:ext>
            </a:extLst>
          </p:cNvPr>
          <p:cNvSpPr>
            <a:spLocks noGrp="1"/>
          </p:cNvSpPr>
          <p:nvPr>
            <p:ph type="title"/>
          </p:nvPr>
        </p:nvSpPr>
        <p:spPr/>
        <p:txBody>
          <a:bodyPr/>
          <a:lstStyle/>
          <a:p>
            <a:r>
              <a:rPr lang="en-US" dirty="0"/>
              <a:t>Discussion</a:t>
            </a:r>
          </a:p>
        </p:txBody>
      </p:sp>
      <p:sp>
        <p:nvSpPr>
          <p:cNvPr id="3" name="Subtitle 2">
            <a:extLst>
              <a:ext uri="{FF2B5EF4-FFF2-40B4-BE49-F238E27FC236}">
                <a16:creationId xmlns:a16="http://schemas.microsoft.com/office/drawing/2014/main" id="{8EF0F3EC-71FF-B5AD-E38D-0B45B7C81016}"/>
              </a:ext>
            </a:extLst>
          </p:cNvPr>
          <p:cNvSpPr>
            <a:spLocks noGrp="1"/>
          </p:cNvSpPr>
          <p:nvPr>
            <p:ph type="subTitle" idx="1"/>
          </p:nvPr>
        </p:nvSpPr>
        <p:spPr>
          <a:xfrm>
            <a:off x="636495" y="1688100"/>
            <a:ext cx="10439822" cy="10740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Does the committee want to advance a recommendation related to either subpart of this JLARC study recommendation? </a:t>
            </a:r>
          </a:p>
          <a:p>
            <a:r>
              <a:rPr lang="en-US" sz="2000" dirty="0">
                <a:latin typeface="Roboto" panose="02000000000000000000" pitchFamily="2" charset="0"/>
                <a:ea typeface="Roboto" panose="02000000000000000000" pitchFamily="2" charset="0"/>
                <a:cs typeface="Roboto" panose="02000000000000000000" pitchFamily="2" charset="0"/>
              </a:rPr>
              <a:t>	</a:t>
            </a:r>
          </a:p>
        </p:txBody>
      </p:sp>
      <p:sp>
        <p:nvSpPr>
          <p:cNvPr id="4" name="Text Placeholder 3">
            <a:extLst>
              <a:ext uri="{FF2B5EF4-FFF2-40B4-BE49-F238E27FC236}">
                <a16:creationId xmlns:a16="http://schemas.microsoft.com/office/drawing/2014/main" id="{15AB9DA7-539D-B7C0-B483-4FABB2385989}"/>
              </a:ext>
            </a:extLst>
          </p:cNvPr>
          <p:cNvSpPr>
            <a:spLocks noGrp="1"/>
          </p:cNvSpPr>
          <p:nvPr>
            <p:ph type="body" idx="2"/>
          </p:nvPr>
        </p:nvSpPr>
        <p:spPr>
          <a:xfrm>
            <a:off x="714133" y="2762100"/>
            <a:ext cx="10362184" cy="3648800"/>
          </a:xfrm>
        </p:spPr>
        <p:txBody>
          <a:bodyPr/>
          <a:lstStyle/>
          <a:p>
            <a:r>
              <a:rPr lang="en-US" sz="2000" dirty="0">
                <a:latin typeface="Roboto" panose="02000000000000000000" pitchFamily="2" charset="0"/>
                <a:ea typeface="Roboto" panose="02000000000000000000" pitchFamily="2" charset="0"/>
                <a:cs typeface="Roboto" panose="02000000000000000000" pitchFamily="2" charset="0"/>
              </a:rPr>
              <a:t>Should the program define an award level where an ROI calculation is required? </a:t>
            </a:r>
          </a:p>
          <a:p>
            <a:r>
              <a:rPr lang="en-US" sz="2000" dirty="0">
                <a:latin typeface="Roboto" panose="02000000000000000000" pitchFamily="2" charset="0"/>
                <a:ea typeface="Roboto" panose="02000000000000000000" pitchFamily="2" charset="0"/>
                <a:cs typeface="Roboto" panose="02000000000000000000" pitchFamily="2" charset="0"/>
              </a:rPr>
              <a:t>Who should perform it? </a:t>
            </a:r>
          </a:p>
          <a:p>
            <a:pPr lvl="1"/>
            <a:r>
              <a:rPr lang="en-US" sz="2000" dirty="0">
                <a:latin typeface="Roboto" panose="02000000000000000000" pitchFamily="2" charset="0"/>
                <a:ea typeface="Roboto" panose="02000000000000000000" pitchFamily="2" charset="0"/>
                <a:cs typeface="Roboto" panose="02000000000000000000" pitchFamily="2" charset="0"/>
              </a:rPr>
              <a:t>Applicant using existing model with their inputs (Current Method)</a:t>
            </a:r>
          </a:p>
          <a:p>
            <a:pPr lvl="1"/>
            <a:r>
              <a:rPr lang="en-US" sz="2000" dirty="0">
                <a:latin typeface="Roboto" panose="02000000000000000000" pitchFamily="2" charset="0"/>
                <a:ea typeface="Roboto" panose="02000000000000000000" pitchFamily="2" charset="0"/>
                <a:cs typeface="Roboto" panose="02000000000000000000" pitchFamily="2" charset="0"/>
              </a:rPr>
              <a:t>Staff using existing model with applicant inputs</a:t>
            </a:r>
          </a:p>
          <a:p>
            <a:pPr lvl="1"/>
            <a:r>
              <a:rPr lang="en-US" sz="2000" dirty="0">
                <a:latin typeface="Roboto" panose="02000000000000000000" pitchFamily="2" charset="0"/>
                <a:ea typeface="Roboto" panose="02000000000000000000" pitchFamily="2" charset="0"/>
                <a:cs typeface="Roboto" panose="02000000000000000000" pitchFamily="2" charset="0"/>
              </a:rPr>
              <a:t>Third Party using applicant inputs ($)</a:t>
            </a:r>
          </a:p>
          <a:p>
            <a:pPr lvl="1"/>
            <a:r>
              <a:rPr lang="en-US" sz="2000" dirty="0">
                <a:latin typeface="Roboto" panose="02000000000000000000" pitchFamily="2" charset="0"/>
                <a:ea typeface="Roboto" panose="02000000000000000000" pitchFamily="2" charset="0"/>
                <a:cs typeface="Roboto" panose="02000000000000000000" pitchFamily="2" charset="0"/>
              </a:rPr>
              <a:t>Staff using enhanced model (break-even analysis tool)</a:t>
            </a:r>
          </a:p>
        </p:txBody>
      </p:sp>
      <p:sp>
        <p:nvSpPr>
          <p:cNvPr id="5" name="Slide Number Placeholder 4">
            <a:extLst>
              <a:ext uri="{FF2B5EF4-FFF2-40B4-BE49-F238E27FC236}">
                <a16:creationId xmlns:a16="http://schemas.microsoft.com/office/drawing/2014/main" id="{DB276C44-023F-165D-C9DE-11112DC6C571}"/>
              </a:ext>
            </a:extLst>
          </p:cNvPr>
          <p:cNvSpPr>
            <a:spLocks noGrp="1"/>
          </p:cNvSpPr>
          <p:nvPr>
            <p:ph type="sldNum" idx="12"/>
          </p:nvPr>
        </p:nvSpPr>
        <p:spPr/>
        <p:txBody>
          <a:bodyPr/>
          <a:lstStyle/>
          <a:p>
            <a:fld id="{00000000-1234-1234-1234-123412341234}" type="slidenum">
              <a:rPr lang="en" smtClean="0"/>
              <a:pPr/>
              <a:t>18</a:t>
            </a:fld>
            <a:endParaRPr lang="en" dirty="0"/>
          </a:p>
        </p:txBody>
      </p:sp>
      <p:sp>
        <p:nvSpPr>
          <p:cNvPr id="6" name="Slide Number Placeholder 5">
            <a:extLst>
              <a:ext uri="{FF2B5EF4-FFF2-40B4-BE49-F238E27FC236}">
                <a16:creationId xmlns:a16="http://schemas.microsoft.com/office/drawing/2014/main" id="{BB920DBE-C68B-2EF5-5C60-977468BE243B}"/>
              </a:ext>
            </a:extLst>
          </p:cNvPr>
          <p:cNvSpPr>
            <a:spLocks noGrp="1"/>
          </p:cNvSpPr>
          <p:nvPr>
            <p:ph type="sldNum" idx="3"/>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195375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BCAE-577B-6FC9-BE06-519C15D8D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A814-0334-CE69-53BC-9D7D7C3766CE}"/>
              </a:ext>
            </a:extLst>
          </p:cNvPr>
          <p:cNvSpPr>
            <a:spLocks noGrp="1"/>
          </p:cNvSpPr>
          <p:nvPr>
            <p:ph type="title"/>
          </p:nvPr>
        </p:nvSpPr>
        <p:spPr>
          <a:xfrm>
            <a:off x="714133" y="1058700"/>
            <a:ext cx="9275256" cy="1166400"/>
          </a:xfrm>
        </p:spPr>
        <p:txBody>
          <a:bodyPr/>
          <a:lstStyle/>
          <a:p>
            <a:r>
              <a:rPr lang="en-US" dirty="0"/>
              <a:t>VII.  NEXT MEETING (in-person) </a:t>
            </a:r>
            <a:br>
              <a:rPr lang="en-US" dirty="0"/>
            </a:br>
            <a:r>
              <a:rPr lang="en-US" dirty="0"/>
              <a:t>	a.  Virtual Meeting TBD</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F428F48A-A2C8-5339-4083-9DAC42D427E4}"/>
              </a:ext>
            </a:extLst>
          </p:cNvPr>
          <p:cNvSpPr>
            <a:spLocks noGrp="1"/>
          </p:cNvSpPr>
          <p:nvPr>
            <p:ph type="sldNum" idx="12"/>
          </p:nvPr>
        </p:nvSpPr>
        <p:spPr/>
        <p:txBody>
          <a:bodyPr/>
          <a:lstStyle/>
          <a:p>
            <a:fld id="{00000000-1234-1234-1234-123412341234}" type="slidenum">
              <a:rPr lang="en" smtClean="0"/>
              <a:pPr/>
              <a:t>19</a:t>
            </a:fld>
            <a:endParaRPr lang="en" dirty="0"/>
          </a:p>
        </p:txBody>
      </p:sp>
      <p:sp>
        <p:nvSpPr>
          <p:cNvPr id="6" name="Slide Number Placeholder 5">
            <a:extLst>
              <a:ext uri="{FF2B5EF4-FFF2-40B4-BE49-F238E27FC236}">
                <a16:creationId xmlns:a16="http://schemas.microsoft.com/office/drawing/2014/main" id="{0C558608-F425-0D1E-0153-E9CE5594712A}"/>
              </a:ext>
            </a:extLst>
          </p:cNvPr>
          <p:cNvSpPr>
            <a:spLocks noGrp="1"/>
          </p:cNvSpPr>
          <p:nvPr>
            <p:ph type="sldNum" idx="3"/>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231522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6" name="Picture 5" descr="A city with a body of water in the background&#10;&#10;Description automatically generated with low confidence">
            <a:extLst>
              <a:ext uri="{FF2B5EF4-FFF2-40B4-BE49-F238E27FC236}">
                <a16:creationId xmlns:a16="http://schemas.microsoft.com/office/drawing/2014/main" id="{50D70BC1-28FD-3A36-5A2E-E38F6285ABEF}"/>
              </a:ext>
            </a:extLst>
          </p:cNvPr>
          <p:cNvPicPr>
            <a:picLocks noChangeAspect="1"/>
          </p:cNvPicPr>
          <p:nvPr/>
        </p:nvPicPr>
        <p:blipFill>
          <a:blip r:embed="rId3">
            <a:duotone>
              <a:prstClr val="black"/>
              <a:schemeClr val="accent2">
                <a:tint val="45000"/>
                <a:satMod val="400000"/>
              </a:schemeClr>
            </a:duotone>
          </a:blip>
          <a:stretch>
            <a:fillRect/>
          </a:stretch>
        </p:blipFill>
        <p:spPr>
          <a:xfrm>
            <a:off x="-463107" y="0"/>
            <a:ext cx="15453745" cy="6941571"/>
          </a:xfrm>
          <a:prstGeom prst="rect">
            <a:avLst/>
          </a:prstGeom>
        </p:spPr>
      </p:pic>
      <p:sp>
        <p:nvSpPr>
          <p:cNvPr id="142" name="Google Shape;142;p15"/>
          <p:cNvSpPr txBox="1"/>
          <p:nvPr/>
        </p:nvSpPr>
        <p:spPr>
          <a:xfrm>
            <a:off x="1139329" y="720836"/>
            <a:ext cx="6522408" cy="615553"/>
          </a:xfrm>
          <a:prstGeom prst="rect">
            <a:avLst/>
          </a:prstGeom>
          <a:noFill/>
          <a:ln>
            <a:noFill/>
          </a:ln>
        </p:spPr>
        <p:txBody>
          <a:bodyPr spcFirstLastPara="1" wrap="square" lIns="0" tIns="0" rIns="0" bIns="0" anchor="t" anchorCtr="0">
            <a:spAutoFit/>
          </a:bodyPr>
          <a:lstStyle/>
          <a:p>
            <a:pPr defTabSz="1219170">
              <a:buClr>
                <a:srgbClr val="000000"/>
              </a:buClr>
            </a:pPr>
            <a:r>
              <a:rPr lang="en" sz="4000" b="1" kern="0" dirty="0">
                <a:solidFill>
                  <a:srgbClr val="FFFFFF"/>
                </a:solidFill>
                <a:latin typeface="Roboto"/>
                <a:ea typeface="Roboto"/>
                <a:cs typeface="Roboto"/>
                <a:sym typeface="Roboto"/>
              </a:rPr>
              <a:t>Agenda</a:t>
            </a:r>
          </a:p>
        </p:txBody>
      </p:sp>
      <p:grpSp>
        <p:nvGrpSpPr>
          <p:cNvPr id="143" name="Google Shape;143;p15"/>
          <p:cNvGrpSpPr/>
          <p:nvPr/>
        </p:nvGrpSpPr>
        <p:grpSpPr>
          <a:xfrm>
            <a:off x="374701" y="320867"/>
            <a:ext cx="294300" cy="287933"/>
            <a:chOff x="404850" y="312100"/>
            <a:chExt cx="220725" cy="215950"/>
          </a:xfrm>
          <a:solidFill>
            <a:srgbClr val="31B44B"/>
          </a:solidFill>
        </p:grpSpPr>
        <p:sp>
          <p:nvSpPr>
            <p:cNvPr id="144" name="Google Shape;144;p15"/>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5" name="Google Shape;145;p15"/>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6" name="Google Shape;146;p15"/>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sp>
          <p:nvSpPr>
            <p:cNvPr id="147" name="Google Shape;147;p15"/>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sp>
        <p:nvSpPr>
          <p:cNvPr id="8" name="Google Shape;110;p13">
            <a:extLst>
              <a:ext uri="{FF2B5EF4-FFF2-40B4-BE49-F238E27FC236}">
                <a16:creationId xmlns:a16="http://schemas.microsoft.com/office/drawing/2014/main" id="{C9CF4BB2-12C9-09D2-7F0A-14A11D5E50C9}"/>
              </a:ext>
            </a:extLst>
          </p:cNvPr>
          <p:cNvSpPr/>
          <p:nvPr/>
        </p:nvSpPr>
        <p:spPr>
          <a:xfrm>
            <a:off x="4742472" y="-66"/>
            <a:ext cx="7875936" cy="701282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lang="en-US" sz="1867" kern="0" dirty="0">
              <a:solidFill>
                <a:srgbClr val="31B44B"/>
              </a:solidFill>
              <a:latin typeface="Calibri" panose="020F0502020204030204" pitchFamily="34" charset="0"/>
              <a:cs typeface="Calibri" panose="020F0502020204030204" pitchFamily="34" charset="0"/>
              <a:sym typeface="Arial"/>
            </a:endParaRPr>
          </a:p>
        </p:txBody>
      </p:sp>
      <p:sp>
        <p:nvSpPr>
          <p:cNvPr id="148" name="Google Shape;148;p15"/>
          <p:cNvSpPr txBox="1">
            <a:spLocks noGrp="1"/>
          </p:cNvSpPr>
          <p:nvPr>
            <p:ph type="sldNum" idx="12"/>
          </p:nvPr>
        </p:nvSpPr>
        <p:spPr/>
        <p:txBody>
          <a:bodyPr/>
          <a:lstStyle/>
          <a:p>
            <a:pPr defTabSz="1219170">
              <a:buClr>
                <a:srgbClr val="000000"/>
              </a:buClr>
            </a:pPr>
            <a:fld id="{00000000-1234-1234-1234-123412341234}" type="slidenum">
              <a:rPr lang="en" kern="0">
                <a:solidFill>
                  <a:srgbClr val="21325E"/>
                </a:solidFill>
                <a:sym typeface="Arial"/>
              </a:rPr>
              <a:pPr defTabSz="1219170">
                <a:buClr>
                  <a:srgbClr val="000000"/>
                </a:buClr>
              </a:pPr>
              <a:t>2</a:t>
            </a:fld>
            <a:endParaRPr lang="en" kern="0" dirty="0">
              <a:solidFill>
                <a:srgbClr val="21325E"/>
              </a:solidFill>
              <a:sym typeface="Arial"/>
            </a:endParaRPr>
          </a:p>
        </p:txBody>
      </p:sp>
      <p:cxnSp>
        <p:nvCxnSpPr>
          <p:cNvPr id="10" name="Straight Connector 9">
            <a:extLst>
              <a:ext uri="{FF2B5EF4-FFF2-40B4-BE49-F238E27FC236}">
                <a16:creationId xmlns:a16="http://schemas.microsoft.com/office/drawing/2014/main" id="{FAA00906-4241-BF3D-052A-3C71CC6BDF85}"/>
              </a:ext>
            </a:extLst>
          </p:cNvPr>
          <p:cNvCxnSpPr/>
          <p:nvPr/>
        </p:nvCxnSpPr>
        <p:spPr>
          <a:xfrm>
            <a:off x="954565" y="1336847"/>
            <a:ext cx="8005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E7AB12-6DF2-5D36-9A1E-A6292302FCB2}"/>
              </a:ext>
            </a:extLst>
          </p:cNvPr>
          <p:cNvSpPr txBox="1"/>
          <p:nvPr/>
        </p:nvSpPr>
        <p:spPr>
          <a:xfrm>
            <a:off x="5051394" y="1580225"/>
            <a:ext cx="7306323" cy="4508927"/>
          </a:xfrm>
          <a:prstGeom prst="rect">
            <a:avLst/>
          </a:prstGeom>
          <a:noFill/>
        </p:spPr>
        <p:txBody>
          <a:bodyPr wrap="square" rtlCol="0">
            <a:spAutoFit/>
          </a:bodyPr>
          <a:lstStyle/>
          <a:p>
            <a:pPr marL="285750" indent="-285750">
              <a:buFont typeface="+mj-lt"/>
              <a:buAutoNum type="romanUcPeriod"/>
            </a:pPr>
            <a:r>
              <a:rPr lang="en-US" sz="1200" dirty="0">
                <a:solidFill>
                  <a:schemeClr val="bg1"/>
                </a:solidFill>
              </a:rPr>
              <a:t>OPENING</a:t>
            </a:r>
          </a:p>
          <a:p>
            <a:pPr marL="742950" lvl="1" indent="-285750">
              <a:buFont typeface="+mj-lt"/>
              <a:buAutoNum type="alphaLcPeriod"/>
            </a:pPr>
            <a:r>
              <a:rPr lang="en-US" sz="1200" dirty="0">
                <a:solidFill>
                  <a:schemeClr val="bg1"/>
                </a:solidFill>
              </a:rPr>
              <a:t>Call to order</a:t>
            </a:r>
          </a:p>
          <a:p>
            <a:pPr marL="742950" lvl="1" indent="-285750">
              <a:buFont typeface="+mj-lt"/>
              <a:buAutoNum type="alphaLcPeriod"/>
            </a:pPr>
            <a:r>
              <a:rPr lang="en-US" sz="1200" dirty="0">
                <a:solidFill>
                  <a:schemeClr val="bg1"/>
                </a:solidFill>
              </a:rPr>
              <a:t>Roll Call</a:t>
            </a:r>
          </a:p>
          <a:p>
            <a:pPr marL="742950" lvl="1" indent="-285750">
              <a:buFont typeface="+mj-lt"/>
              <a:buAutoNum type="alphaLcPeriod"/>
            </a:pPr>
            <a:r>
              <a:rPr lang="en-US" sz="1200" dirty="0">
                <a:solidFill>
                  <a:schemeClr val="bg1"/>
                </a:solidFill>
              </a:rPr>
              <a:t>Public Comment</a:t>
            </a:r>
          </a:p>
          <a:p>
            <a:pPr lvl="1"/>
            <a:endParaRPr lang="en-US" sz="1200" dirty="0">
              <a:solidFill>
                <a:schemeClr val="bg1"/>
              </a:solidFill>
            </a:endParaRPr>
          </a:p>
          <a:p>
            <a:pPr marL="285750" indent="-285750">
              <a:buFont typeface="+mj-lt"/>
              <a:buAutoNum type="romanUcPeriod"/>
            </a:pPr>
            <a:r>
              <a:rPr lang="en-US" sz="1200" dirty="0">
                <a:solidFill>
                  <a:schemeClr val="bg1"/>
                </a:solidFill>
              </a:rPr>
              <a:t>CONSENT AGENDA – </a:t>
            </a:r>
            <a:r>
              <a:rPr lang="en-US" sz="1200" b="1" i="1" dirty="0">
                <a:solidFill>
                  <a:schemeClr val="bg1"/>
                </a:solidFill>
              </a:rPr>
              <a:t>Action Item</a:t>
            </a:r>
          </a:p>
          <a:p>
            <a:pPr marL="742950" lvl="1" indent="-285750">
              <a:buFont typeface="+mj-lt"/>
              <a:buAutoNum type="alphaLcPeriod"/>
            </a:pPr>
            <a:r>
              <a:rPr lang="en-US" sz="1200" dirty="0">
                <a:solidFill>
                  <a:schemeClr val="bg1"/>
                </a:solidFill>
              </a:rPr>
              <a:t>Approval of March Meeting Minutes</a:t>
            </a:r>
          </a:p>
          <a:p>
            <a:pPr lvl="1"/>
            <a:endParaRPr lang="en-US" sz="1200" dirty="0">
              <a:solidFill>
                <a:schemeClr val="bg1"/>
              </a:solidFill>
            </a:endParaRPr>
          </a:p>
          <a:p>
            <a:pPr marL="285750" indent="-285750">
              <a:buFont typeface="+mj-lt"/>
              <a:buAutoNum type="romanUcPeriod"/>
            </a:pPr>
            <a:r>
              <a:rPr lang="en-US" sz="1200" dirty="0">
                <a:solidFill>
                  <a:schemeClr val="bg1"/>
                </a:solidFill>
              </a:rPr>
              <a:t>GO VIRGINIA PROGRAM PERFORMANCE DASHBOARD</a:t>
            </a:r>
          </a:p>
          <a:p>
            <a:pPr lvl="1"/>
            <a:endParaRPr lang="en-US" sz="1200" dirty="0">
              <a:solidFill>
                <a:schemeClr val="bg1"/>
              </a:solidFill>
            </a:endParaRPr>
          </a:p>
          <a:p>
            <a:pPr marL="285750" indent="-285750">
              <a:buFont typeface="+mj-lt"/>
              <a:buAutoNum type="romanUcPeriod"/>
            </a:pPr>
            <a:r>
              <a:rPr lang="en-US" sz="1200" dirty="0">
                <a:solidFill>
                  <a:schemeClr val="bg1"/>
                </a:solidFill>
              </a:rPr>
              <a:t>CONTRACT COMPLIANCE OF PROJECTS</a:t>
            </a:r>
          </a:p>
          <a:p>
            <a:pPr lvl="1"/>
            <a:endParaRPr lang="en-US" sz="1200" dirty="0">
              <a:solidFill>
                <a:schemeClr val="bg1"/>
              </a:solidFill>
            </a:endParaRPr>
          </a:p>
          <a:p>
            <a:pPr marL="285750" indent="-285750">
              <a:buFont typeface="+mj-lt"/>
              <a:buAutoNum type="romanUcPeriod"/>
            </a:pPr>
            <a:r>
              <a:rPr lang="en-US" sz="1200" dirty="0">
                <a:solidFill>
                  <a:schemeClr val="bg1"/>
                </a:solidFill>
              </a:rPr>
              <a:t>JLARC RECOMMENDATION #4 – ASSESS LONG-TERM IMPACTS – </a:t>
            </a:r>
            <a:r>
              <a:rPr lang="en-US" sz="1200" b="1" i="1" dirty="0">
                <a:solidFill>
                  <a:schemeClr val="bg1"/>
                </a:solidFill>
              </a:rPr>
              <a:t>Action Item</a:t>
            </a:r>
          </a:p>
          <a:p>
            <a:pPr marL="742950" lvl="1" indent="-285750">
              <a:buFont typeface="+mj-lt"/>
              <a:buAutoNum type="alphaLcPeriod"/>
            </a:pPr>
            <a:r>
              <a:rPr lang="en-US" sz="1200" dirty="0">
                <a:solidFill>
                  <a:schemeClr val="bg1"/>
                </a:solidFill>
              </a:rPr>
              <a:t>GO Virginia Project Impact Issuance of Request for Proposal (RFP)</a:t>
            </a:r>
          </a:p>
          <a:p>
            <a:pPr lvl="1"/>
            <a:endParaRPr lang="en-US" sz="1200" dirty="0">
              <a:solidFill>
                <a:schemeClr val="bg1"/>
              </a:solidFill>
            </a:endParaRPr>
          </a:p>
          <a:p>
            <a:pPr marL="285750" indent="-285750">
              <a:buFont typeface="+mj-lt"/>
              <a:buAutoNum type="romanUcPeriod"/>
            </a:pPr>
            <a:r>
              <a:rPr lang="en-US" sz="1200" dirty="0">
                <a:solidFill>
                  <a:schemeClr val="bg1"/>
                </a:solidFill>
              </a:rPr>
              <a:t>JLARC RECOMMENDATION #12 – RETURN ON INVESTMENT (ROI) DISCUSSION</a:t>
            </a:r>
          </a:p>
          <a:p>
            <a:pPr marL="742950" lvl="1" indent="-285750">
              <a:buFont typeface="+mj-lt"/>
              <a:buAutoNum type="alphaLcPeriod"/>
            </a:pPr>
            <a:r>
              <a:rPr lang="en-US" sz="1200" dirty="0">
                <a:solidFill>
                  <a:schemeClr val="bg1"/>
                </a:solidFill>
              </a:rPr>
              <a:t>Award Threshold Determination</a:t>
            </a:r>
          </a:p>
          <a:p>
            <a:pPr marL="742950" lvl="1" indent="-285750">
              <a:buFont typeface="+mj-lt"/>
              <a:buAutoNum type="alphaLcPeriod"/>
            </a:pPr>
            <a:r>
              <a:rPr lang="en-US" sz="1200" dirty="0">
                <a:solidFill>
                  <a:schemeClr val="bg1"/>
                </a:solidFill>
              </a:rPr>
              <a:t>ROI Determination Methods</a:t>
            </a:r>
          </a:p>
          <a:p>
            <a:pPr marL="1200150" lvl="2" indent="-285750">
              <a:buFont typeface="+mj-lt"/>
              <a:buAutoNum type="romanLcPeriod"/>
            </a:pPr>
            <a:r>
              <a:rPr lang="en-US" sz="1200" dirty="0">
                <a:solidFill>
                  <a:schemeClr val="bg1"/>
                </a:solidFill>
              </a:rPr>
              <a:t>Current ROI Template – Fiscal Impact Calculator</a:t>
            </a:r>
          </a:p>
          <a:p>
            <a:pPr marL="1200150" lvl="2" indent="-285750">
              <a:buFont typeface="+mj-lt"/>
              <a:buAutoNum type="romanLcPeriod"/>
            </a:pPr>
            <a:r>
              <a:rPr lang="en-US" sz="1200" dirty="0">
                <a:solidFill>
                  <a:schemeClr val="bg1"/>
                </a:solidFill>
              </a:rPr>
              <a:t>Third-party Evaluation Experience</a:t>
            </a:r>
          </a:p>
          <a:p>
            <a:pPr marL="1200150" lvl="2" indent="-285750">
              <a:buFont typeface="+mj-lt"/>
              <a:buAutoNum type="romanLcPeriod"/>
            </a:pPr>
            <a:r>
              <a:rPr lang="en-US" sz="1200" dirty="0">
                <a:solidFill>
                  <a:schemeClr val="bg1"/>
                </a:solidFill>
              </a:rPr>
              <a:t>Break Even Analysis Tool</a:t>
            </a:r>
          </a:p>
          <a:p>
            <a:pPr lvl="2"/>
            <a:endParaRPr lang="en-US" sz="1200" dirty="0">
              <a:solidFill>
                <a:schemeClr val="bg1"/>
              </a:solidFill>
            </a:endParaRPr>
          </a:p>
          <a:p>
            <a:pPr marL="285750" indent="-285750">
              <a:buFont typeface="+mj-lt"/>
              <a:buAutoNum type="romanUcPeriod"/>
            </a:pPr>
            <a:r>
              <a:rPr lang="en-US" sz="1200" dirty="0">
                <a:solidFill>
                  <a:schemeClr val="bg1"/>
                </a:solidFill>
              </a:rPr>
              <a:t>ADJOURNMENT</a:t>
            </a:r>
          </a:p>
          <a:p>
            <a:pPr marL="742950" lvl="1" indent="-285750">
              <a:buFont typeface="+mj-lt"/>
              <a:buAutoNum type="alphaLcPeriod"/>
            </a:pPr>
            <a:endParaRPr lang="en-US" sz="11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EC518-CE3E-15F2-1382-FBD43E7D52E5}"/>
              </a:ext>
            </a:extLst>
          </p:cNvPr>
          <p:cNvSpPr>
            <a:spLocks noGrp="1"/>
          </p:cNvSpPr>
          <p:nvPr>
            <p:ph type="sldNum" idx="12"/>
          </p:nvPr>
        </p:nvSpPr>
        <p:spPr/>
        <p:txBody>
          <a:bodyPr/>
          <a:lstStyle/>
          <a:p>
            <a:fld id="{00000000-1234-1234-1234-123412341234}" type="slidenum">
              <a:rPr lang="en" smtClean="0"/>
              <a:pPr/>
              <a:t>20</a:t>
            </a:fld>
            <a:endParaRPr lang="en" dirty="0"/>
          </a:p>
        </p:txBody>
      </p:sp>
      <p:sp>
        <p:nvSpPr>
          <p:cNvPr id="3" name="TextBox 2">
            <a:extLst>
              <a:ext uri="{FF2B5EF4-FFF2-40B4-BE49-F238E27FC236}">
                <a16:creationId xmlns:a16="http://schemas.microsoft.com/office/drawing/2014/main" id="{B02F58AB-EF53-C89F-12C0-2F5E541E150A}"/>
              </a:ext>
            </a:extLst>
          </p:cNvPr>
          <p:cNvSpPr txBox="1"/>
          <p:nvPr/>
        </p:nvSpPr>
        <p:spPr>
          <a:xfrm>
            <a:off x="2915728" y="2881223"/>
            <a:ext cx="6504317" cy="523220"/>
          </a:xfrm>
          <a:prstGeom prst="rect">
            <a:avLst/>
          </a:prstGeom>
          <a:noFill/>
        </p:spPr>
        <p:txBody>
          <a:bodyPr wrap="square" rtlCol="0">
            <a:spAutoFit/>
          </a:bodyPr>
          <a:lstStyle/>
          <a:p>
            <a:pPr algn="ctr"/>
            <a:r>
              <a:rPr lang="en-US" sz="2800" dirty="0">
                <a:solidFill>
                  <a:schemeClr val="bg1"/>
                </a:solidFill>
              </a:rPr>
              <a:t>Adjournment</a:t>
            </a:r>
          </a:p>
        </p:txBody>
      </p:sp>
    </p:spTree>
    <p:extLst>
      <p:ext uri="{BB962C8B-B14F-4D97-AF65-F5344CB8AC3E}">
        <p14:creationId xmlns:p14="http://schemas.microsoft.com/office/powerpoint/2010/main" val="21853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Program Performance and Evaluation Committee</a:t>
            </a:r>
            <a:br>
              <a:rPr lang="en-US" dirty="0"/>
            </a:br>
            <a:endParaRPr lang="en-US" dirty="0"/>
          </a:p>
        </p:txBody>
      </p:sp>
      <p:sp>
        <p:nvSpPr>
          <p:cNvPr id="3" name="Subtitle 2">
            <a:extLst>
              <a:ext uri="{FF2B5EF4-FFF2-40B4-BE49-F238E27FC236}">
                <a16:creationId xmlns:a16="http://schemas.microsoft.com/office/drawing/2014/main" id="{9180CB5C-E559-BE10-2175-6DA1C0429191}"/>
              </a:ext>
            </a:extLst>
          </p:cNvPr>
          <p:cNvSpPr>
            <a:spLocks noGrp="1"/>
          </p:cNvSpPr>
          <p:nvPr>
            <p:ph type="subTitle" idx="1"/>
          </p:nvPr>
        </p:nvSpPr>
        <p:spPr>
          <a:xfrm>
            <a:off x="576110" y="1466890"/>
            <a:ext cx="7754400" cy="1074000"/>
          </a:xfrm>
        </p:spPr>
        <p:txBody>
          <a:bodyPr/>
          <a:lstStyle/>
          <a:p>
            <a:r>
              <a:rPr lang="en-US" dirty="0"/>
              <a:t>GOALS and OBJECTIVES	</a:t>
            </a:r>
          </a:p>
        </p:txBody>
      </p:sp>
      <p:sp>
        <p:nvSpPr>
          <p:cNvPr id="4" name="Text Placeholder 3">
            <a:extLst>
              <a:ext uri="{FF2B5EF4-FFF2-40B4-BE49-F238E27FC236}">
                <a16:creationId xmlns:a16="http://schemas.microsoft.com/office/drawing/2014/main" id="{6A5C020E-7E80-B85E-A95F-572715E28F1E}"/>
              </a:ext>
            </a:extLst>
          </p:cNvPr>
          <p:cNvSpPr>
            <a:spLocks noGrp="1"/>
          </p:cNvSpPr>
          <p:nvPr>
            <p:ph type="body" idx="2"/>
          </p:nvPr>
        </p:nvSpPr>
        <p:spPr>
          <a:xfrm>
            <a:off x="714133" y="2225100"/>
            <a:ext cx="10763734" cy="4008867"/>
          </a:xfrm>
        </p:spPr>
        <p:txBody>
          <a:bodyPr/>
          <a:lstStyle/>
          <a:p>
            <a:pPr marL="0" marR="0" lvl="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Program Evaluation Committee Description (</a:t>
            </a:r>
            <a:r>
              <a:rPr lang="en-US" sz="1400" i="1" dirty="0">
                <a:effectLst/>
                <a:latin typeface="Roboto" panose="02000000000000000000" pitchFamily="2" charset="0"/>
                <a:ea typeface="Roboto" panose="02000000000000000000" pitchFamily="2" charset="0"/>
                <a:cs typeface="Roboto" panose="02000000000000000000" pitchFamily="2" charset="0"/>
              </a:rPr>
              <a:t>Bylaws</a:t>
            </a:r>
            <a:r>
              <a:rPr lang="en-US" sz="1400" dirty="0">
                <a:effectLst/>
                <a:latin typeface="Roboto" panose="02000000000000000000" pitchFamily="2" charset="0"/>
                <a:ea typeface="Roboto" panose="02000000000000000000" pitchFamily="2" charset="0"/>
                <a:cs typeface="Roboto" panose="02000000000000000000" pitchFamily="2" charset="0"/>
              </a:rPr>
              <a:t>)</a:t>
            </a:r>
          </a:p>
          <a:p>
            <a:pPr marL="0" marR="0" lvl="0" indent="0">
              <a:spcBef>
                <a:spcPts val="0"/>
              </a:spcBef>
              <a:spcAft>
                <a:spcPts val="0"/>
              </a:spcAft>
              <a:buNone/>
            </a:pPr>
            <a:endParaRPr lang="en-US" sz="1400" dirty="0">
              <a:effectLst/>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i="1" dirty="0">
                <a:effectLst/>
                <a:latin typeface="Roboto" panose="02000000000000000000" pitchFamily="2" charset="0"/>
                <a:ea typeface="Roboto" panose="02000000000000000000" pitchFamily="2" charset="0"/>
                <a:cs typeface="Roboto" panose="02000000000000000000" pitchFamily="2" charset="0"/>
              </a:rPr>
              <a:t>The Program Evaluation Committee shall ensure that projects approved by the GO Virginia Board are meeting Board established criteria and are consistent with the GO Virginia mission by conducting a semiannual review of funded projects; assessing program performance, ensuring contract compliance of projects; and identifying projects that are scalable. </a:t>
            </a:r>
          </a:p>
          <a:p>
            <a:pPr marL="0" marR="0" indent="0">
              <a:spcBef>
                <a:spcPts val="0"/>
              </a:spcBef>
              <a:spcAft>
                <a:spcPts val="0"/>
              </a:spcAft>
              <a:buNone/>
            </a:pPr>
            <a:endParaRPr lang="en-US" sz="1400" i="1" dirty="0">
              <a:latin typeface="Roboto" panose="02000000000000000000" pitchFamily="2" charset="0"/>
              <a:ea typeface="Roboto" panose="02000000000000000000" pitchFamily="2" charset="0"/>
              <a:cs typeface="Roboto" panose="02000000000000000000" pitchFamily="2" charset="0"/>
            </a:endParaRPr>
          </a:p>
          <a:p>
            <a:pPr marL="0" marR="0" indent="0">
              <a:spcBef>
                <a:spcPts val="0"/>
              </a:spcBef>
              <a:spcAft>
                <a:spcPts val="0"/>
              </a:spcAft>
              <a:buNone/>
            </a:pPr>
            <a:r>
              <a:rPr lang="en-US" sz="1400" dirty="0">
                <a:effectLst/>
                <a:latin typeface="Roboto" panose="02000000000000000000" pitchFamily="2" charset="0"/>
                <a:ea typeface="Roboto" panose="02000000000000000000" pitchFamily="2" charset="0"/>
                <a:cs typeface="Roboto" panose="02000000000000000000" pitchFamily="2" charset="0"/>
              </a:rPr>
              <a:t>Review JLARC report recommendations consisten</a:t>
            </a:r>
            <a:r>
              <a:rPr lang="en-US" sz="1400" dirty="0">
                <a:latin typeface="Roboto" panose="02000000000000000000" pitchFamily="2" charset="0"/>
                <a:ea typeface="Roboto" panose="02000000000000000000" pitchFamily="2" charset="0"/>
                <a:cs typeface="Roboto" panose="02000000000000000000" pitchFamily="2" charset="0"/>
              </a:rPr>
              <a:t>t with the committee’s stated purpose, advance recommendations for response to the Board, and ensure the timely and efficient implementation of any program changes. </a:t>
            </a:r>
            <a:endParaRPr lang="en-US"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3</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75579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584-832A-22B2-22B8-663A290B9878}"/>
              </a:ext>
            </a:extLst>
          </p:cNvPr>
          <p:cNvSpPr>
            <a:spLocks noGrp="1"/>
          </p:cNvSpPr>
          <p:nvPr>
            <p:ph type="title"/>
          </p:nvPr>
        </p:nvSpPr>
        <p:spPr/>
        <p:txBody>
          <a:bodyPr/>
          <a:lstStyle/>
          <a:p>
            <a:r>
              <a:rPr lang="en-US" dirty="0"/>
              <a:t>II.  CONSENT AGENDA – </a:t>
            </a:r>
            <a:r>
              <a:rPr lang="en-US" i="1" dirty="0"/>
              <a:t>Action Item</a:t>
            </a:r>
            <a:br>
              <a:rPr lang="en-US" dirty="0"/>
            </a:br>
            <a:r>
              <a:rPr lang="en-US" dirty="0"/>
              <a:t>	a.  Approval of February 5, 2026 Meeting Minutes</a:t>
            </a: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F4B497B3-7B8F-244C-A41D-D149A5C514EE}"/>
              </a:ext>
            </a:extLst>
          </p:cNvPr>
          <p:cNvSpPr>
            <a:spLocks noGrp="1"/>
          </p:cNvSpPr>
          <p:nvPr>
            <p:ph type="sldNum" idx="12"/>
          </p:nvPr>
        </p:nvSpPr>
        <p:spPr/>
        <p:txBody>
          <a:bodyPr/>
          <a:lstStyle/>
          <a:p>
            <a:fld id="{00000000-1234-1234-1234-123412341234}" type="slidenum">
              <a:rPr lang="en" smtClean="0"/>
              <a:pPr/>
              <a:t>4</a:t>
            </a:fld>
            <a:endParaRPr lang="en" dirty="0"/>
          </a:p>
        </p:txBody>
      </p:sp>
      <p:sp>
        <p:nvSpPr>
          <p:cNvPr id="6" name="Slide Number Placeholder 5">
            <a:extLst>
              <a:ext uri="{FF2B5EF4-FFF2-40B4-BE49-F238E27FC236}">
                <a16:creationId xmlns:a16="http://schemas.microsoft.com/office/drawing/2014/main" id="{92C7738A-04C0-8D25-D6D3-E6D045F8EF59}"/>
              </a:ext>
            </a:extLst>
          </p:cNvPr>
          <p:cNvSpPr>
            <a:spLocks noGrp="1"/>
          </p:cNvSpPr>
          <p:nvPr>
            <p:ph type="sldNum" idx="3"/>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118139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35D7-1345-C873-7201-D61CB0701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DD484-13AB-B82B-9CC8-2F28732933AB}"/>
              </a:ext>
            </a:extLst>
          </p:cNvPr>
          <p:cNvSpPr>
            <a:spLocks noGrp="1"/>
          </p:cNvSpPr>
          <p:nvPr>
            <p:ph type="title"/>
          </p:nvPr>
        </p:nvSpPr>
        <p:spPr/>
        <p:txBody>
          <a:bodyPr/>
          <a:lstStyle/>
          <a:p>
            <a:r>
              <a:rPr lang="en-US" dirty="0"/>
              <a:t>III.  GO VIRGINIA PROGRAM PERFORMANCE DASHBOARD</a:t>
            </a:r>
            <a:br>
              <a:rPr lang="en-US" dirty="0"/>
            </a:br>
            <a:r>
              <a:rPr lang="en-US" dirty="0"/>
              <a:t>	</a:t>
            </a:r>
          </a:p>
        </p:txBody>
      </p:sp>
      <p:sp>
        <p:nvSpPr>
          <p:cNvPr id="5" name="Slide Number Placeholder 4">
            <a:extLst>
              <a:ext uri="{FF2B5EF4-FFF2-40B4-BE49-F238E27FC236}">
                <a16:creationId xmlns:a16="http://schemas.microsoft.com/office/drawing/2014/main" id="{67837B33-DCEA-A448-18C6-CFB31CF9BADD}"/>
              </a:ext>
            </a:extLst>
          </p:cNvPr>
          <p:cNvSpPr>
            <a:spLocks noGrp="1"/>
          </p:cNvSpPr>
          <p:nvPr>
            <p:ph type="sldNum" idx="12"/>
          </p:nvPr>
        </p:nvSpPr>
        <p:spPr/>
        <p:txBody>
          <a:bodyPr/>
          <a:lstStyle/>
          <a:p>
            <a:fld id="{00000000-1234-1234-1234-123412341234}" type="slidenum">
              <a:rPr lang="en" smtClean="0"/>
              <a:pPr/>
              <a:t>5</a:t>
            </a:fld>
            <a:endParaRPr lang="en" dirty="0"/>
          </a:p>
        </p:txBody>
      </p:sp>
      <p:sp>
        <p:nvSpPr>
          <p:cNvPr id="6" name="Slide Number Placeholder 5">
            <a:extLst>
              <a:ext uri="{FF2B5EF4-FFF2-40B4-BE49-F238E27FC236}">
                <a16:creationId xmlns:a16="http://schemas.microsoft.com/office/drawing/2014/main" id="{17AEAB34-9305-DBE8-366A-2BD6E9F18C2C}"/>
              </a:ext>
            </a:extLst>
          </p:cNvPr>
          <p:cNvSpPr>
            <a:spLocks noGrp="1"/>
          </p:cNvSpPr>
          <p:nvPr>
            <p:ph type="sldNum" idx="3"/>
          </p:nvPr>
        </p:nvSpPr>
        <p:spPr/>
        <p:txBody>
          <a:bodyPr/>
          <a:lstStyle/>
          <a:p>
            <a:fld id="{00000000-1234-1234-1234-123412341234}" type="slidenum">
              <a:rPr lang="en" smtClean="0"/>
              <a:pPr/>
              <a:t>5</a:t>
            </a:fld>
            <a:endParaRPr lang="en" dirty="0"/>
          </a:p>
        </p:txBody>
      </p:sp>
      <p:sp>
        <p:nvSpPr>
          <p:cNvPr id="3" name="TextBox 2">
            <a:extLst>
              <a:ext uri="{FF2B5EF4-FFF2-40B4-BE49-F238E27FC236}">
                <a16:creationId xmlns:a16="http://schemas.microsoft.com/office/drawing/2014/main" id="{20BD67CE-59FA-195C-C325-E76068F7F3BC}"/>
              </a:ext>
            </a:extLst>
          </p:cNvPr>
          <p:cNvSpPr txBox="1"/>
          <p:nvPr/>
        </p:nvSpPr>
        <p:spPr>
          <a:xfrm>
            <a:off x="914400" y="2855343"/>
            <a:ext cx="8246853" cy="923330"/>
          </a:xfrm>
          <a:prstGeom prst="rect">
            <a:avLst/>
          </a:prstGeom>
          <a:noFill/>
        </p:spPr>
        <p:txBody>
          <a:bodyPr wrap="square" rtlCol="0">
            <a:spAutoFit/>
          </a:bodyPr>
          <a:lstStyle/>
          <a:p>
            <a:r>
              <a:rPr lang="en-US" dirty="0">
                <a:hlinkClick r:id="rId2"/>
              </a:rPr>
              <a:t>https://public.tableau.com/app/profile/virginiadhcd/viz/GOVADashboard_17345526597200/GOVADashboard</a:t>
            </a:r>
            <a:endParaRPr lang="en-US" dirty="0"/>
          </a:p>
          <a:p>
            <a:endParaRPr lang="en-US" dirty="0"/>
          </a:p>
        </p:txBody>
      </p:sp>
    </p:spTree>
    <p:extLst>
      <p:ext uri="{BB962C8B-B14F-4D97-AF65-F5344CB8AC3E}">
        <p14:creationId xmlns:p14="http://schemas.microsoft.com/office/powerpoint/2010/main" val="235798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19EA-7F5C-291A-FB58-C7831AD01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9B448-D0D2-42D3-2579-AC437DE19B25}"/>
              </a:ext>
            </a:extLst>
          </p:cNvPr>
          <p:cNvSpPr>
            <a:spLocks noGrp="1"/>
          </p:cNvSpPr>
          <p:nvPr>
            <p:ph type="title"/>
          </p:nvPr>
        </p:nvSpPr>
        <p:spPr/>
        <p:txBody>
          <a:bodyPr/>
          <a:lstStyle/>
          <a:p>
            <a:r>
              <a:rPr lang="en-US" dirty="0"/>
              <a:t>IV.  CONTRACT COMPLIANCE OF PROJECTS</a:t>
            </a:r>
            <a:br>
              <a:rPr lang="en-US" dirty="0"/>
            </a:br>
            <a:r>
              <a:rPr lang="en-US" dirty="0"/>
              <a:t>	</a:t>
            </a:r>
          </a:p>
        </p:txBody>
      </p:sp>
      <p:sp>
        <p:nvSpPr>
          <p:cNvPr id="5" name="Slide Number Placeholder 4">
            <a:extLst>
              <a:ext uri="{FF2B5EF4-FFF2-40B4-BE49-F238E27FC236}">
                <a16:creationId xmlns:a16="http://schemas.microsoft.com/office/drawing/2014/main" id="{6BCA7D38-4AD2-2404-6F61-8445F24B83A3}"/>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6" name="Slide Number Placeholder 5">
            <a:extLst>
              <a:ext uri="{FF2B5EF4-FFF2-40B4-BE49-F238E27FC236}">
                <a16:creationId xmlns:a16="http://schemas.microsoft.com/office/drawing/2014/main" id="{9B70C0AF-9D24-1FBD-5985-A2249582870A}"/>
              </a:ext>
            </a:extLst>
          </p:cNvPr>
          <p:cNvSpPr>
            <a:spLocks noGrp="1"/>
          </p:cNvSpPr>
          <p:nvPr>
            <p:ph type="sldNum" idx="3"/>
          </p:nvPr>
        </p:nvSpPr>
        <p:spPr/>
        <p:txBody>
          <a:bodyPr/>
          <a:lstStyle/>
          <a:p>
            <a:fld id="{00000000-1234-1234-1234-123412341234}" type="slidenum">
              <a:rPr lang="en" smtClean="0"/>
              <a:pPr/>
              <a:t>6</a:t>
            </a:fld>
            <a:endParaRPr lang="en" dirty="0"/>
          </a:p>
        </p:txBody>
      </p:sp>
      <p:sp>
        <p:nvSpPr>
          <p:cNvPr id="7" name="TextBox 6">
            <a:extLst>
              <a:ext uri="{FF2B5EF4-FFF2-40B4-BE49-F238E27FC236}">
                <a16:creationId xmlns:a16="http://schemas.microsoft.com/office/drawing/2014/main" id="{F1E5F62D-5C20-F75D-2AF4-A34F73365BEB}"/>
              </a:ext>
            </a:extLst>
          </p:cNvPr>
          <p:cNvSpPr txBox="1"/>
          <p:nvPr/>
        </p:nvSpPr>
        <p:spPr>
          <a:xfrm>
            <a:off x="714133" y="1759789"/>
            <a:ext cx="8067558"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Compliance requirements in the contract</a:t>
            </a:r>
          </a:p>
          <a:p>
            <a:pPr marL="742950" lvl="1" indent="-285750">
              <a:buFont typeface="Arial" panose="020B0604020202020204" pitchFamily="34" charset="0"/>
              <a:buChar char="•"/>
            </a:pPr>
            <a:r>
              <a:rPr lang="en-US" sz="2000" dirty="0"/>
              <a:t>Quarterly reporting allows Regional Council to monitor progress towards goals and reports are reviewed/accepted by DHCD staff</a:t>
            </a:r>
          </a:p>
          <a:p>
            <a:pPr marL="742950" lvl="1" indent="-285750">
              <a:buFont typeface="Arial" panose="020B0604020202020204" pitchFamily="34" charset="0"/>
              <a:buChar char="•"/>
            </a:pPr>
            <a:r>
              <a:rPr lang="en-US" sz="2000" dirty="0"/>
              <a:t>Fiscal monitoring through reimbursable remittances</a:t>
            </a:r>
          </a:p>
          <a:p>
            <a:pPr lvl="1"/>
            <a:endParaRPr lang="en-US" sz="2000" dirty="0"/>
          </a:p>
          <a:p>
            <a:pPr marL="285750" indent="-285750">
              <a:buFont typeface="Arial" panose="020B0604020202020204" pitchFamily="34" charset="0"/>
              <a:buChar char="•"/>
            </a:pPr>
            <a:r>
              <a:rPr lang="en-US" sz="2000" dirty="0"/>
              <a:t>There are currently 91 active projects.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Since the beginning of fiscal year 2026 (July 1, 2025), DHCD has processed the following:</a:t>
            </a:r>
          </a:p>
          <a:p>
            <a:pPr marL="742950" lvl="1" indent="-285750">
              <a:buFont typeface="Arial" panose="020B0604020202020204" pitchFamily="34" charset="0"/>
              <a:buChar char="•"/>
            </a:pPr>
            <a:r>
              <a:rPr lang="en-US" sz="2000" dirty="0"/>
              <a:t>272 project remittances for a total of $16.6M</a:t>
            </a:r>
          </a:p>
          <a:p>
            <a:pPr marL="742950" lvl="1" indent="-285750">
              <a:buFont typeface="Arial" panose="020B0604020202020204" pitchFamily="34" charset="0"/>
              <a:buChar char="•"/>
            </a:pPr>
            <a:r>
              <a:rPr lang="en-US" sz="2000" dirty="0"/>
              <a:t>250 quarterly reports</a:t>
            </a:r>
          </a:p>
          <a:p>
            <a:pPr marL="742950" lvl="1" indent="-285750">
              <a:buFont typeface="Arial" panose="020B0604020202020204" pitchFamily="34" charset="0"/>
              <a:buChar char="•"/>
            </a:pPr>
            <a:r>
              <a:rPr lang="en-US" sz="2000" dirty="0"/>
              <a:t>36 performance closeout reports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4168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6EC3-4040-737A-75B1-5791704EA240}"/>
              </a:ext>
            </a:extLst>
          </p:cNvPr>
          <p:cNvSpPr>
            <a:spLocks noGrp="1"/>
          </p:cNvSpPr>
          <p:nvPr>
            <p:ph type="title"/>
          </p:nvPr>
        </p:nvSpPr>
        <p:spPr>
          <a:xfrm>
            <a:off x="714131" y="757467"/>
            <a:ext cx="9964707" cy="1166400"/>
          </a:xfrm>
        </p:spPr>
        <p:txBody>
          <a:bodyPr/>
          <a:lstStyle/>
          <a:p>
            <a:r>
              <a:rPr lang="en-US" dirty="0"/>
              <a:t>V.  JLARC Recommendation Discussion</a:t>
            </a:r>
            <a:br>
              <a:rPr lang="en-US" dirty="0"/>
            </a:br>
            <a:r>
              <a:rPr lang="en-US" dirty="0"/>
              <a:t>	a.  JLARC Recommendation #4 – Assess Long-term Impacts</a:t>
            </a:r>
          </a:p>
        </p:txBody>
      </p:sp>
      <p:sp>
        <p:nvSpPr>
          <p:cNvPr id="5" name="Slide Number Placeholder 4">
            <a:extLst>
              <a:ext uri="{FF2B5EF4-FFF2-40B4-BE49-F238E27FC236}">
                <a16:creationId xmlns:a16="http://schemas.microsoft.com/office/drawing/2014/main" id="{7DD5F7AF-FEEC-8B69-195A-30D0E0C692B8}"/>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Slide Number Placeholder 5">
            <a:extLst>
              <a:ext uri="{FF2B5EF4-FFF2-40B4-BE49-F238E27FC236}">
                <a16:creationId xmlns:a16="http://schemas.microsoft.com/office/drawing/2014/main" id="{E578F4D0-DFE7-B4D0-4678-25C611AFAF46}"/>
              </a:ext>
            </a:extLst>
          </p:cNvPr>
          <p:cNvSpPr>
            <a:spLocks noGrp="1"/>
          </p:cNvSpPr>
          <p:nvPr>
            <p:ph type="sldNum" idx="3"/>
          </p:nvPr>
        </p:nvSpPr>
        <p:spPr/>
        <p:txBody>
          <a:bodyPr/>
          <a:lstStyle/>
          <a:p>
            <a:fld id="{00000000-1234-1234-1234-123412341234}" type="slidenum">
              <a:rPr lang="en" smtClean="0"/>
              <a:pPr/>
              <a:t>7</a:t>
            </a:fld>
            <a:endParaRPr lang="en" dirty="0"/>
          </a:p>
        </p:txBody>
      </p:sp>
      <p:graphicFrame>
        <p:nvGraphicFramePr>
          <p:cNvPr id="4" name="Table 3">
            <a:extLst>
              <a:ext uri="{FF2B5EF4-FFF2-40B4-BE49-F238E27FC236}">
                <a16:creationId xmlns:a16="http://schemas.microsoft.com/office/drawing/2014/main" id="{D4AB750F-7001-0E15-73AF-BD54FCD5C4ED}"/>
              </a:ext>
            </a:extLst>
          </p:cNvPr>
          <p:cNvGraphicFramePr>
            <a:graphicFrameLocks noGrp="1"/>
          </p:cNvGraphicFramePr>
          <p:nvPr>
            <p:extLst>
              <p:ext uri="{D42A27DB-BD31-4B8C-83A1-F6EECF244321}">
                <p14:modId xmlns:p14="http://schemas.microsoft.com/office/powerpoint/2010/main" val="173316323"/>
              </p:ext>
            </p:extLst>
          </p:nvPr>
        </p:nvGraphicFramePr>
        <p:xfrm>
          <a:off x="749300" y="1923868"/>
          <a:ext cx="9964708" cy="3122586"/>
        </p:xfrm>
        <a:graphic>
          <a:graphicData uri="http://schemas.openxmlformats.org/drawingml/2006/table">
            <a:tbl>
              <a:tblPr/>
              <a:tblGrid>
                <a:gridCol w="1536010">
                  <a:extLst>
                    <a:ext uri="{9D8B030D-6E8A-4147-A177-3AD203B41FA5}">
                      <a16:colId xmlns:a16="http://schemas.microsoft.com/office/drawing/2014/main" val="2373057736"/>
                    </a:ext>
                  </a:extLst>
                </a:gridCol>
                <a:gridCol w="4156265">
                  <a:extLst>
                    <a:ext uri="{9D8B030D-6E8A-4147-A177-3AD203B41FA5}">
                      <a16:colId xmlns:a16="http://schemas.microsoft.com/office/drawing/2014/main" val="3212135854"/>
                    </a:ext>
                  </a:extLst>
                </a:gridCol>
                <a:gridCol w="4272433">
                  <a:extLst>
                    <a:ext uri="{9D8B030D-6E8A-4147-A177-3AD203B41FA5}">
                      <a16:colId xmlns:a16="http://schemas.microsoft.com/office/drawing/2014/main" val="2930623378"/>
                    </a:ext>
                  </a:extLst>
                </a:gridCol>
              </a:tblGrid>
              <a:tr h="854161">
                <a:tc>
                  <a:txBody>
                    <a:bodyPr/>
                    <a:lstStyle/>
                    <a:p>
                      <a:pPr algn="ctr" fontAlgn="t"/>
                      <a:r>
                        <a:rPr lang="en-US" sz="1400" b="1" i="0" u="none" strike="noStrike" dirty="0">
                          <a:solidFill>
                            <a:srgbClr val="000000"/>
                          </a:solidFill>
                          <a:effectLst/>
                          <a:latin typeface="Calibri" panose="020F0502020204030204" pitchFamily="34" charset="0"/>
                        </a:rPr>
                        <a:t>Recommendation</a:t>
                      </a:r>
                    </a:p>
                    <a:p>
                      <a:pPr algn="ctr" fontAlgn="t"/>
                      <a:r>
                        <a:rPr lang="en-US" sz="1400" b="1" i="0" u="none" strike="noStrike" dirty="0">
                          <a:solidFill>
                            <a:srgbClr val="000000"/>
                          </a:solidFill>
                          <a:effectLst/>
                          <a:latin typeface="Calibri" panose="020F0502020204030204" pitchFamily="34" charset="0"/>
                        </a:rPr>
                        <a:t>Policy Consideration Number</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Report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Calibri" panose="020F0502020204030204" pitchFamily="34" charset="0"/>
                        </a:rPr>
                        <a:t>JLARC Reasoning For Recommendation</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696580"/>
                  </a:ext>
                </a:extLst>
              </a:tr>
              <a:tr h="2268425">
                <a:tc>
                  <a:txBody>
                    <a:bodyPr/>
                    <a:lstStyle/>
                    <a:p>
                      <a:pPr algn="ctr" fontAlgn="t"/>
                      <a:r>
                        <a:rPr lang="en-US" sz="1400" b="0" i="0" u="none" strike="noStrike" dirty="0">
                          <a:solidFill>
                            <a:srgbClr val="000000"/>
                          </a:solidFill>
                          <a:effectLst/>
                          <a:highlight>
                            <a:srgbClr val="FFFFFF"/>
                          </a:highlight>
                          <a:latin typeface="Calibri" panose="020F0502020204030204" pitchFamily="34" charset="0"/>
                        </a:rPr>
                        <a:t>4</a:t>
                      </a:r>
                    </a:p>
                  </a:txBody>
                  <a:tcPr marL="5029" marR="5029" marT="5029" marB="3621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1" i="0" u="none" strike="noStrike" dirty="0">
                          <a:solidFill>
                            <a:srgbClr val="000000"/>
                          </a:solidFill>
                          <a:effectLst/>
                          <a:highlight>
                            <a:srgbClr val="FFFFFF"/>
                          </a:highlight>
                          <a:latin typeface="Calibri" panose="020F0502020204030204" pitchFamily="34" charset="0"/>
                        </a:rPr>
                        <a:t>The GO Virginia Board should develop and implement a policy to assess the long term impact of individual projects and the GO Virginia program as a whole, including which information should be collected to facilitate this long-term assessment. </a:t>
                      </a:r>
                      <a:r>
                        <a:rPr lang="en-US" sz="1400" b="0" i="0" u="none" strike="noStrike" dirty="0">
                          <a:solidFill>
                            <a:srgbClr val="000000"/>
                          </a:solidFill>
                          <a:effectLst/>
                          <a:highlight>
                            <a:srgbClr val="FFFFFF"/>
                          </a:highlight>
                          <a:latin typeface="Calibri" panose="020F0502020204030204" pitchFamily="34" charset="0"/>
                        </a:rPr>
                        <a:t>The board's actions should proceed under the guidance of its new project [program] evaluation committee and with the assistance and input of Department of Housing and Community Development staff and regional council support staff.</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highlight>
                            <a:srgbClr val="FFFFFF"/>
                          </a:highlight>
                          <a:latin typeface="Calibri" panose="020F0502020204030204" pitchFamily="34" charset="0"/>
                        </a:rPr>
                        <a:t>There is limited collection and evaluation of outcomes beyond the two-year grant period, even though GO Virginia has been characterized as a long-term program. The Code vests the GO Virginia board with the power and duty to assess the program's longer term impact, and many GO Virginia projects remain active after the grant period and produce valuable outcomes.</a:t>
                      </a:r>
                    </a:p>
                  </a:txBody>
                  <a:tcPr marL="5029" marR="5029" marT="5029" marB="36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23016"/>
                  </a:ext>
                </a:extLst>
              </a:tr>
            </a:tbl>
          </a:graphicData>
        </a:graphic>
      </p:graphicFrame>
    </p:spTree>
    <p:extLst>
      <p:ext uri="{BB962C8B-B14F-4D97-AF65-F5344CB8AC3E}">
        <p14:creationId xmlns:p14="http://schemas.microsoft.com/office/powerpoint/2010/main" val="317364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B28-5664-CD99-2F76-EC965649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B65BE-AD57-8579-0657-DD1B15B1556B}"/>
              </a:ext>
            </a:extLst>
          </p:cNvPr>
          <p:cNvSpPr>
            <a:spLocks noGrp="1"/>
          </p:cNvSpPr>
          <p:nvPr>
            <p:ph type="title"/>
          </p:nvPr>
        </p:nvSpPr>
        <p:spPr>
          <a:xfrm>
            <a:off x="921166" y="1093206"/>
            <a:ext cx="9223497" cy="2512636"/>
          </a:xfrm>
        </p:spPr>
        <p:txBody>
          <a:bodyPr/>
          <a:lstStyle/>
          <a:p>
            <a:r>
              <a:rPr lang="en-US" dirty="0"/>
              <a:t>V.  JLARC Recommendation #4 – Assess Long-term impacts	</a:t>
            </a:r>
            <a:br>
              <a:rPr lang="en-US" dirty="0"/>
            </a:br>
            <a:r>
              <a:rPr lang="en-US" dirty="0"/>
              <a:t>	a.  GO Virginia Project Impact Issuance of Request for 	Proposal (RFP)</a:t>
            </a:r>
            <a:br>
              <a:rPr lang="en-US" dirty="0"/>
            </a:br>
            <a:r>
              <a:rPr lang="en-US" dirty="0"/>
              <a:t>	</a:t>
            </a:r>
            <a:br>
              <a:rPr lang="en-US" dirty="0"/>
            </a:br>
            <a:br>
              <a:rPr lang="en-US" dirty="0"/>
            </a:br>
            <a:r>
              <a:rPr lang="en-US" sz="2000" i="1" dirty="0"/>
              <a:t>The Virginia Growth and Opportunity Board should develop and implement a policy to assess the long-term impact of individual projects and the GO Virginia program as a whole, including which information should be collected to facilitate this long-term assessment. The board’s actions should proceed under the guidance of its new project evaluation committee and with the assistance and input of Department of Housing and Community Development staff and regional council support staff.</a:t>
            </a:r>
          </a:p>
        </p:txBody>
      </p:sp>
      <p:sp>
        <p:nvSpPr>
          <p:cNvPr id="5" name="Slide Number Placeholder 4">
            <a:extLst>
              <a:ext uri="{FF2B5EF4-FFF2-40B4-BE49-F238E27FC236}">
                <a16:creationId xmlns:a16="http://schemas.microsoft.com/office/drawing/2014/main" id="{0F41C287-34B3-0DC1-ACFB-851EB37D9E90}"/>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6" name="Slide Number Placeholder 5">
            <a:extLst>
              <a:ext uri="{FF2B5EF4-FFF2-40B4-BE49-F238E27FC236}">
                <a16:creationId xmlns:a16="http://schemas.microsoft.com/office/drawing/2014/main" id="{A781F455-39EC-3D34-096B-037B4C5F6B1D}"/>
              </a:ext>
            </a:extLst>
          </p:cNvPr>
          <p:cNvSpPr>
            <a:spLocks noGrp="1"/>
          </p:cNvSpPr>
          <p:nvPr>
            <p:ph type="sldNum" idx="3"/>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24940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ECFE-E9AA-B71F-3C38-00EE4F160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1830F-A88D-D682-90EF-5E0DB58CB938}"/>
              </a:ext>
            </a:extLst>
          </p:cNvPr>
          <p:cNvSpPr>
            <a:spLocks noGrp="1"/>
          </p:cNvSpPr>
          <p:nvPr>
            <p:ph type="title"/>
          </p:nvPr>
        </p:nvSpPr>
        <p:spPr>
          <a:xfrm>
            <a:off x="921166" y="1093206"/>
            <a:ext cx="9223497" cy="2512636"/>
          </a:xfrm>
        </p:spPr>
        <p:txBody>
          <a:bodyPr/>
          <a:lstStyle/>
          <a:p>
            <a:r>
              <a:rPr lang="en-US" dirty="0"/>
              <a:t>VI.  JLARC Recommendation #12 – Return on Investment (ROI) Discussion	</a:t>
            </a:r>
            <a:br>
              <a:rPr lang="en-US" dirty="0"/>
            </a:br>
            <a:r>
              <a:rPr lang="en-US" dirty="0"/>
              <a:t>	a.  Award threshold determination</a:t>
            </a:r>
            <a:br>
              <a:rPr lang="en-US" dirty="0"/>
            </a:br>
            <a:r>
              <a:rPr lang="en-US" dirty="0"/>
              <a:t>	b.  ROI determination methods</a:t>
            </a:r>
            <a:br>
              <a:rPr lang="en-US" dirty="0"/>
            </a:br>
            <a:r>
              <a:rPr lang="en-US" dirty="0"/>
              <a:t>		</a:t>
            </a:r>
            <a:r>
              <a:rPr lang="en-US" dirty="0" err="1"/>
              <a:t>i</a:t>
            </a:r>
            <a:r>
              <a:rPr lang="en-US" dirty="0"/>
              <a:t>.  Current ROI template – fiscal impact calculator</a:t>
            </a:r>
            <a:br>
              <a:rPr lang="en-US" dirty="0"/>
            </a:br>
            <a:r>
              <a:rPr lang="en-US" dirty="0"/>
              <a:t>		ii.  Third-party evaluation experience</a:t>
            </a:r>
            <a:br>
              <a:rPr lang="en-US" dirty="0"/>
            </a:br>
            <a:r>
              <a:rPr lang="en-US" dirty="0"/>
              <a:t>		iii.  Break Even analysis</a:t>
            </a:r>
            <a:br>
              <a:rPr lang="en-US" dirty="0"/>
            </a:br>
            <a:r>
              <a:rPr lang="en-US" dirty="0"/>
              <a:t>		</a:t>
            </a:r>
            <a:br>
              <a:rPr lang="en-US" dirty="0"/>
            </a:br>
            <a:r>
              <a:rPr lang="en-US" dirty="0"/>
              <a:t>	</a:t>
            </a:r>
            <a:br>
              <a:rPr lang="en-US" dirty="0"/>
            </a:br>
            <a:br>
              <a:rPr lang="en-US" dirty="0"/>
            </a:br>
            <a:r>
              <a:rPr lang="en-US" dirty="0"/>
              <a:t>	</a:t>
            </a:r>
            <a:br>
              <a:rPr lang="en-US" dirty="0"/>
            </a:br>
            <a:r>
              <a:rPr lang="en-US" dirty="0"/>
              <a:t>	</a:t>
            </a:r>
          </a:p>
        </p:txBody>
      </p:sp>
      <p:sp>
        <p:nvSpPr>
          <p:cNvPr id="5" name="Slide Number Placeholder 4">
            <a:extLst>
              <a:ext uri="{FF2B5EF4-FFF2-40B4-BE49-F238E27FC236}">
                <a16:creationId xmlns:a16="http://schemas.microsoft.com/office/drawing/2014/main" id="{3C57B037-73FC-DD59-CB25-9AE4DC51EFD7}"/>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6" name="Slide Number Placeholder 5">
            <a:extLst>
              <a:ext uri="{FF2B5EF4-FFF2-40B4-BE49-F238E27FC236}">
                <a16:creationId xmlns:a16="http://schemas.microsoft.com/office/drawing/2014/main" id="{8F2701F1-28B3-F299-27EA-FFCD58D34626}"/>
              </a:ext>
            </a:extLst>
          </p:cNvPr>
          <p:cNvSpPr>
            <a:spLocks noGrp="1"/>
          </p:cNvSpPr>
          <p:nvPr>
            <p:ph type="sldNum" idx="3"/>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4213439503"/>
      </p:ext>
    </p:extLst>
  </p:cSld>
  <p:clrMapOvr>
    <a:masterClrMapping/>
  </p:clrMapOvr>
</p:sld>
</file>

<file path=ppt/theme/theme1.xml><?xml version="1.0" encoding="utf-8"?>
<a:theme xmlns:a="http://schemas.openxmlformats.org/drawingml/2006/main" name="Office Theme">
  <a:themeElements>
    <a:clrScheme name="Office">
      <a:dk1>
        <a:srgbClr val="21325E"/>
      </a:dk1>
      <a:lt1>
        <a:srgbClr val="FFFFFF"/>
      </a:lt1>
      <a:dk2>
        <a:srgbClr val="21325E"/>
      </a:dk2>
      <a:lt2>
        <a:srgbClr val="595959"/>
      </a:lt2>
      <a:accent1>
        <a:srgbClr val="1974BD"/>
      </a:accent1>
      <a:accent2>
        <a:srgbClr val="2D6694"/>
      </a:accent2>
      <a:accent3>
        <a:srgbClr val="F49239"/>
      </a:accent3>
      <a:accent4>
        <a:srgbClr val="77B864"/>
      </a:accent4>
      <a:accent5>
        <a:srgbClr val="797979"/>
      </a:accent5>
      <a:accent6>
        <a:srgbClr val="E4E4E4"/>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32d076-e911-4e72-a2db-60bf43123b52" xsi:nil="true"/>
    <lcf76f155ced4ddcb4097134ff3c332f xmlns="5914029d-c2c2-44d6-b007-262d608e45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B4DBA745E4C459C5720AAE4F42A5E" ma:contentTypeVersion="12" ma:contentTypeDescription="Create a new document." ma:contentTypeScope="" ma:versionID="44beab05a37df971fb8883f55b88a179">
  <xsd:schema xmlns:xsd="http://www.w3.org/2001/XMLSchema" xmlns:xs="http://www.w3.org/2001/XMLSchema" xmlns:p="http://schemas.microsoft.com/office/2006/metadata/properties" xmlns:ns2="5914029d-c2c2-44d6-b007-262d608e45ba" xmlns:ns3="6232d076-e911-4e72-a2db-60bf43123b52" targetNamespace="http://schemas.microsoft.com/office/2006/metadata/properties" ma:root="true" ma:fieldsID="97b82551e622db768addee09c1191d2a" ns2:_="" ns3:_="">
    <xsd:import namespace="5914029d-c2c2-44d6-b007-262d608e45ba"/>
    <xsd:import namespace="6232d076-e911-4e72-a2db-60bf43123b52"/>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4029d-c2c2-44d6-b007-262d608e4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2d076-e911-4e72-a2db-60bf43123b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6b130b-1a8a-40b5-8989-d4a5d059cff9}" ma:internalName="TaxCatchAll" ma:showField="CatchAllData" ma:web="6232d076-e911-4e72-a2db-60bf43123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1B8D5-16DD-4AEC-9343-C8F88AD54162}">
  <ds:schemaRefs>
    <ds:schemaRef ds:uri="http://schemas.microsoft.com/office/2006/metadata/properties"/>
    <ds:schemaRef ds:uri="http://schemas.microsoft.com/office/infopath/2007/PartnerControls"/>
    <ds:schemaRef ds:uri="6232d076-e911-4e72-a2db-60bf43123b52"/>
    <ds:schemaRef ds:uri="5914029d-c2c2-44d6-b007-262d608e45ba"/>
  </ds:schemaRefs>
</ds:datastoreItem>
</file>

<file path=customXml/itemProps2.xml><?xml version="1.0" encoding="utf-8"?>
<ds:datastoreItem xmlns:ds="http://schemas.openxmlformats.org/officeDocument/2006/customXml" ds:itemID="{DD552699-7102-4471-83FC-9FB0607C9D57}">
  <ds:schemaRefs>
    <ds:schemaRef ds:uri="http://schemas.microsoft.com/sharepoint/v3/contenttype/forms"/>
  </ds:schemaRefs>
</ds:datastoreItem>
</file>

<file path=customXml/itemProps3.xml><?xml version="1.0" encoding="utf-8"?>
<ds:datastoreItem xmlns:ds="http://schemas.openxmlformats.org/officeDocument/2006/customXml" ds:itemID="{64DE2A09-22F8-4072-9476-E3AB22A30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4029d-c2c2-44d6-b007-262d608e45ba"/>
    <ds:schemaRef ds:uri="6232d076-e911-4e72-a2db-60bf43123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1994</TotalTime>
  <Words>1387</Words>
  <Application>Microsoft Office PowerPoint</Application>
  <PresentationFormat>Widescreen</PresentationFormat>
  <Paragraphs>175</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 Display</vt:lpstr>
      <vt:lpstr>Arial</vt:lpstr>
      <vt:lpstr>Calibri</vt:lpstr>
      <vt:lpstr>Roboto</vt:lpstr>
      <vt:lpstr>Office Theme</vt:lpstr>
      <vt:lpstr>PowerPoint Presentation</vt:lpstr>
      <vt:lpstr>PowerPoint Presentation</vt:lpstr>
      <vt:lpstr>Program Performance and Evaluation Committee </vt:lpstr>
      <vt:lpstr>II.  CONSENT AGENDA – Action Item  a.  Approval of February 5, 2026 Meeting Minutes    </vt:lpstr>
      <vt:lpstr>III.  GO VIRGINIA PROGRAM PERFORMANCE DASHBOARD  </vt:lpstr>
      <vt:lpstr>IV.  CONTRACT COMPLIANCE OF PROJECTS  </vt:lpstr>
      <vt:lpstr>V.  JLARC Recommendation Discussion  a.  JLARC Recommendation #4 – Assess Long-term Impacts</vt:lpstr>
      <vt:lpstr>V.  JLARC Recommendation #4 – Assess Long-term impacts   a.  GO Virginia Project Impact Issuance of Request for  Proposal (RFP)    The Virginia Growth and Opportunity Board should develop and implement a policy to assess the long-term impact of individual projects and the GO Virginia program as a whole, including which information should be collected to facilitate this long-term assessment. The board’s actions should proceed under the guidance of its new project evaluation committee and with the assistance and input of Department of Housing and Community Development staff and regional council support staff.</vt:lpstr>
      <vt:lpstr>VI.  JLARC Recommendation #12 – Return on Investment (ROI) Discussion   a.  Award threshold determination  b.  ROI determination methods   i.  Current ROI template – fiscal impact calculator   ii.  Third-party evaluation experience   iii.  Break Even analysis          </vt:lpstr>
      <vt:lpstr>JLARC Recommendations for Review b. JLARC Recommendation #12 – Return on Investment (ROI)</vt:lpstr>
      <vt:lpstr>Award Threshold Determination</vt:lpstr>
      <vt:lpstr>Current ROI Template</vt:lpstr>
      <vt:lpstr>Current ROI Template Example of current 3-year ROI used</vt:lpstr>
      <vt:lpstr>Current ROI Template Example of current 5-year ROI used</vt:lpstr>
      <vt:lpstr>Current ROI Template</vt:lpstr>
      <vt:lpstr>Third-party Evaluation Experience</vt:lpstr>
      <vt:lpstr>Break Even Analysis Tool</vt:lpstr>
      <vt:lpstr>Discussion</vt:lpstr>
      <vt:lpstr>VII.  NEXT MEETING (in-person)   a.  Virtual Meeting TBD    </vt:lpstr>
      <vt:lpstr>PowerPoint Presentation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Investment Strategies</dc:title>
  <dc:creator>Dunnigan, Sara (DHCD)</dc:creator>
  <cp:lastModifiedBy>Dunnigan, Sara (DHCD)</cp:lastModifiedBy>
  <cp:revision>44</cp:revision>
  <dcterms:created xsi:type="dcterms:W3CDTF">2023-09-10T21:39:09Z</dcterms:created>
  <dcterms:modified xsi:type="dcterms:W3CDTF">2026-03-24T12:59:52Z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0x0101000DEB4DBA745E4C459C5720AAE4F42A5E</vt:lpwstr>
  </property>
</Properties>
</file>