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30"/>
  </p:notesMasterIdLst>
  <p:sldIdLst>
    <p:sldId id="375" r:id="rId5"/>
    <p:sldId id="259" r:id="rId6"/>
    <p:sldId id="405" r:id="rId7"/>
    <p:sldId id="424" r:id="rId8"/>
    <p:sldId id="452" r:id="rId9"/>
    <p:sldId id="435" r:id="rId10"/>
    <p:sldId id="447" r:id="rId11"/>
    <p:sldId id="448" r:id="rId12"/>
    <p:sldId id="458" r:id="rId13"/>
    <p:sldId id="457" r:id="rId14"/>
    <p:sldId id="459" r:id="rId15"/>
    <p:sldId id="439" r:id="rId16"/>
    <p:sldId id="472" r:id="rId17"/>
    <p:sldId id="466" r:id="rId18"/>
    <p:sldId id="471" r:id="rId19"/>
    <p:sldId id="463" r:id="rId20"/>
    <p:sldId id="465" r:id="rId21"/>
    <p:sldId id="464" r:id="rId22"/>
    <p:sldId id="467" r:id="rId23"/>
    <p:sldId id="468" r:id="rId24"/>
    <p:sldId id="469" r:id="rId25"/>
    <p:sldId id="462" r:id="rId26"/>
    <p:sldId id="460" r:id="rId27"/>
    <p:sldId id="470" r:id="rId28"/>
    <p:sldId id="41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B00641-72E6-E029-32BE-11E968BF48AC}" name="Dennie, Joseph (DHCD)" initials="JD" userId="S::Joseph.Dennie@dhcd.virginia.gov::779d9057-5b00-45ca-ae31-80ed489830f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ACF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62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347529-8B96-4130-81B6-FD776E57DEBF}" type="datetimeFigureOut">
              <a:rPr lang="en-US" smtClean="0"/>
              <a:t>5/29/2026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05420-5A7A-4980-A186-A9F4668A70AF}" type="slidenum">
              <a:rPr lang="en-US" smtClean="0"/>
              <a:t>‹#›</a:t>
            </a:fld>
            <a:endParaRPr lang="en-US" dirty="0"/>
          </a:p>
        </p:txBody>
      </p:sp>
    </p:spTree>
    <p:extLst>
      <p:ext uri="{BB962C8B-B14F-4D97-AF65-F5344CB8AC3E}">
        <p14:creationId xmlns:p14="http://schemas.microsoft.com/office/powerpoint/2010/main" val="2129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74bf101fe_0_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174bf101fe_0_3: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extLst>
      <p:ext uri="{BB962C8B-B14F-4D97-AF65-F5344CB8AC3E}">
        <p14:creationId xmlns:p14="http://schemas.microsoft.com/office/powerpoint/2010/main" val="389595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174bf101fe_0_8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174bf101fe_0_83: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
        <p:cNvGrpSpPr/>
        <p:nvPr/>
      </p:nvGrpSpPr>
      <p:grpSpPr>
        <a:xfrm>
          <a:off x="0" y="0"/>
          <a:ext cx="0" cy="0"/>
          <a:chOff x="0" y="0"/>
          <a:chExt cx="0" cy="0"/>
        </a:xfrm>
      </p:grpSpPr>
      <p:sp>
        <p:nvSpPr>
          <p:cNvPr id="10" name="Google Shape;10;p2"/>
          <p:cNvSpPr/>
          <p:nvPr/>
        </p:nvSpPr>
        <p:spPr>
          <a:xfrm>
            <a:off x="0" y="733828"/>
            <a:ext cx="12192000" cy="6124000"/>
          </a:xfrm>
          <a:prstGeom prst="rect">
            <a:avLst/>
          </a:prstGeom>
          <a:solidFill>
            <a:srgbClr val="21325E"/>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chemeClr val="lt1"/>
              </a:solidFill>
              <a:latin typeface="Calibri"/>
              <a:ea typeface="Calibri"/>
              <a:cs typeface="Calibri"/>
              <a:sym typeface="Calibri"/>
            </a:endParaRPr>
          </a:p>
        </p:txBody>
      </p:sp>
      <p:sp>
        <p:nvSpPr>
          <p:cNvPr id="11" name="Google Shape;11;p2"/>
          <p:cNvSpPr/>
          <p:nvPr/>
        </p:nvSpPr>
        <p:spPr>
          <a:xfrm rot="10800000" flipH="1">
            <a:off x="0" y="-9568"/>
            <a:ext cx="12192000" cy="602000"/>
          </a:xfrm>
          <a:prstGeom prst="rect">
            <a:avLst/>
          </a:prstGeom>
          <a:solidFill>
            <a:schemeClr val="accent6"/>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chemeClr val="lt1"/>
              </a:solidFill>
              <a:latin typeface="Calibri"/>
              <a:ea typeface="Calibri"/>
              <a:cs typeface="Calibri"/>
              <a:sym typeface="Calibri"/>
            </a:endParaRPr>
          </a:p>
        </p:txBody>
      </p:sp>
      <p:sp>
        <p:nvSpPr>
          <p:cNvPr id="12" name="Google Shape;12;p2"/>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06588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25"/>
        <p:cNvGrpSpPr/>
        <p:nvPr/>
      </p:nvGrpSpPr>
      <p:grpSpPr>
        <a:xfrm>
          <a:off x="0" y="0"/>
          <a:ext cx="0" cy="0"/>
          <a:chOff x="0" y="0"/>
          <a:chExt cx="0" cy="0"/>
        </a:xfrm>
      </p:grpSpPr>
      <p:sp>
        <p:nvSpPr>
          <p:cNvPr id="26" name="Google Shape;26;p4"/>
          <p:cNvSpPr>
            <a:spLocks noGrp="1"/>
          </p:cNvSpPr>
          <p:nvPr>
            <p:ph type="pic" idx="2"/>
          </p:nvPr>
        </p:nvSpPr>
        <p:spPr>
          <a:xfrm>
            <a:off x="354067" y="-67"/>
            <a:ext cx="4094400" cy="6858000"/>
          </a:xfrm>
          <a:prstGeom prst="rect">
            <a:avLst/>
          </a:prstGeom>
          <a:noFill/>
          <a:ln>
            <a:noFill/>
          </a:ln>
        </p:spPr>
      </p:sp>
      <p:sp>
        <p:nvSpPr>
          <p:cNvPr id="27" name="Google Shape;27;p4"/>
          <p:cNvSpPr txBox="1">
            <a:spLocks noGrp="1"/>
          </p:cNvSpPr>
          <p:nvPr>
            <p:ph type="title"/>
          </p:nvPr>
        </p:nvSpPr>
        <p:spPr>
          <a:xfrm>
            <a:off x="5198200" y="1212033"/>
            <a:ext cx="5105600" cy="11664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28" name="Google Shape;28;p4"/>
          <p:cNvSpPr txBox="1">
            <a:spLocks noGrp="1"/>
          </p:cNvSpPr>
          <p:nvPr>
            <p:ph type="subTitle" idx="1"/>
          </p:nvPr>
        </p:nvSpPr>
        <p:spPr>
          <a:xfrm>
            <a:off x="5198200" y="2246167"/>
            <a:ext cx="6803200" cy="10740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400"/>
              <a:buNone/>
              <a:defRPr>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29" name="Google Shape;29;p4"/>
          <p:cNvSpPr txBox="1">
            <a:spLocks noGrp="1"/>
          </p:cNvSpPr>
          <p:nvPr>
            <p:ph type="body" idx="3"/>
          </p:nvPr>
        </p:nvSpPr>
        <p:spPr>
          <a:xfrm>
            <a:off x="5198200" y="2910367"/>
            <a:ext cx="6044000" cy="3648800"/>
          </a:xfrm>
          <a:prstGeom prst="rect">
            <a:avLst/>
          </a:prstGeom>
          <a:noFill/>
          <a:ln>
            <a:noFill/>
          </a:ln>
        </p:spPr>
        <p:txBody>
          <a:bodyPr spcFirstLastPara="1" wrap="square" lIns="0" tIns="0" rIns="0" bIns="0" anchor="t" anchorCtr="0">
            <a:noAutofit/>
          </a:bodyPr>
          <a:lstStyle>
            <a:lvl1pPr marL="609585" lvl="0" indent="-423323" rtl="0">
              <a:spcBef>
                <a:spcPts val="0"/>
              </a:spcBef>
              <a:spcAft>
                <a:spcPts val="0"/>
              </a:spcAft>
              <a:buClr>
                <a:schemeClr val="dk2"/>
              </a:buClr>
              <a:buSzPts val="1400"/>
              <a:buChar char="●"/>
              <a:defRPr>
                <a:solidFill>
                  <a:schemeClr val="dk2"/>
                </a:solidFill>
              </a:defRPr>
            </a:lvl1pPr>
            <a:lvl2pPr marL="1219170" lvl="1" indent="-423323" rtl="0">
              <a:spcBef>
                <a:spcPts val="0"/>
              </a:spcBef>
              <a:spcAft>
                <a:spcPts val="0"/>
              </a:spcAft>
              <a:buClr>
                <a:schemeClr val="dk2"/>
              </a:buClr>
              <a:buSzPts val="1400"/>
              <a:buChar char="○"/>
              <a:defRPr>
                <a:solidFill>
                  <a:schemeClr val="dk2"/>
                </a:solidFill>
              </a:defRPr>
            </a:lvl2pPr>
            <a:lvl3pPr marL="1828754" lvl="2" indent="-423323" rtl="0">
              <a:spcBef>
                <a:spcPts val="0"/>
              </a:spcBef>
              <a:spcAft>
                <a:spcPts val="0"/>
              </a:spcAft>
              <a:buClr>
                <a:schemeClr val="dk2"/>
              </a:buClr>
              <a:buSzPts val="1400"/>
              <a:buChar char="■"/>
              <a:defRPr>
                <a:solidFill>
                  <a:schemeClr val="dk2"/>
                </a:solidFill>
              </a:defRPr>
            </a:lvl3pPr>
            <a:lvl4pPr marL="2438339" lvl="3" indent="-423323" rtl="0">
              <a:spcBef>
                <a:spcPts val="0"/>
              </a:spcBef>
              <a:spcAft>
                <a:spcPts val="0"/>
              </a:spcAft>
              <a:buClr>
                <a:schemeClr val="dk2"/>
              </a:buClr>
              <a:buSzPts val="1400"/>
              <a:buChar char="●"/>
              <a:defRPr>
                <a:solidFill>
                  <a:schemeClr val="dk2"/>
                </a:solidFill>
              </a:defRPr>
            </a:lvl4pPr>
            <a:lvl5pPr marL="3047924" lvl="4" indent="-423323" rtl="0">
              <a:spcBef>
                <a:spcPts val="0"/>
              </a:spcBef>
              <a:spcAft>
                <a:spcPts val="0"/>
              </a:spcAft>
              <a:buClr>
                <a:schemeClr val="dk2"/>
              </a:buClr>
              <a:buSzPts val="1400"/>
              <a:buChar char="○"/>
              <a:defRPr>
                <a:solidFill>
                  <a:schemeClr val="dk2"/>
                </a:solidFill>
              </a:defRPr>
            </a:lvl5pPr>
            <a:lvl6pPr marL="3657509" lvl="5" indent="-423323" rtl="0">
              <a:spcBef>
                <a:spcPts val="0"/>
              </a:spcBef>
              <a:spcAft>
                <a:spcPts val="0"/>
              </a:spcAft>
              <a:buClr>
                <a:schemeClr val="dk2"/>
              </a:buClr>
              <a:buSzPts val="1400"/>
              <a:buChar char="■"/>
              <a:defRPr>
                <a:solidFill>
                  <a:schemeClr val="dk2"/>
                </a:solidFill>
              </a:defRPr>
            </a:lvl6pPr>
            <a:lvl7pPr marL="4267093" lvl="6" indent="-423323" rtl="0">
              <a:spcBef>
                <a:spcPts val="0"/>
              </a:spcBef>
              <a:spcAft>
                <a:spcPts val="0"/>
              </a:spcAft>
              <a:buClr>
                <a:schemeClr val="dk2"/>
              </a:buClr>
              <a:buSzPts val="1400"/>
              <a:buChar char="●"/>
              <a:defRPr>
                <a:solidFill>
                  <a:schemeClr val="dk2"/>
                </a:solidFill>
              </a:defRPr>
            </a:lvl7pPr>
            <a:lvl8pPr marL="4876678" lvl="7" indent="-423323" rtl="0">
              <a:spcBef>
                <a:spcPts val="0"/>
              </a:spcBef>
              <a:spcAft>
                <a:spcPts val="0"/>
              </a:spcAft>
              <a:buClr>
                <a:schemeClr val="dk2"/>
              </a:buClr>
              <a:buSzPts val="1400"/>
              <a:buChar char="○"/>
              <a:defRPr>
                <a:solidFill>
                  <a:schemeClr val="dk2"/>
                </a:solidFill>
              </a:defRPr>
            </a:lvl8pPr>
            <a:lvl9pPr marL="5486263" lvl="8" indent="-423323" rtl="0">
              <a:spcBef>
                <a:spcPts val="0"/>
              </a:spcBef>
              <a:spcAft>
                <a:spcPts val="0"/>
              </a:spcAft>
              <a:buClr>
                <a:schemeClr val="dk2"/>
              </a:buClr>
              <a:buSzPts val="1400"/>
              <a:buChar char="■"/>
              <a:defRPr>
                <a:solidFill>
                  <a:schemeClr val="dk2"/>
                </a:solidFill>
              </a:defRPr>
            </a:lvl9pPr>
          </a:lstStyle>
          <a:p>
            <a:endParaRPr/>
          </a:p>
        </p:txBody>
      </p:sp>
      <p:sp>
        <p:nvSpPr>
          <p:cNvPr id="30" name="Google Shape;30;p4"/>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062229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1"/>
        <p:cNvGrpSpPr/>
        <p:nvPr/>
      </p:nvGrpSpPr>
      <p:grpSpPr>
        <a:xfrm>
          <a:off x="0" y="0"/>
          <a:ext cx="0" cy="0"/>
          <a:chOff x="0" y="0"/>
          <a:chExt cx="0" cy="0"/>
        </a:xfrm>
      </p:grpSpPr>
      <p:sp>
        <p:nvSpPr>
          <p:cNvPr id="32" name="Google Shape;32;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4538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ue Bottom Bar">
  <p:cSld name="Blue Bottom Bar">
    <p:spTree>
      <p:nvGrpSpPr>
        <p:cNvPr id="1" name="Shape 33"/>
        <p:cNvGrpSpPr/>
        <p:nvPr/>
      </p:nvGrpSpPr>
      <p:grpSpPr>
        <a:xfrm>
          <a:off x="0" y="0"/>
          <a:ext cx="0" cy="0"/>
          <a:chOff x="0" y="0"/>
          <a:chExt cx="0" cy="0"/>
        </a:xfrm>
      </p:grpSpPr>
      <p:grpSp>
        <p:nvGrpSpPr>
          <p:cNvPr id="34" name="Google Shape;34;p6"/>
          <p:cNvGrpSpPr/>
          <p:nvPr/>
        </p:nvGrpSpPr>
        <p:grpSpPr>
          <a:xfrm>
            <a:off x="0" y="6002366"/>
            <a:ext cx="12192000" cy="855756"/>
            <a:chOff x="0" y="4501774"/>
            <a:chExt cx="9144000" cy="641817"/>
          </a:xfrm>
        </p:grpSpPr>
        <p:sp>
          <p:nvSpPr>
            <p:cNvPr id="35" name="Google Shape;35;p6"/>
            <p:cNvSpPr/>
            <p:nvPr/>
          </p:nvSpPr>
          <p:spPr>
            <a:xfrm>
              <a:off x="0" y="4570891"/>
              <a:ext cx="9144000" cy="57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sp>
          <p:nvSpPr>
            <p:cNvPr id="36" name="Google Shape;36;p6"/>
            <p:cNvSpPr/>
            <p:nvPr/>
          </p:nvSpPr>
          <p:spPr>
            <a:xfrm>
              <a:off x="0" y="4501774"/>
              <a:ext cx="9144000" cy="69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pic>
          <p:nvPicPr>
            <p:cNvPr id="37" name="Google Shape;37;p6"/>
            <p:cNvPicPr preferRelativeResize="0"/>
            <p:nvPr/>
          </p:nvPicPr>
          <p:blipFill>
            <a:blip r:embed="rId2">
              <a:alphaModFix/>
            </a:blip>
            <a:stretch>
              <a:fillRect/>
            </a:stretch>
          </p:blipFill>
          <p:spPr>
            <a:xfrm>
              <a:off x="402888" y="4682427"/>
              <a:ext cx="1506419" cy="311425"/>
            </a:xfrm>
            <a:prstGeom prst="rect">
              <a:avLst/>
            </a:prstGeom>
            <a:noFill/>
            <a:ln>
              <a:noFill/>
            </a:ln>
          </p:spPr>
        </p:pic>
      </p:grpSp>
      <p:sp>
        <p:nvSpPr>
          <p:cNvPr id="38" name="Google Shape;38;p6"/>
          <p:cNvSpPr txBox="1">
            <a:spLocks noGrp="1"/>
          </p:cNvSpPr>
          <p:nvPr>
            <p:ph type="title"/>
          </p:nvPr>
        </p:nvSpPr>
        <p:spPr>
          <a:xfrm>
            <a:off x="714133" y="1058700"/>
            <a:ext cx="7789600" cy="11664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Font typeface="Roboto"/>
              <a:buNone/>
              <a:defRPr>
                <a:solidFill>
                  <a:schemeClr val="dk2"/>
                </a:solidFill>
                <a:latin typeface="Roboto"/>
                <a:ea typeface="Roboto"/>
                <a:cs typeface="Roboto"/>
                <a:sym typeface="Roboto"/>
              </a:defRPr>
            </a:lvl1pPr>
            <a:lvl2pPr lvl="1"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2pPr>
            <a:lvl3pPr lvl="2"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3pPr>
            <a:lvl4pPr lvl="3"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4pPr>
            <a:lvl5pPr lvl="4"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5pPr>
            <a:lvl6pPr lvl="5"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6pPr>
            <a:lvl7pPr lvl="6"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7pPr>
            <a:lvl8pPr lvl="7"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8pPr>
            <a:lvl9pPr lvl="8"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9pPr>
          </a:lstStyle>
          <a:p>
            <a:endParaRPr/>
          </a:p>
        </p:txBody>
      </p:sp>
      <p:sp>
        <p:nvSpPr>
          <p:cNvPr id="39" name="Google Shape;39;p6"/>
          <p:cNvSpPr txBox="1">
            <a:spLocks noGrp="1"/>
          </p:cNvSpPr>
          <p:nvPr>
            <p:ph type="subTitle" idx="1"/>
          </p:nvPr>
        </p:nvSpPr>
        <p:spPr>
          <a:xfrm>
            <a:off x="714133" y="2048167"/>
            <a:ext cx="7754400" cy="10740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400"/>
              <a:buNone/>
              <a:defRPr>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40" name="Google Shape;40;p6"/>
          <p:cNvSpPr txBox="1">
            <a:spLocks noGrp="1"/>
          </p:cNvSpPr>
          <p:nvPr>
            <p:ph type="body" idx="2"/>
          </p:nvPr>
        </p:nvSpPr>
        <p:spPr>
          <a:xfrm>
            <a:off x="714133" y="2738333"/>
            <a:ext cx="7754400" cy="3648800"/>
          </a:xfrm>
          <a:prstGeom prst="rect">
            <a:avLst/>
          </a:prstGeom>
        </p:spPr>
        <p:txBody>
          <a:bodyPr spcFirstLastPara="1" wrap="square" lIns="0" tIns="0" rIns="0" bIns="0" anchor="t" anchorCtr="0">
            <a:noAutofit/>
          </a:bodyPr>
          <a:lstStyle>
            <a:lvl1pPr marL="609585" lvl="0" indent="-389457" rtl="0">
              <a:lnSpc>
                <a:spcPct val="150000"/>
              </a:lnSpc>
              <a:spcBef>
                <a:spcPts val="0"/>
              </a:spcBef>
              <a:spcAft>
                <a:spcPts val="0"/>
              </a:spcAft>
              <a:buClr>
                <a:schemeClr val="dk2"/>
              </a:buClr>
              <a:buSzPts val="1000"/>
              <a:buChar char="●"/>
              <a:defRPr sz="1333">
                <a:solidFill>
                  <a:schemeClr val="dk2"/>
                </a:solidFill>
              </a:defRPr>
            </a:lvl1pPr>
            <a:lvl2pPr marL="1219170" lvl="1" indent="-389457" rtl="0">
              <a:lnSpc>
                <a:spcPct val="150000"/>
              </a:lnSpc>
              <a:spcBef>
                <a:spcPts val="0"/>
              </a:spcBef>
              <a:spcAft>
                <a:spcPts val="0"/>
              </a:spcAft>
              <a:buClr>
                <a:schemeClr val="dk2"/>
              </a:buClr>
              <a:buSzPts val="1000"/>
              <a:buChar char="○"/>
              <a:defRPr sz="1333">
                <a:solidFill>
                  <a:schemeClr val="dk2"/>
                </a:solidFill>
              </a:defRPr>
            </a:lvl2pPr>
            <a:lvl3pPr marL="1828754" lvl="2" indent="-389457" rtl="0">
              <a:lnSpc>
                <a:spcPct val="150000"/>
              </a:lnSpc>
              <a:spcBef>
                <a:spcPts val="0"/>
              </a:spcBef>
              <a:spcAft>
                <a:spcPts val="0"/>
              </a:spcAft>
              <a:buClr>
                <a:schemeClr val="dk2"/>
              </a:buClr>
              <a:buSzPts val="1000"/>
              <a:buChar char="■"/>
              <a:defRPr sz="1333">
                <a:solidFill>
                  <a:schemeClr val="dk2"/>
                </a:solidFill>
              </a:defRPr>
            </a:lvl3pPr>
            <a:lvl4pPr marL="2438339" lvl="3" indent="-389457" rtl="0">
              <a:lnSpc>
                <a:spcPct val="150000"/>
              </a:lnSpc>
              <a:spcBef>
                <a:spcPts val="0"/>
              </a:spcBef>
              <a:spcAft>
                <a:spcPts val="0"/>
              </a:spcAft>
              <a:buClr>
                <a:schemeClr val="dk2"/>
              </a:buClr>
              <a:buSzPts val="1000"/>
              <a:buChar char="●"/>
              <a:defRPr sz="1333">
                <a:solidFill>
                  <a:schemeClr val="dk2"/>
                </a:solidFill>
              </a:defRPr>
            </a:lvl4pPr>
            <a:lvl5pPr marL="3047924" lvl="4" indent="-389457" rtl="0">
              <a:lnSpc>
                <a:spcPct val="150000"/>
              </a:lnSpc>
              <a:spcBef>
                <a:spcPts val="0"/>
              </a:spcBef>
              <a:spcAft>
                <a:spcPts val="0"/>
              </a:spcAft>
              <a:buClr>
                <a:schemeClr val="dk2"/>
              </a:buClr>
              <a:buSzPts val="1000"/>
              <a:buChar char="○"/>
              <a:defRPr sz="1333">
                <a:solidFill>
                  <a:schemeClr val="dk2"/>
                </a:solidFill>
              </a:defRPr>
            </a:lvl5pPr>
            <a:lvl6pPr marL="3657509" lvl="5" indent="-389457" rtl="0">
              <a:lnSpc>
                <a:spcPct val="150000"/>
              </a:lnSpc>
              <a:spcBef>
                <a:spcPts val="0"/>
              </a:spcBef>
              <a:spcAft>
                <a:spcPts val="0"/>
              </a:spcAft>
              <a:buClr>
                <a:schemeClr val="dk2"/>
              </a:buClr>
              <a:buSzPts val="1000"/>
              <a:buChar char="■"/>
              <a:defRPr sz="1333">
                <a:solidFill>
                  <a:schemeClr val="dk2"/>
                </a:solidFill>
              </a:defRPr>
            </a:lvl6pPr>
            <a:lvl7pPr marL="4267093" lvl="6" indent="-389457" rtl="0">
              <a:lnSpc>
                <a:spcPct val="150000"/>
              </a:lnSpc>
              <a:spcBef>
                <a:spcPts val="0"/>
              </a:spcBef>
              <a:spcAft>
                <a:spcPts val="0"/>
              </a:spcAft>
              <a:buClr>
                <a:schemeClr val="dk2"/>
              </a:buClr>
              <a:buSzPts val="1000"/>
              <a:buChar char="●"/>
              <a:defRPr sz="1333">
                <a:solidFill>
                  <a:schemeClr val="dk2"/>
                </a:solidFill>
              </a:defRPr>
            </a:lvl7pPr>
            <a:lvl8pPr marL="4876678" lvl="7" indent="-389457" rtl="0">
              <a:lnSpc>
                <a:spcPct val="150000"/>
              </a:lnSpc>
              <a:spcBef>
                <a:spcPts val="0"/>
              </a:spcBef>
              <a:spcAft>
                <a:spcPts val="0"/>
              </a:spcAft>
              <a:buClr>
                <a:schemeClr val="dk2"/>
              </a:buClr>
              <a:buSzPts val="1000"/>
              <a:buChar char="○"/>
              <a:defRPr sz="1333">
                <a:solidFill>
                  <a:schemeClr val="dk2"/>
                </a:solidFill>
              </a:defRPr>
            </a:lvl8pPr>
            <a:lvl9pPr marL="5486263" lvl="8" indent="-389457" rtl="0">
              <a:lnSpc>
                <a:spcPct val="150000"/>
              </a:lnSpc>
              <a:spcBef>
                <a:spcPts val="0"/>
              </a:spcBef>
              <a:spcAft>
                <a:spcPts val="0"/>
              </a:spcAft>
              <a:buClr>
                <a:schemeClr val="dk2"/>
              </a:buClr>
              <a:buSzPts val="1000"/>
              <a:buChar char="■"/>
              <a:defRPr sz="1333">
                <a:solidFill>
                  <a:schemeClr val="dk2"/>
                </a:solidFill>
              </a:defRPr>
            </a:lvl9pPr>
          </a:lstStyle>
          <a:p>
            <a:endParaRPr/>
          </a:p>
        </p:txBody>
      </p:sp>
      <p:sp>
        <p:nvSpPr>
          <p:cNvPr id="41" name="Google Shape;41;p6"/>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fld id="{00000000-1234-1234-1234-123412341234}" type="slidenum">
              <a:rPr lang="en" smtClean="0"/>
              <a:pPr/>
              <a:t>‹#›</a:t>
            </a:fld>
            <a:endParaRPr lang="en" dirty="0"/>
          </a:p>
        </p:txBody>
      </p:sp>
      <p:sp>
        <p:nvSpPr>
          <p:cNvPr id="42" name="Google Shape;42;p6"/>
          <p:cNvSpPr txBox="1">
            <a:spLocks noGrp="1"/>
          </p:cNvSpPr>
          <p:nvPr>
            <p:ph type="sldNum" idx="3"/>
          </p:nvPr>
        </p:nvSpPr>
        <p:spPr>
          <a:xfrm>
            <a:off x="11245632" y="6100533"/>
            <a:ext cx="801200" cy="757600"/>
          </a:xfrm>
          <a:prstGeom prst="rect">
            <a:avLst/>
          </a:prstGeom>
        </p:spPr>
        <p:txBody>
          <a:bodyPr spcFirstLastPara="1" wrap="square" lIns="91425" tIns="91425" rIns="91425" bIns="91425" anchor="ctr" anchorCtr="0">
            <a:noAutofit/>
          </a:bodyPr>
          <a:lstStyle>
            <a:lvl1pPr lvl="0" algn="r" rtl="0">
              <a:buNone/>
              <a:defRPr sz="1067">
                <a:solidFill>
                  <a:schemeClr val="accent4"/>
                </a:solidFill>
              </a:defRPr>
            </a:lvl1pPr>
            <a:lvl2pPr lvl="1" algn="r" rtl="0">
              <a:buNone/>
              <a:defRPr sz="1067">
                <a:solidFill>
                  <a:schemeClr val="accent4"/>
                </a:solidFill>
              </a:defRPr>
            </a:lvl2pPr>
            <a:lvl3pPr lvl="2" algn="r" rtl="0">
              <a:buNone/>
              <a:defRPr sz="1067">
                <a:solidFill>
                  <a:schemeClr val="accent4"/>
                </a:solidFill>
              </a:defRPr>
            </a:lvl3pPr>
            <a:lvl4pPr lvl="3" algn="r" rtl="0">
              <a:buNone/>
              <a:defRPr sz="1067">
                <a:solidFill>
                  <a:schemeClr val="accent4"/>
                </a:solidFill>
              </a:defRPr>
            </a:lvl4pPr>
            <a:lvl5pPr lvl="4" algn="r" rtl="0">
              <a:buNone/>
              <a:defRPr sz="1067">
                <a:solidFill>
                  <a:schemeClr val="accent4"/>
                </a:solidFill>
              </a:defRPr>
            </a:lvl5pPr>
            <a:lvl6pPr lvl="5" algn="r" rtl="0">
              <a:buNone/>
              <a:defRPr sz="1067">
                <a:solidFill>
                  <a:schemeClr val="accent4"/>
                </a:solidFill>
              </a:defRPr>
            </a:lvl6pPr>
            <a:lvl7pPr lvl="6" algn="r" rtl="0">
              <a:buNone/>
              <a:defRPr sz="1067">
                <a:solidFill>
                  <a:schemeClr val="accent4"/>
                </a:solidFill>
              </a:defRPr>
            </a:lvl7pPr>
            <a:lvl8pPr lvl="7" algn="r" rtl="0">
              <a:buNone/>
              <a:defRPr sz="1067">
                <a:solidFill>
                  <a:schemeClr val="accent4"/>
                </a:solidFill>
              </a:defRPr>
            </a:lvl8pPr>
            <a:lvl9pPr lvl="8" algn="r" rtl="0">
              <a:buNone/>
              <a:defRPr sz="1067">
                <a:solidFill>
                  <a:schemeClr val="accent4"/>
                </a:solidFill>
              </a:defRPr>
            </a:lvl9pPr>
          </a:lstStyle>
          <a:p>
            <a:fld id="{00000000-1234-1234-1234-123412341234}" type="slidenum">
              <a:rPr lang="en" smtClean="0"/>
              <a:pPr/>
              <a:t>‹#›</a:t>
            </a:fld>
            <a:endParaRPr lang="en" dirty="0"/>
          </a:p>
        </p:txBody>
      </p:sp>
      <p:grpSp>
        <p:nvGrpSpPr>
          <p:cNvPr id="43" name="Google Shape;43;p6"/>
          <p:cNvGrpSpPr/>
          <p:nvPr/>
        </p:nvGrpSpPr>
        <p:grpSpPr>
          <a:xfrm>
            <a:off x="374701" y="320867"/>
            <a:ext cx="294300" cy="287933"/>
            <a:chOff x="404850" y="312100"/>
            <a:chExt cx="220725" cy="215950"/>
          </a:xfrm>
          <a:solidFill>
            <a:schemeClr val="accent4"/>
          </a:solidFill>
        </p:grpSpPr>
        <p:sp>
          <p:nvSpPr>
            <p:cNvPr id="44" name="Google Shape;44;p6"/>
            <p:cNvSpPr/>
            <p:nvPr/>
          </p:nvSpPr>
          <p:spPr>
            <a:xfrm>
              <a:off x="404850" y="312100"/>
              <a:ext cx="96900" cy="969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45" name="Google Shape;45;p6"/>
            <p:cNvSpPr/>
            <p:nvPr/>
          </p:nvSpPr>
          <p:spPr>
            <a:xfrm>
              <a:off x="528675" y="312100"/>
              <a:ext cx="96900" cy="969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46" name="Google Shape;46;p6"/>
            <p:cNvSpPr/>
            <p:nvPr/>
          </p:nvSpPr>
          <p:spPr>
            <a:xfrm>
              <a:off x="404850" y="431150"/>
              <a:ext cx="96900" cy="969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47" name="Google Shape;47;p6"/>
            <p:cNvSpPr/>
            <p:nvPr/>
          </p:nvSpPr>
          <p:spPr>
            <a:xfrm>
              <a:off x="528675" y="431150"/>
              <a:ext cx="96900" cy="969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gr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06853" y="269577"/>
            <a:ext cx="2399387" cy="678447"/>
          </a:xfrm>
          <a:prstGeom prst="rect">
            <a:avLst/>
          </a:prstGeom>
        </p:spPr>
      </p:pic>
    </p:spTree>
    <p:extLst>
      <p:ext uri="{BB962C8B-B14F-4D97-AF65-F5344CB8AC3E}">
        <p14:creationId xmlns:p14="http://schemas.microsoft.com/office/powerpoint/2010/main" val="1305967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 Left - Content Right">
  <p:cSld name="Pic Left - Content Right">
    <p:spTree>
      <p:nvGrpSpPr>
        <p:cNvPr id="1" name="Shape 48"/>
        <p:cNvGrpSpPr/>
        <p:nvPr/>
      </p:nvGrpSpPr>
      <p:grpSpPr>
        <a:xfrm>
          <a:off x="0" y="0"/>
          <a:ext cx="0" cy="0"/>
          <a:chOff x="0" y="0"/>
          <a:chExt cx="0" cy="0"/>
        </a:xfrm>
      </p:grpSpPr>
      <p:grpSp>
        <p:nvGrpSpPr>
          <p:cNvPr id="49" name="Google Shape;49;p7"/>
          <p:cNvGrpSpPr/>
          <p:nvPr/>
        </p:nvGrpSpPr>
        <p:grpSpPr>
          <a:xfrm>
            <a:off x="0" y="6002366"/>
            <a:ext cx="12192000" cy="855756"/>
            <a:chOff x="0" y="4501774"/>
            <a:chExt cx="9144000" cy="641817"/>
          </a:xfrm>
        </p:grpSpPr>
        <p:sp>
          <p:nvSpPr>
            <p:cNvPr id="50" name="Google Shape;50;p7"/>
            <p:cNvSpPr/>
            <p:nvPr/>
          </p:nvSpPr>
          <p:spPr>
            <a:xfrm>
              <a:off x="0" y="4570891"/>
              <a:ext cx="9144000" cy="57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sp>
          <p:nvSpPr>
            <p:cNvPr id="51" name="Google Shape;51;p7"/>
            <p:cNvSpPr/>
            <p:nvPr/>
          </p:nvSpPr>
          <p:spPr>
            <a:xfrm>
              <a:off x="0" y="4501774"/>
              <a:ext cx="9144000" cy="69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pic>
          <p:nvPicPr>
            <p:cNvPr id="52" name="Google Shape;52;p7"/>
            <p:cNvPicPr preferRelativeResize="0"/>
            <p:nvPr/>
          </p:nvPicPr>
          <p:blipFill>
            <a:blip r:embed="rId2">
              <a:alphaModFix/>
            </a:blip>
            <a:stretch>
              <a:fillRect/>
            </a:stretch>
          </p:blipFill>
          <p:spPr>
            <a:xfrm>
              <a:off x="402888" y="4682427"/>
              <a:ext cx="1506419" cy="311425"/>
            </a:xfrm>
            <a:prstGeom prst="rect">
              <a:avLst/>
            </a:prstGeom>
            <a:noFill/>
            <a:ln>
              <a:noFill/>
            </a:ln>
          </p:spPr>
        </p:pic>
      </p:grpSp>
      <p:sp>
        <p:nvSpPr>
          <p:cNvPr id="53" name="Google Shape;53;p7"/>
          <p:cNvSpPr txBox="1">
            <a:spLocks noGrp="1"/>
          </p:cNvSpPr>
          <p:nvPr>
            <p:ph type="title"/>
          </p:nvPr>
        </p:nvSpPr>
        <p:spPr>
          <a:xfrm>
            <a:off x="6563533" y="1058700"/>
            <a:ext cx="4993200" cy="11664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Font typeface="Roboto"/>
              <a:buNone/>
              <a:defRPr>
                <a:solidFill>
                  <a:schemeClr val="dk2"/>
                </a:solidFill>
                <a:latin typeface="Roboto"/>
                <a:ea typeface="Roboto"/>
                <a:cs typeface="Roboto"/>
                <a:sym typeface="Roboto"/>
              </a:defRPr>
            </a:lvl1pPr>
            <a:lvl2pPr lvl="1"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2pPr>
            <a:lvl3pPr lvl="2"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3pPr>
            <a:lvl4pPr lvl="3"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4pPr>
            <a:lvl5pPr lvl="4"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5pPr>
            <a:lvl6pPr lvl="5"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6pPr>
            <a:lvl7pPr lvl="6"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7pPr>
            <a:lvl8pPr lvl="7"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8pPr>
            <a:lvl9pPr lvl="8"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9pPr>
          </a:lstStyle>
          <a:p>
            <a:endParaRPr/>
          </a:p>
        </p:txBody>
      </p:sp>
      <p:sp>
        <p:nvSpPr>
          <p:cNvPr id="54" name="Google Shape;54;p7"/>
          <p:cNvSpPr txBox="1">
            <a:spLocks noGrp="1"/>
          </p:cNvSpPr>
          <p:nvPr>
            <p:ph type="body" idx="1"/>
          </p:nvPr>
        </p:nvSpPr>
        <p:spPr>
          <a:xfrm>
            <a:off x="6563533" y="2289333"/>
            <a:ext cx="4575200" cy="3366400"/>
          </a:xfrm>
          <a:prstGeom prst="rect">
            <a:avLst/>
          </a:prstGeom>
        </p:spPr>
        <p:txBody>
          <a:bodyPr spcFirstLastPara="1" wrap="square" lIns="0" tIns="0" rIns="0" bIns="0" anchor="t" anchorCtr="0">
            <a:noAutofit/>
          </a:bodyPr>
          <a:lstStyle>
            <a:lvl1pPr marL="609585" lvl="0" indent="-389457" rtl="0">
              <a:lnSpc>
                <a:spcPct val="150000"/>
              </a:lnSpc>
              <a:spcBef>
                <a:spcPts val="0"/>
              </a:spcBef>
              <a:spcAft>
                <a:spcPts val="0"/>
              </a:spcAft>
              <a:buClr>
                <a:schemeClr val="dk2"/>
              </a:buClr>
              <a:buSzPts val="1000"/>
              <a:buChar char="●"/>
              <a:defRPr sz="1333">
                <a:solidFill>
                  <a:schemeClr val="dk2"/>
                </a:solidFill>
              </a:defRPr>
            </a:lvl1pPr>
            <a:lvl2pPr marL="1219170" lvl="1" indent="-389457" rtl="0">
              <a:lnSpc>
                <a:spcPct val="150000"/>
              </a:lnSpc>
              <a:spcBef>
                <a:spcPts val="0"/>
              </a:spcBef>
              <a:spcAft>
                <a:spcPts val="0"/>
              </a:spcAft>
              <a:buClr>
                <a:schemeClr val="dk2"/>
              </a:buClr>
              <a:buSzPts val="1000"/>
              <a:buChar char="○"/>
              <a:defRPr sz="1333">
                <a:solidFill>
                  <a:schemeClr val="dk2"/>
                </a:solidFill>
              </a:defRPr>
            </a:lvl2pPr>
            <a:lvl3pPr marL="1828754" lvl="2" indent="-389457" rtl="0">
              <a:lnSpc>
                <a:spcPct val="150000"/>
              </a:lnSpc>
              <a:spcBef>
                <a:spcPts val="0"/>
              </a:spcBef>
              <a:spcAft>
                <a:spcPts val="0"/>
              </a:spcAft>
              <a:buClr>
                <a:schemeClr val="dk2"/>
              </a:buClr>
              <a:buSzPts val="1000"/>
              <a:buChar char="■"/>
              <a:defRPr sz="1333">
                <a:solidFill>
                  <a:schemeClr val="dk2"/>
                </a:solidFill>
              </a:defRPr>
            </a:lvl3pPr>
            <a:lvl4pPr marL="2438339" lvl="3" indent="-389457" rtl="0">
              <a:lnSpc>
                <a:spcPct val="150000"/>
              </a:lnSpc>
              <a:spcBef>
                <a:spcPts val="0"/>
              </a:spcBef>
              <a:spcAft>
                <a:spcPts val="0"/>
              </a:spcAft>
              <a:buClr>
                <a:schemeClr val="dk2"/>
              </a:buClr>
              <a:buSzPts val="1000"/>
              <a:buChar char="●"/>
              <a:defRPr sz="1333">
                <a:solidFill>
                  <a:schemeClr val="dk2"/>
                </a:solidFill>
              </a:defRPr>
            </a:lvl4pPr>
            <a:lvl5pPr marL="3047924" lvl="4" indent="-389457" rtl="0">
              <a:lnSpc>
                <a:spcPct val="150000"/>
              </a:lnSpc>
              <a:spcBef>
                <a:spcPts val="0"/>
              </a:spcBef>
              <a:spcAft>
                <a:spcPts val="0"/>
              </a:spcAft>
              <a:buClr>
                <a:schemeClr val="dk2"/>
              </a:buClr>
              <a:buSzPts val="1000"/>
              <a:buChar char="○"/>
              <a:defRPr sz="1333">
                <a:solidFill>
                  <a:schemeClr val="dk2"/>
                </a:solidFill>
              </a:defRPr>
            </a:lvl5pPr>
            <a:lvl6pPr marL="3657509" lvl="5" indent="-389457" rtl="0">
              <a:lnSpc>
                <a:spcPct val="150000"/>
              </a:lnSpc>
              <a:spcBef>
                <a:spcPts val="0"/>
              </a:spcBef>
              <a:spcAft>
                <a:spcPts val="0"/>
              </a:spcAft>
              <a:buClr>
                <a:schemeClr val="dk2"/>
              </a:buClr>
              <a:buSzPts val="1000"/>
              <a:buChar char="■"/>
              <a:defRPr sz="1333">
                <a:solidFill>
                  <a:schemeClr val="dk2"/>
                </a:solidFill>
              </a:defRPr>
            </a:lvl6pPr>
            <a:lvl7pPr marL="4267093" lvl="6" indent="-389457" rtl="0">
              <a:lnSpc>
                <a:spcPct val="150000"/>
              </a:lnSpc>
              <a:spcBef>
                <a:spcPts val="0"/>
              </a:spcBef>
              <a:spcAft>
                <a:spcPts val="0"/>
              </a:spcAft>
              <a:buClr>
                <a:schemeClr val="dk2"/>
              </a:buClr>
              <a:buSzPts val="1000"/>
              <a:buChar char="●"/>
              <a:defRPr sz="1333">
                <a:solidFill>
                  <a:schemeClr val="dk2"/>
                </a:solidFill>
              </a:defRPr>
            </a:lvl7pPr>
            <a:lvl8pPr marL="4876678" lvl="7" indent="-389457" rtl="0">
              <a:lnSpc>
                <a:spcPct val="150000"/>
              </a:lnSpc>
              <a:spcBef>
                <a:spcPts val="0"/>
              </a:spcBef>
              <a:spcAft>
                <a:spcPts val="0"/>
              </a:spcAft>
              <a:buClr>
                <a:schemeClr val="dk2"/>
              </a:buClr>
              <a:buSzPts val="1000"/>
              <a:buChar char="○"/>
              <a:defRPr sz="1333">
                <a:solidFill>
                  <a:schemeClr val="dk2"/>
                </a:solidFill>
              </a:defRPr>
            </a:lvl8pPr>
            <a:lvl9pPr marL="5486263" lvl="8" indent="-389457" rtl="0">
              <a:lnSpc>
                <a:spcPct val="150000"/>
              </a:lnSpc>
              <a:spcBef>
                <a:spcPts val="0"/>
              </a:spcBef>
              <a:spcAft>
                <a:spcPts val="0"/>
              </a:spcAft>
              <a:buClr>
                <a:schemeClr val="dk2"/>
              </a:buClr>
              <a:buSzPts val="1000"/>
              <a:buChar char="■"/>
              <a:defRPr sz="1333">
                <a:solidFill>
                  <a:schemeClr val="dk2"/>
                </a:solidFill>
              </a:defRPr>
            </a:lvl9pPr>
          </a:lstStyle>
          <a:p>
            <a:endParaRPr/>
          </a:p>
        </p:txBody>
      </p:sp>
      <p:sp>
        <p:nvSpPr>
          <p:cNvPr id="55" name="Google Shape;55;p7"/>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fld id="{00000000-1234-1234-1234-123412341234}" type="slidenum">
              <a:rPr lang="en" smtClean="0"/>
              <a:pPr/>
              <a:t>‹#›</a:t>
            </a:fld>
            <a:endParaRPr lang="en" dirty="0"/>
          </a:p>
        </p:txBody>
      </p:sp>
      <p:sp>
        <p:nvSpPr>
          <p:cNvPr id="56" name="Google Shape;56;p7"/>
          <p:cNvSpPr txBox="1">
            <a:spLocks noGrp="1"/>
          </p:cNvSpPr>
          <p:nvPr>
            <p:ph type="sldNum" idx="2"/>
          </p:nvPr>
        </p:nvSpPr>
        <p:spPr>
          <a:xfrm>
            <a:off x="11245632" y="6100533"/>
            <a:ext cx="801200" cy="757600"/>
          </a:xfrm>
          <a:prstGeom prst="rect">
            <a:avLst/>
          </a:prstGeom>
        </p:spPr>
        <p:txBody>
          <a:bodyPr spcFirstLastPara="1" wrap="square" lIns="91425" tIns="91425" rIns="91425" bIns="91425" anchor="ctr" anchorCtr="0">
            <a:noAutofit/>
          </a:bodyPr>
          <a:lstStyle>
            <a:lvl1pPr lvl="0" algn="r" rtl="0">
              <a:buNone/>
              <a:defRPr sz="1067">
                <a:solidFill>
                  <a:schemeClr val="accent4"/>
                </a:solidFill>
              </a:defRPr>
            </a:lvl1pPr>
            <a:lvl2pPr lvl="1" algn="r" rtl="0">
              <a:buNone/>
              <a:defRPr sz="1067">
                <a:solidFill>
                  <a:schemeClr val="accent4"/>
                </a:solidFill>
              </a:defRPr>
            </a:lvl2pPr>
            <a:lvl3pPr lvl="2" algn="r" rtl="0">
              <a:buNone/>
              <a:defRPr sz="1067">
                <a:solidFill>
                  <a:schemeClr val="accent4"/>
                </a:solidFill>
              </a:defRPr>
            </a:lvl3pPr>
            <a:lvl4pPr lvl="3" algn="r" rtl="0">
              <a:buNone/>
              <a:defRPr sz="1067">
                <a:solidFill>
                  <a:schemeClr val="accent4"/>
                </a:solidFill>
              </a:defRPr>
            </a:lvl4pPr>
            <a:lvl5pPr lvl="4" algn="r" rtl="0">
              <a:buNone/>
              <a:defRPr sz="1067">
                <a:solidFill>
                  <a:schemeClr val="accent4"/>
                </a:solidFill>
              </a:defRPr>
            </a:lvl5pPr>
            <a:lvl6pPr lvl="5" algn="r" rtl="0">
              <a:buNone/>
              <a:defRPr sz="1067">
                <a:solidFill>
                  <a:schemeClr val="accent4"/>
                </a:solidFill>
              </a:defRPr>
            </a:lvl6pPr>
            <a:lvl7pPr lvl="6" algn="r" rtl="0">
              <a:buNone/>
              <a:defRPr sz="1067">
                <a:solidFill>
                  <a:schemeClr val="accent4"/>
                </a:solidFill>
              </a:defRPr>
            </a:lvl7pPr>
            <a:lvl8pPr lvl="7" algn="r" rtl="0">
              <a:buNone/>
              <a:defRPr sz="1067">
                <a:solidFill>
                  <a:schemeClr val="accent4"/>
                </a:solidFill>
              </a:defRPr>
            </a:lvl8pPr>
            <a:lvl9pPr lvl="8" algn="r" rtl="0">
              <a:buNone/>
              <a:defRPr sz="1067">
                <a:solidFill>
                  <a:schemeClr val="accent4"/>
                </a:solidFill>
              </a:defRPr>
            </a:lvl9pPr>
          </a:lstStyle>
          <a:p>
            <a:fld id="{00000000-1234-1234-1234-123412341234}" type="slidenum">
              <a:rPr lang="en" smtClean="0"/>
              <a:pPr/>
              <a:t>‹#›</a:t>
            </a:fld>
            <a:endParaRPr lang="en" dirty="0"/>
          </a:p>
        </p:txBody>
      </p:sp>
      <p:grpSp>
        <p:nvGrpSpPr>
          <p:cNvPr id="57" name="Google Shape;57;p7"/>
          <p:cNvGrpSpPr/>
          <p:nvPr/>
        </p:nvGrpSpPr>
        <p:grpSpPr>
          <a:xfrm>
            <a:off x="11568285" y="320867"/>
            <a:ext cx="294300" cy="287933"/>
            <a:chOff x="404850" y="312100"/>
            <a:chExt cx="220725" cy="215950"/>
          </a:xfrm>
        </p:grpSpPr>
        <p:sp>
          <p:nvSpPr>
            <p:cNvPr id="58" name="Google Shape;58;p7"/>
            <p:cNvSpPr/>
            <p:nvPr/>
          </p:nvSpPr>
          <p:spPr>
            <a:xfrm>
              <a:off x="404850"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59" name="Google Shape;59;p7"/>
            <p:cNvSpPr/>
            <p:nvPr/>
          </p:nvSpPr>
          <p:spPr>
            <a:xfrm>
              <a:off x="528675"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60" name="Google Shape;60;p7"/>
            <p:cNvSpPr/>
            <p:nvPr/>
          </p:nvSpPr>
          <p:spPr>
            <a:xfrm>
              <a:off x="404850"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61" name="Google Shape;61;p7"/>
            <p:cNvSpPr/>
            <p:nvPr/>
          </p:nvSpPr>
          <p:spPr>
            <a:xfrm>
              <a:off x="528675"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8647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Green Bottom Bar">
  <p:cSld name="Green Bottom Bar">
    <p:spTree>
      <p:nvGrpSpPr>
        <p:cNvPr id="1" name="Shape 62"/>
        <p:cNvGrpSpPr/>
        <p:nvPr/>
      </p:nvGrpSpPr>
      <p:grpSpPr>
        <a:xfrm>
          <a:off x="0" y="0"/>
          <a:ext cx="0" cy="0"/>
          <a:chOff x="0" y="0"/>
          <a:chExt cx="0" cy="0"/>
        </a:xfrm>
      </p:grpSpPr>
      <p:grpSp>
        <p:nvGrpSpPr>
          <p:cNvPr id="63" name="Google Shape;63;p8"/>
          <p:cNvGrpSpPr/>
          <p:nvPr/>
        </p:nvGrpSpPr>
        <p:grpSpPr>
          <a:xfrm>
            <a:off x="0" y="6002366"/>
            <a:ext cx="12192000" cy="855756"/>
            <a:chOff x="0" y="4501774"/>
            <a:chExt cx="9144000" cy="641817"/>
          </a:xfrm>
        </p:grpSpPr>
        <p:sp>
          <p:nvSpPr>
            <p:cNvPr id="64" name="Google Shape;64;p8"/>
            <p:cNvSpPr/>
            <p:nvPr/>
          </p:nvSpPr>
          <p:spPr>
            <a:xfrm>
              <a:off x="0" y="4570891"/>
              <a:ext cx="9144000" cy="57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sp>
          <p:nvSpPr>
            <p:cNvPr id="65" name="Google Shape;65;p8"/>
            <p:cNvSpPr/>
            <p:nvPr/>
          </p:nvSpPr>
          <p:spPr>
            <a:xfrm>
              <a:off x="0" y="4501774"/>
              <a:ext cx="9144000" cy="690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pic>
          <p:nvPicPr>
            <p:cNvPr id="66" name="Google Shape;66;p8"/>
            <p:cNvPicPr preferRelativeResize="0"/>
            <p:nvPr/>
          </p:nvPicPr>
          <p:blipFill>
            <a:blip r:embed="rId2">
              <a:alphaModFix/>
            </a:blip>
            <a:stretch>
              <a:fillRect/>
            </a:stretch>
          </p:blipFill>
          <p:spPr>
            <a:xfrm>
              <a:off x="402888" y="4682427"/>
              <a:ext cx="1506419" cy="311425"/>
            </a:xfrm>
            <a:prstGeom prst="rect">
              <a:avLst/>
            </a:prstGeom>
            <a:noFill/>
            <a:ln>
              <a:noFill/>
            </a:ln>
          </p:spPr>
        </p:pic>
      </p:grpSp>
      <p:sp>
        <p:nvSpPr>
          <p:cNvPr id="67" name="Google Shape;67;p8"/>
          <p:cNvSpPr txBox="1">
            <a:spLocks noGrp="1"/>
          </p:cNvSpPr>
          <p:nvPr>
            <p:ph type="title"/>
          </p:nvPr>
        </p:nvSpPr>
        <p:spPr>
          <a:xfrm>
            <a:off x="731733" y="1204367"/>
            <a:ext cx="7789600" cy="11664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1pPr>
            <a:lvl2pPr lvl="1"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2pPr>
            <a:lvl3pPr lvl="2"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3pPr>
            <a:lvl4pPr lvl="3"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4pPr>
            <a:lvl5pPr lvl="4"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5pPr>
            <a:lvl6pPr lvl="5"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6pPr>
            <a:lvl7pPr lvl="6"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7pPr>
            <a:lvl8pPr lvl="7"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8pPr>
            <a:lvl9pPr lvl="8"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9pPr>
          </a:lstStyle>
          <a:p>
            <a:endParaRPr/>
          </a:p>
        </p:txBody>
      </p:sp>
      <p:sp>
        <p:nvSpPr>
          <p:cNvPr id="68" name="Google Shape;68;p8"/>
          <p:cNvSpPr txBox="1">
            <a:spLocks noGrp="1"/>
          </p:cNvSpPr>
          <p:nvPr>
            <p:ph type="subTitle" idx="1"/>
          </p:nvPr>
        </p:nvSpPr>
        <p:spPr>
          <a:xfrm>
            <a:off x="731733" y="2048167"/>
            <a:ext cx="7754400" cy="10740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400"/>
              <a:buNone/>
              <a:defRPr>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69" name="Google Shape;69;p8"/>
          <p:cNvSpPr txBox="1">
            <a:spLocks noGrp="1"/>
          </p:cNvSpPr>
          <p:nvPr>
            <p:ph type="body" idx="2"/>
          </p:nvPr>
        </p:nvSpPr>
        <p:spPr>
          <a:xfrm>
            <a:off x="731733" y="2738333"/>
            <a:ext cx="7754400" cy="3648800"/>
          </a:xfrm>
          <a:prstGeom prst="rect">
            <a:avLst/>
          </a:prstGeom>
        </p:spPr>
        <p:txBody>
          <a:bodyPr spcFirstLastPara="1" wrap="square" lIns="0" tIns="0" rIns="0" bIns="0" anchor="t" anchorCtr="0">
            <a:noAutofit/>
          </a:bodyPr>
          <a:lstStyle>
            <a:lvl1pPr marL="609585" lvl="0" indent="-423323" rtl="0">
              <a:spcBef>
                <a:spcPts val="0"/>
              </a:spcBef>
              <a:spcAft>
                <a:spcPts val="0"/>
              </a:spcAft>
              <a:buClr>
                <a:schemeClr val="dk2"/>
              </a:buClr>
              <a:buSzPts val="1400"/>
              <a:buChar char="●"/>
              <a:defRPr>
                <a:solidFill>
                  <a:schemeClr val="dk2"/>
                </a:solidFill>
              </a:defRPr>
            </a:lvl1pPr>
            <a:lvl2pPr marL="1219170" lvl="1" indent="-423323" rtl="0">
              <a:spcBef>
                <a:spcPts val="0"/>
              </a:spcBef>
              <a:spcAft>
                <a:spcPts val="0"/>
              </a:spcAft>
              <a:buClr>
                <a:schemeClr val="dk2"/>
              </a:buClr>
              <a:buSzPts val="1400"/>
              <a:buChar char="○"/>
              <a:defRPr>
                <a:solidFill>
                  <a:schemeClr val="dk2"/>
                </a:solidFill>
              </a:defRPr>
            </a:lvl2pPr>
            <a:lvl3pPr marL="1828754" lvl="2" indent="-423323" rtl="0">
              <a:spcBef>
                <a:spcPts val="0"/>
              </a:spcBef>
              <a:spcAft>
                <a:spcPts val="0"/>
              </a:spcAft>
              <a:buClr>
                <a:schemeClr val="dk2"/>
              </a:buClr>
              <a:buSzPts val="1400"/>
              <a:buChar char="■"/>
              <a:defRPr>
                <a:solidFill>
                  <a:schemeClr val="dk2"/>
                </a:solidFill>
              </a:defRPr>
            </a:lvl3pPr>
            <a:lvl4pPr marL="2438339" lvl="3" indent="-423323" rtl="0">
              <a:spcBef>
                <a:spcPts val="0"/>
              </a:spcBef>
              <a:spcAft>
                <a:spcPts val="0"/>
              </a:spcAft>
              <a:buClr>
                <a:schemeClr val="dk2"/>
              </a:buClr>
              <a:buSzPts val="1400"/>
              <a:buChar char="●"/>
              <a:defRPr>
                <a:solidFill>
                  <a:schemeClr val="dk2"/>
                </a:solidFill>
              </a:defRPr>
            </a:lvl4pPr>
            <a:lvl5pPr marL="3047924" lvl="4" indent="-423323" rtl="0">
              <a:spcBef>
                <a:spcPts val="0"/>
              </a:spcBef>
              <a:spcAft>
                <a:spcPts val="0"/>
              </a:spcAft>
              <a:buClr>
                <a:schemeClr val="dk2"/>
              </a:buClr>
              <a:buSzPts val="1400"/>
              <a:buChar char="○"/>
              <a:defRPr>
                <a:solidFill>
                  <a:schemeClr val="dk2"/>
                </a:solidFill>
              </a:defRPr>
            </a:lvl5pPr>
            <a:lvl6pPr marL="3657509" lvl="5" indent="-423323" rtl="0">
              <a:spcBef>
                <a:spcPts val="0"/>
              </a:spcBef>
              <a:spcAft>
                <a:spcPts val="0"/>
              </a:spcAft>
              <a:buClr>
                <a:schemeClr val="dk2"/>
              </a:buClr>
              <a:buSzPts val="1400"/>
              <a:buChar char="■"/>
              <a:defRPr>
                <a:solidFill>
                  <a:schemeClr val="dk2"/>
                </a:solidFill>
              </a:defRPr>
            </a:lvl6pPr>
            <a:lvl7pPr marL="4267093" lvl="6" indent="-423323" rtl="0">
              <a:spcBef>
                <a:spcPts val="0"/>
              </a:spcBef>
              <a:spcAft>
                <a:spcPts val="0"/>
              </a:spcAft>
              <a:buClr>
                <a:schemeClr val="dk2"/>
              </a:buClr>
              <a:buSzPts val="1400"/>
              <a:buChar char="●"/>
              <a:defRPr>
                <a:solidFill>
                  <a:schemeClr val="dk2"/>
                </a:solidFill>
              </a:defRPr>
            </a:lvl7pPr>
            <a:lvl8pPr marL="4876678" lvl="7" indent="-423323" rtl="0">
              <a:spcBef>
                <a:spcPts val="0"/>
              </a:spcBef>
              <a:spcAft>
                <a:spcPts val="0"/>
              </a:spcAft>
              <a:buClr>
                <a:schemeClr val="dk2"/>
              </a:buClr>
              <a:buSzPts val="1400"/>
              <a:buChar char="○"/>
              <a:defRPr>
                <a:solidFill>
                  <a:schemeClr val="dk2"/>
                </a:solidFill>
              </a:defRPr>
            </a:lvl8pPr>
            <a:lvl9pPr marL="5486263" lvl="8" indent="-423323" rtl="0">
              <a:spcBef>
                <a:spcPts val="0"/>
              </a:spcBef>
              <a:spcAft>
                <a:spcPts val="0"/>
              </a:spcAft>
              <a:buClr>
                <a:schemeClr val="dk2"/>
              </a:buClr>
              <a:buSzPts val="1400"/>
              <a:buChar char="■"/>
              <a:defRPr>
                <a:solidFill>
                  <a:schemeClr val="dk2"/>
                </a:solidFill>
              </a:defRPr>
            </a:lvl9pPr>
          </a:lstStyle>
          <a:p>
            <a:endParaRPr/>
          </a:p>
        </p:txBody>
      </p:sp>
      <p:sp>
        <p:nvSpPr>
          <p:cNvPr id="70" name="Google Shape;70;p8"/>
          <p:cNvSpPr txBox="1">
            <a:spLocks noGrp="1"/>
          </p:cNvSpPr>
          <p:nvPr>
            <p:ph type="sldNum" idx="12"/>
          </p:nvPr>
        </p:nvSpPr>
        <p:spPr>
          <a:xfrm>
            <a:off x="11245632" y="6100533"/>
            <a:ext cx="801200" cy="757600"/>
          </a:xfrm>
          <a:prstGeom prst="rect">
            <a:avLst/>
          </a:prstGeom>
        </p:spPr>
        <p:txBody>
          <a:bodyPr spcFirstLastPara="1" wrap="square" lIns="91425" tIns="91425" rIns="91425" bIns="91425" anchor="ctr" anchorCtr="0">
            <a:noAutofit/>
          </a:bodyPr>
          <a:lstStyle>
            <a:lvl1pPr lvl="0" algn="r" rtl="0">
              <a:buNone/>
              <a:defRPr sz="1067">
                <a:solidFill>
                  <a:schemeClr val="accent4"/>
                </a:solidFill>
              </a:defRPr>
            </a:lvl1pPr>
            <a:lvl2pPr lvl="1" algn="r" rtl="0">
              <a:buNone/>
              <a:defRPr sz="1067">
                <a:solidFill>
                  <a:schemeClr val="accent4"/>
                </a:solidFill>
              </a:defRPr>
            </a:lvl2pPr>
            <a:lvl3pPr lvl="2" algn="r" rtl="0">
              <a:buNone/>
              <a:defRPr sz="1067">
                <a:solidFill>
                  <a:schemeClr val="accent4"/>
                </a:solidFill>
              </a:defRPr>
            </a:lvl3pPr>
            <a:lvl4pPr lvl="3" algn="r" rtl="0">
              <a:buNone/>
              <a:defRPr sz="1067">
                <a:solidFill>
                  <a:schemeClr val="accent4"/>
                </a:solidFill>
              </a:defRPr>
            </a:lvl4pPr>
            <a:lvl5pPr lvl="4" algn="r" rtl="0">
              <a:buNone/>
              <a:defRPr sz="1067">
                <a:solidFill>
                  <a:schemeClr val="accent4"/>
                </a:solidFill>
              </a:defRPr>
            </a:lvl5pPr>
            <a:lvl6pPr lvl="5" algn="r" rtl="0">
              <a:buNone/>
              <a:defRPr sz="1067">
                <a:solidFill>
                  <a:schemeClr val="accent4"/>
                </a:solidFill>
              </a:defRPr>
            </a:lvl6pPr>
            <a:lvl7pPr lvl="6" algn="r" rtl="0">
              <a:buNone/>
              <a:defRPr sz="1067">
                <a:solidFill>
                  <a:schemeClr val="accent4"/>
                </a:solidFill>
              </a:defRPr>
            </a:lvl7pPr>
            <a:lvl8pPr lvl="7" algn="r" rtl="0">
              <a:buNone/>
              <a:defRPr sz="1067">
                <a:solidFill>
                  <a:schemeClr val="accent4"/>
                </a:solidFill>
              </a:defRPr>
            </a:lvl8pPr>
            <a:lvl9pPr lvl="8" algn="r" rtl="0">
              <a:buNone/>
              <a:defRPr sz="1067">
                <a:solidFill>
                  <a:schemeClr val="accent4"/>
                </a:solidFill>
              </a:defRPr>
            </a:lvl9pPr>
          </a:lstStyle>
          <a:p>
            <a:fld id="{00000000-1234-1234-1234-123412341234}" type="slidenum">
              <a:rPr lang="en" smtClean="0"/>
              <a:pPr/>
              <a:t>‹#›</a:t>
            </a:fld>
            <a:endParaRPr lang="en" dirty="0"/>
          </a:p>
        </p:txBody>
      </p:sp>
      <p:grpSp>
        <p:nvGrpSpPr>
          <p:cNvPr id="71" name="Google Shape;71;p8"/>
          <p:cNvGrpSpPr/>
          <p:nvPr/>
        </p:nvGrpSpPr>
        <p:grpSpPr>
          <a:xfrm>
            <a:off x="374701" y="320867"/>
            <a:ext cx="294300" cy="287933"/>
            <a:chOff x="404850" y="312100"/>
            <a:chExt cx="220725" cy="215950"/>
          </a:xfrm>
        </p:grpSpPr>
        <p:sp>
          <p:nvSpPr>
            <p:cNvPr id="72" name="Google Shape;72;p8"/>
            <p:cNvSpPr/>
            <p:nvPr/>
          </p:nvSpPr>
          <p:spPr>
            <a:xfrm>
              <a:off x="404850"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73" name="Google Shape;73;p8"/>
            <p:cNvSpPr/>
            <p:nvPr/>
          </p:nvSpPr>
          <p:spPr>
            <a:xfrm>
              <a:off x="528675"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74" name="Google Shape;74;p8"/>
            <p:cNvSpPr/>
            <p:nvPr/>
          </p:nvSpPr>
          <p:spPr>
            <a:xfrm>
              <a:off x="404850"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75" name="Google Shape;75;p8"/>
            <p:cNvSpPr/>
            <p:nvPr/>
          </p:nvSpPr>
          <p:spPr>
            <a:xfrm>
              <a:off x="528675"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39769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1" type="blank">
  <p:cSld name="Blank 1">
    <p:spTree>
      <p:nvGrpSpPr>
        <p:cNvPr id="1" name="Shape 78"/>
        <p:cNvGrpSpPr/>
        <p:nvPr/>
      </p:nvGrpSpPr>
      <p:grpSpPr>
        <a:xfrm>
          <a:off x="0" y="0"/>
          <a:ext cx="0" cy="0"/>
          <a:chOff x="0" y="0"/>
          <a:chExt cx="0" cy="0"/>
        </a:xfrm>
      </p:grpSpPr>
      <p:sp>
        <p:nvSpPr>
          <p:cNvPr id="79" name="Google Shape;79;p10"/>
          <p:cNvSpPr txBox="1">
            <a:spLocks noGrp="1"/>
          </p:cNvSpPr>
          <p:nvPr>
            <p:ph type="title"/>
          </p:nvPr>
        </p:nvSpPr>
        <p:spPr>
          <a:xfrm>
            <a:off x="749333" y="1204367"/>
            <a:ext cx="7789600" cy="11664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80" name="Google Shape;80;p10"/>
          <p:cNvSpPr txBox="1">
            <a:spLocks noGrp="1"/>
          </p:cNvSpPr>
          <p:nvPr>
            <p:ph type="subTitle" idx="1"/>
          </p:nvPr>
        </p:nvSpPr>
        <p:spPr>
          <a:xfrm>
            <a:off x="731733" y="2048167"/>
            <a:ext cx="7754400" cy="10740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400"/>
              <a:buNone/>
              <a:defRPr>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81" name="Google Shape;81;p10"/>
          <p:cNvSpPr txBox="1">
            <a:spLocks noGrp="1"/>
          </p:cNvSpPr>
          <p:nvPr>
            <p:ph type="body" idx="2"/>
          </p:nvPr>
        </p:nvSpPr>
        <p:spPr>
          <a:xfrm>
            <a:off x="731733" y="2738333"/>
            <a:ext cx="6352000" cy="3648800"/>
          </a:xfrm>
          <a:prstGeom prst="rect">
            <a:avLst/>
          </a:prstGeom>
        </p:spPr>
        <p:txBody>
          <a:bodyPr spcFirstLastPara="1" wrap="square" lIns="0" tIns="0" rIns="0" bIns="0" anchor="t" anchorCtr="0">
            <a:noAutofit/>
          </a:bodyPr>
          <a:lstStyle>
            <a:lvl1pPr marL="609585" lvl="0" indent="-423323" rtl="0">
              <a:spcBef>
                <a:spcPts val="0"/>
              </a:spcBef>
              <a:spcAft>
                <a:spcPts val="0"/>
              </a:spcAft>
              <a:buClr>
                <a:schemeClr val="dk2"/>
              </a:buClr>
              <a:buSzPts val="1400"/>
              <a:buChar char="●"/>
              <a:defRPr>
                <a:solidFill>
                  <a:schemeClr val="dk2"/>
                </a:solidFill>
              </a:defRPr>
            </a:lvl1pPr>
            <a:lvl2pPr marL="1219170" lvl="1" indent="-423323" rtl="0">
              <a:spcBef>
                <a:spcPts val="0"/>
              </a:spcBef>
              <a:spcAft>
                <a:spcPts val="0"/>
              </a:spcAft>
              <a:buClr>
                <a:schemeClr val="dk2"/>
              </a:buClr>
              <a:buSzPts val="1400"/>
              <a:buChar char="○"/>
              <a:defRPr>
                <a:solidFill>
                  <a:schemeClr val="dk2"/>
                </a:solidFill>
              </a:defRPr>
            </a:lvl2pPr>
            <a:lvl3pPr marL="1828754" lvl="2" indent="-423323" rtl="0">
              <a:spcBef>
                <a:spcPts val="0"/>
              </a:spcBef>
              <a:spcAft>
                <a:spcPts val="0"/>
              </a:spcAft>
              <a:buClr>
                <a:schemeClr val="dk2"/>
              </a:buClr>
              <a:buSzPts val="1400"/>
              <a:buChar char="■"/>
              <a:defRPr>
                <a:solidFill>
                  <a:schemeClr val="dk2"/>
                </a:solidFill>
              </a:defRPr>
            </a:lvl3pPr>
            <a:lvl4pPr marL="2438339" lvl="3" indent="-423323" rtl="0">
              <a:spcBef>
                <a:spcPts val="0"/>
              </a:spcBef>
              <a:spcAft>
                <a:spcPts val="0"/>
              </a:spcAft>
              <a:buClr>
                <a:schemeClr val="dk2"/>
              </a:buClr>
              <a:buSzPts val="1400"/>
              <a:buChar char="●"/>
              <a:defRPr>
                <a:solidFill>
                  <a:schemeClr val="dk2"/>
                </a:solidFill>
              </a:defRPr>
            </a:lvl4pPr>
            <a:lvl5pPr marL="3047924" lvl="4" indent="-423323" rtl="0">
              <a:spcBef>
                <a:spcPts val="0"/>
              </a:spcBef>
              <a:spcAft>
                <a:spcPts val="0"/>
              </a:spcAft>
              <a:buClr>
                <a:schemeClr val="dk2"/>
              </a:buClr>
              <a:buSzPts val="1400"/>
              <a:buChar char="○"/>
              <a:defRPr>
                <a:solidFill>
                  <a:schemeClr val="dk2"/>
                </a:solidFill>
              </a:defRPr>
            </a:lvl5pPr>
            <a:lvl6pPr marL="3657509" lvl="5" indent="-423323" rtl="0">
              <a:spcBef>
                <a:spcPts val="0"/>
              </a:spcBef>
              <a:spcAft>
                <a:spcPts val="0"/>
              </a:spcAft>
              <a:buClr>
                <a:schemeClr val="dk2"/>
              </a:buClr>
              <a:buSzPts val="1400"/>
              <a:buChar char="■"/>
              <a:defRPr>
                <a:solidFill>
                  <a:schemeClr val="dk2"/>
                </a:solidFill>
              </a:defRPr>
            </a:lvl6pPr>
            <a:lvl7pPr marL="4267093" lvl="6" indent="-423323" rtl="0">
              <a:spcBef>
                <a:spcPts val="0"/>
              </a:spcBef>
              <a:spcAft>
                <a:spcPts val="0"/>
              </a:spcAft>
              <a:buClr>
                <a:schemeClr val="dk2"/>
              </a:buClr>
              <a:buSzPts val="1400"/>
              <a:buChar char="●"/>
              <a:defRPr>
                <a:solidFill>
                  <a:schemeClr val="dk2"/>
                </a:solidFill>
              </a:defRPr>
            </a:lvl7pPr>
            <a:lvl8pPr marL="4876678" lvl="7" indent="-423323" rtl="0">
              <a:spcBef>
                <a:spcPts val="0"/>
              </a:spcBef>
              <a:spcAft>
                <a:spcPts val="0"/>
              </a:spcAft>
              <a:buClr>
                <a:schemeClr val="dk2"/>
              </a:buClr>
              <a:buSzPts val="1400"/>
              <a:buChar char="○"/>
              <a:defRPr>
                <a:solidFill>
                  <a:schemeClr val="dk2"/>
                </a:solidFill>
              </a:defRPr>
            </a:lvl8pPr>
            <a:lvl9pPr marL="5486263" lvl="8" indent="-423323" rtl="0">
              <a:spcBef>
                <a:spcPts val="0"/>
              </a:spcBef>
              <a:spcAft>
                <a:spcPts val="0"/>
              </a:spcAft>
              <a:buClr>
                <a:schemeClr val="dk2"/>
              </a:buClr>
              <a:buSzPts val="1400"/>
              <a:buChar char="■"/>
              <a:defRPr>
                <a:solidFill>
                  <a:schemeClr val="dk2"/>
                </a:solidFill>
              </a:defRPr>
            </a:lvl9pPr>
          </a:lstStyle>
          <a:p>
            <a:endParaRPr/>
          </a:p>
        </p:txBody>
      </p:sp>
      <p:sp>
        <p:nvSpPr>
          <p:cNvPr id="82" name="Google Shape;82;p10"/>
          <p:cNvSpPr>
            <a:spLocks noGrp="1"/>
          </p:cNvSpPr>
          <p:nvPr>
            <p:ph type="pic" idx="3"/>
          </p:nvPr>
        </p:nvSpPr>
        <p:spPr>
          <a:xfrm>
            <a:off x="7668233" y="-37200"/>
            <a:ext cx="3846000" cy="6932400"/>
          </a:xfrm>
          <a:prstGeom prst="rect">
            <a:avLst/>
          </a:prstGeom>
          <a:noFill/>
          <a:ln>
            <a:noFill/>
          </a:ln>
        </p:spPr>
      </p:sp>
      <p:sp>
        <p:nvSpPr>
          <p:cNvPr id="83" name="Google Shape;83;p10"/>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fld id="{00000000-1234-1234-1234-123412341234}" type="slidenum">
              <a:rPr lang="en" smtClean="0"/>
              <a:pPr/>
              <a:t>‹#›</a:t>
            </a:fld>
            <a:endParaRPr lang="en" dirty="0"/>
          </a:p>
        </p:txBody>
      </p:sp>
      <p:grpSp>
        <p:nvGrpSpPr>
          <p:cNvPr id="84" name="Google Shape;84;p10"/>
          <p:cNvGrpSpPr/>
          <p:nvPr/>
        </p:nvGrpSpPr>
        <p:grpSpPr>
          <a:xfrm>
            <a:off x="374701" y="320867"/>
            <a:ext cx="294300" cy="287933"/>
            <a:chOff x="404850" y="312100"/>
            <a:chExt cx="220725" cy="215950"/>
          </a:xfrm>
        </p:grpSpPr>
        <p:sp>
          <p:nvSpPr>
            <p:cNvPr id="85" name="Google Shape;85;p10"/>
            <p:cNvSpPr/>
            <p:nvPr/>
          </p:nvSpPr>
          <p:spPr>
            <a:xfrm>
              <a:off x="404850"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86" name="Google Shape;86;p10"/>
            <p:cNvSpPr/>
            <p:nvPr/>
          </p:nvSpPr>
          <p:spPr>
            <a:xfrm>
              <a:off x="528675"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87" name="Google Shape;87;p10"/>
            <p:cNvSpPr/>
            <p:nvPr/>
          </p:nvSpPr>
          <p:spPr>
            <a:xfrm>
              <a:off x="404850"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88" name="Google Shape;88;p10"/>
            <p:cNvSpPr/>
            <p:nvPr/>
          </p:nvSpPr>
          <p:spPr>
            <a:xfrm>
              <a:off x="528675"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53112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49333" y="1204367"/>
            <a:ext cx="7789600" cy="11664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2"/>
              </a:buClr>
              <a:buSzPts val="2400"/>
              <a:buFont typeface="Roboto"/>
              <a:buNone/>
              <a:defRPr sz="2400" b="1">
                <a:solidFill>
                  <a:schemeClr val="dk2"/>
                </a:solidFill>
                <a:latin typeface="Roboto"/>
                <a:ea typeface="Roboto"/>
                <a:cs typeface="Roboto"/>
                <a:sym typeface="Roboto"/>
              </a:defRPr>
            </a:lvl1pPr>
            <a:lvl2pPr lvl="1"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2pPr>
            <a:lvl3pPr lvl="2"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3pPr>
            <a:lvl4pPr lvl="3"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4pPr>
            <a:lvl5pPr lvl="4"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5pPr>
            <a:lvl6pPr lvl="5"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6pPr>
            <a:lvl7pPr lvl="6"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7pPr>
            <a:lvl8pPr lvl="7"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8pPr>
            <a:lvl9pPr lvl="8"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749333" y="2738333"/>
            <a:ext cx="7754400" cy="3648800"/>
          </a:xfrm>
          <a:prstGeom prst="rect">
            <a:avLst/>
          </a:prstGeom>
          <a:noFill/>
          <a:ln>
            <a:noFill/>
          </a:ln>
        </p:spPr>
        <p:txBody>
          <a:bodyPr spcFirstLastPara="1" wrap="square" lIns="0" tIns="0" rIns="0" bIns="0" anchor="t" anchorCtr="0">
            <a:noAutofit/>
          </a:bodyPr>
          <a:lstStyle>
            <a:lvl1pPr marL="457200" lvl="0" indent="-317500" rtl="0">
              <a:lnSpc>
                <a:spcPct val="150000"/>
              </a:lnSpc>
              <a:spcBef>
                <a:spcPts val="0"/>
              </a:spcBef>
              <a:spcAft>
                <a:spcPts val="0"/>
              </a:spcAft>
              <a:buClr>
                <a:schemeClr val="dk2"/>
              </a:buClr>
              <a:buSzPts val="1400"/>
              <a:buChar char="●"/>
              <a:defRPr>
                <a:solidFill>
                  <a:schemeClr val="dk2"/>
                </a:solidFill>
              </a:defRPr>
            </a:lvl1pPr>
            <a:lvl2pPr marL="914400" lvl="1" indent="-317500" rtl="0">
              <a:lnSpc>
                <a:spcPct val="150000"/>
              </a:lnSpc>
              <a:spcBef>
                <a:spcPts val="0"/>
              </a:spcBef>
              <a:spcAft>
                <a:spcPts val="0"/>
              </a:spcAft>
              <a:buClr>
                <a:schemeClr val="dk2"/>
              </a:buClr>
              <a:buSzPts val="1400"/>
              <a:buChar char="○"/>
              <a:defRPr>
                <a:solidFill>
                  <a:schemeClr val="dk2"/>
                </a:solidFill>
              </a:defRPr>
            </a:lvl2pPr>
            <a:lvl3pPr marL="1371600" lvl="2" indent="-317500" rtl="0">
              <a:lnSpc>
                <a:spcPct val="150000"/>
              </a:lnSpc>
              <a:spcBef>
                <a:spcPts val="0"/>
              </a:spcBef>
              <a:spcAft>
                <a:spcPts val="0"/>
              </a:spcAft>
              <a:buClr>
                <a:schemeClr val="dk2"/>
              </a:buClr>
              <a:buSzPts val="1400"/>
              <a:buChar char="■"/>
              <a:defRPr>
                <a:solidFill>
                  <a:schemeClr val="dk2"/>
                </a:solidFill>
              </a:defRPr>
            </a:lvl3pPr>
            <a:lvl4pPr marL="1828800" lvl="3" indent="-317500" rtl="0">
              <a:lnSpc>
                <a:spcPct val="150000"/>
              </a:lnSpc>
              <a:spcBef>
                <a:spcPts val="0"/>
              </a:spcBef>
              <a:spcAft>
                <a:spcPts val="0"/>
              </a:spcAft>
              <a:buClr>
                <a:schemeClr val="dk2"/>
              </a:buClr>
              <a:buSzPts val="1400"/>
              <a:buChar char="●"/>
              <a:defRPr>
                <a:solidFill>
                  <a:schemeClr val="dk2"/>
                </a:solidFill>
              </a:defRPr>
            </a:lvl4pPr>
            <a:lvl5pPr marL="2286000" lvl="4" indent="-317500" rtl="0">
              <a:lnSpc>
                <a:spcPct val="150000"/>
              </a:lnSpc>
              <a:spcBef>
                <a:spcPts val="0"/>
              </a:spcBef>
              <a:spcAft>
                <a:spcPts val="0"/>
              </a:spcAft>
              <a:buClr>
                <a:schemeClr val="dk2"/>
              </a:buClr>
              <a:buSzPts val="1400"/>
              <a:buChar char="○"/>
              <a:defRPr>
                <a:solidFill>
                  <a:schemeClr val="dk2"/>
                </a:solidFill>
              </a:defRPr>
            </a:lvl5pPr>
            <a:lvl6pPr marL="2743200" lvl="5" indent="-317500" rtl="0">
              <a:lnSpc>
                <a:spcPct val="150000"/>
              </a:lnSpc>
              <a:spcBef>
                <a:spcPts val="0"/>
              </a:spcBef>
              <a:spcAft>
                <a:spcPts val="0"/>
              </a:spcAft>
              <a:buClr>
                <a:schemeClr val="dk2"/>
              </a:buClr>
              <a:buSzPts val="1400"/>
              <a:buChar char="■"/>
              <a:defRPr>
                <a:solidFill>
                  <a:schemeClr val="dk2"/>
                </a:solidFill>
              </a:defRPr>
            </a:lvl6pPr>
            <a:lvl7pPr marL="3200400" lvl="6" indent="-317500" rtl="0">
              <a:lnSpc>
                <a:spcPct val="150000"/>
              </a:lnSpc>
              <a:spcBef>
                <a:spcPts val="0"/>
              </a:spcBef>
              <a:spcAft>
                <a:spcPts val="0"/>
              </a:spcAft>
              <a:buClr>
                <a:schemeClr val="dk2"/>
              </a:buClr>
              <a:buSzPts val="1400"/>
              <a:buChar char="●"/>
              <a:defRPr>
                <a:solidFill>
                  <a:schemeClr val="dk2"/>
                </a:solidFill>
              </a:defRPr>
            </a:lvl7pPr>
            <a:lvl8pPr marL="3657600" lvl="7" indent="-317500" rtl="0">
              <a:lnSpc>
                <a:spcPct val="150000"/>
              </a:lnSpc>
              <a:spcBef>
                <a:spcPts val="0"/>
              </a:spcBef>
              <a:spcAft>
                <a:spcPts val="0"/>
              </a:spcAft>
              <a:buClr>
                <a:schemeClr val="dk2"/>
              </a:buClr>
              <a:buSzPts val="1400"/>
              <a:buChar char="○"/>
              <a:defRPr>
                <a:solidFill>
                  <a:schemeClr val="dk2"/>
                </a:solidFill>
              </a:defRPr>
            </a:lvl8pPr>
            <a:lvl9pPr marL="4114800" lvl="8" indent="-317500" rtl="0">
              <a:lnSpc>
                <a:spcPct val="150000"/>
              </a:lnSpc>
              <a:spcBef>
                <a:spcPts val="0"/>
              </a:spcBef>
              <a:spcAft>
                <a:spcPts val="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11245632" y="6100533"/>
            <a:ext cx="801200" cy="757600"/>
          </a:xfrm>
          <a:prstGeom prst="rect">
            <a:avLst/>
          </a:prstGeom>
          <a:noFill/>
          <a:ln>
            <a:noFill/>
          </a:ln>
        </p:spPr>
        <p:txBody>
          <a:bodyPr spcFirstLastPara="1" wrap="square" lIns="91425" tIns="91425" rIns="91425" bIns="91425" anchor="ctr" anchorCtr="0">
            <a:noAutofit/>
          </a:bodyPr>
          <a:lstStyle>
            <a:lvl1pPr lvl="0" algn="r" rtl="0">
              <a:buNone/>
              <a:defRPr sz="1067">
                <a:solidFill>
                  <a:schemeClr val="accent4"/>
                </a:solidFill>
                <a:latin typeface="Calibri" panose="020F0502020204030204" pitchFamily="34" charset="0"/>
                <a:cs typeface="Calibri" panose="020F0502020204030204" pitchFamily="34" charset="0"/>
              </a:defRPr>
            </a:lvl1pPr>
            <a:lvl2pPr lvl="1" algn="r" rtl="0">
              <a:buNone/>
              <a:defRPr sz="1067">
                <a:solidFill>
                  <a:schemeClr val="accent4"/>
                </a:solidFill>
              </a:defRPr>
            </a:lvl2pPr>
            <a:lvl3pPr lvl="2" algn="r" rtl="0">
              <a:buNone/>
              <a:defRPr sz="1067">
                <a:solidFill>
                  <a:schemeClr val="accent4"/>
                </a:solidFill>
              </a:defRPr>
            </a:lvl3pPr>
            <a:lvl4pPr lvl="3" algn="r" rtl="0">
              <a:buNone/>
              <a:defRPr sz="1067">
                <a:solidFill>
                  <a:schemeClr val="accent4"/>
                </a:solidFill>
              </a:defRPr>
            </a:lvl4pPr>
            <a:lvl5pPr lvl="4" algn="r" rtl="0">
              <a:buNone/>
              <a:defRPr sz="1067">
                <a:solidFill>
                  <a:schemeClr val="accent4"/>
                </a:solidFill>
              </a:defRPr>
            </a:lvl5pPr>
            <a:lvl6pPr lvl="5" algn="r" rtl="0">
              <a:buNone/>
              <a:defRPr sz="1067">
                <a:solidFill>
                  <a:schemeClr val="accent4"/>
                </a:solidFill>
              </a:defRPr>
            </a:lvl6pPr>
            <a:lvl7pPr lvl="6" algn="r" rtl="0">
              <a:buNone/>
              <a:defRPr sz="1067">
                <a:solidFill>
                  <a:schemeClr val="accent4"/>
                </a:solidFill>
              </a:defRPr>
            </a:lvl7pPr>
            <a:lvl8pPr lvl="7" algn="r" rtl="0">
              <a:buNone/>
              <a:defRPr sz="1067">
                <a:solidFill>
                  <a:schemeClr val="accent4"/>
                </a:solidFill>
              </a:defRPr>
            </a:lvl8pPr>
            <a:lvl9pPr lvl="8" algn="r" rtl="0">
              <a:buNone/>
              <a:defRPr sz="1067">
                <a:solidFill>
                  <a:schemeClr val="accent4"/>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342212514"/>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3"/>
          <p:cNvSpPr/>
          <p:nvPr/>
        </p:nvSpPr>
        <p:spPr>
          <a:xfrm>
            <a:off x="5968267" y="200"/>
            <a:ext cx="6224000" cy="6858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31B44B"/>
              </a:solidFill>
              <a:latin typeface="Calibri" panose="020F0502020204030204" pitchFamily="34" charset="0"/>
              <a:cs typeface="Calibri" panose="020F0502020204030204" pitchFamily="34" charset="0"/>
              <a:sym typeface="Arial"/>
            </a:endParaRPr>
          </a:p>
        </p:txBody>
      </p:sp>
      <p:sp>
        <p:nvSpPr>
          <p:cNvPr id="111" name="Google Shape;111;p13"/>
          <p:cNvSpPr/>
          <p:nvPr/>
        </p:nvSpPr>
        <p:spPr>
          <a:xfrm>
            <a:off x="5286433" y="1102000"/>
            <a:ext cx="6539200" cy="4635600"/>
          </a:xfrm>
          <a:prstGeom prst="rect">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sp>
        <p:nvSpPr>
          <p:cNvPr id="113" name="Google Shape;113;p13"/>
          <p:cNvSpPr txBox="1"/>
          <p:nvPr/>
        </p:nvSpPr>
        <p:spPr>
          <a:xfrm>
            <a:off x="326200" y="2948047"/>
            <a:ext cx="4621200" cy="3077766"/>
          </a:xfrm>
          <a:prstGeom prst="rect">
            <a:avLst/>
          </a:prstGeom>
          <a:noFill/>
          <a:ln>
            <a:noFill/>
          </a:ln>
        </p:spPr>
        <p:txBody>
          <a:bodyPr spcFirstLastPara="1" wrap="square" lIns="0" tIns="0" rIns="0" bIns="0" anchor="t" anchorCtr="0">
            <a:spAutoFit/>
          </a:bodyPr>
          <a:lstStyle/>
          <a:p>
            <a:pPr defTabSz="1219170">
              <a:buClr>
                <a:srgbClr val="000000"/>
              </a:buClr>
            </a:pPr>
            <a:r>
              <a:rPr lang="en" sz="4000" b="1" kern="0" dirty="0">
                <a:solidFill>
                  <a:srgbClr val="21325E"/>
                </a:solidFill>
                <a:latin typeface="Roboto"/>
                <a:ea typeface="Roboto"/>
                <a:cs typeface="Roboto"/>
                <a:sym typeface="Roboto"/>
              </a:rPr>
              <a:t>Program Performance and Evaluation Commitee</a:t>
            </a:r>
          </a:p>
          <a:p>
            <a:pPr defTabSz="1219170">
              <a:buClr>
                <a:srgbClr val="000000"/>
              </a:buClr>
            </a:pPr>
            <a:endParaRPr sz="4000" b="1" kern="0" dirty="0">
              <a:solidFill>
                <a:srgbClr val="21325E"/>
              </a:solidFill>
              <a:latin typeface="Roboto"/>
              <a:ea typeface="Roboto"/>
              <a:cs typeface="Roboto"/>
              <a:sym typeface="Roboto"/>
            </a:endParaRPr>
          </a:p>
        </p:txBody>
      </p:sp>
      <p:grpSp>
        <p:nvGrpSpPr>
          <p:cNvPr id="115" name="Google Shape;115;p13"/>
          <p:cNvGrpSpPr/>
          <p:nvPr/>
        </p:nvGrpSpPr>
        <p:grpSpPr>
          <a:xfrm>
            <a:off x="374701" y="320867"/>
            <a:ext cx="294300" cy="287933"/>
            <a:chOff x="404850" y="312100"/>
            <a:chExt cx="220725" cy="215950"/>
          </a:xfrm>
          <a:solidFill>
            <a:srgbClr val="31B44B"/>
          </a:solidFill>
        </p:grpSpPr>
        <p:sp>
          <p:nvSpPr>
            <p:cNvPr id="116" name="Google Shape;116;p13"/>
            <p:cNvSpPr/>
            <p:nvPr/>
          </p:nvSpPr>
          <p:spPr>
            <a:xfrm>
              <a:off x="404850" y="31210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77B864"/>
                </a:solidFill>
                <a:latin typeface="Calibri" panose="020F0502020204030204" pitchFamily="34" charset="0"/>
                <a:cs typeface="Calibri" panose="020F0502020204030204" pitchFamily="34" charset="0"/>
                <a:sym typeface="Arial"/>
              </a:endParaRPr>
            </a:p>
          </p:txBody>
        </p:sp>
        <p:sp>
          <p:nvSpPr>
            <p:cNvPr id="117" name="Google Shape;117;p13"/>
            <p:cNvSpPr/>
            <p:nvPr/>
          </p:nvSpPr>
          <p:spPr>
            <a:xfrm>
              <a:off x="528675" y="31210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77B864"/>
                </a:solidFill>
                <a:latin typeface="Calibri" panose="020F0502020204030204" pitchFamily="34" charset="0"/>
                <a:cs typeface="Calibri" panose="020F0502020204030204" pitchFamily="34" charset="0"/>
                <a:sym typeface="Arial"/>
              </a:endParaRPr>
            </a:p>
          </p:txBody>
        </p:sp>
        <p:sp>
          <p:nvSpPr>
            <p:cNvPr id="118" name="Google Shape;118;p13"/>
            <p:cNvSpPr/>
            <p:nvPr/>
          </p:nvSpPr>
          <p:spPr>
            <a:xfrm>
              <a:off x="404850" y="43115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77B864"/>
                </a:solidFill>
                <a:latin typeface="Calibri" panose="020F0502020204030204" pitchFamily="34" charset="0"/>
                <a:cs typeface="Calibri" panose="020F0502020204030204" pitchFamily="34" charset="0"/>
                <a:sym typeface="Arial"/>
              </a:endParaRPr>
            </a:p>
          </p:txBody>
        </p:sp>
        <p:sp>
          <p:nvSpPr>
            <p:cNvPr id="119" name="Google Shape;119;p13"/>
            <p:cNvSpPr/>
            <p:nvPr/>
          </p:nvSpPr>
          <p:spPr>
            <a:xfrm>
              <a:off x="528675" y="43115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77B864"/>
                </a:solidFill>
                <a:latin typeface="Calibri" panose="020F0502020204030204" pitchFamily="34" charset="0"/>
                <a:cs typeface="Calibri" panose="020F0502020204030204" pitchFamily="34" charset="0"/>
                <a:sym typeface="Arial"/>
              </a:endParaRPr>
            </a:p>
          </p:txBody>
        </p:sp>
      </p:grpSp>
      <p:sp>
        <p:nvSpPr>
          <p:cNvPr id="120" name="Google Shape;120;p13"/>
          <p:cNvSpPr txBox="1"/>
          <p:nvPr/>
        </p:nvSpPr>
        <p:spPr>
          <a:xfrm>
            <a:off x="374701" y="5506041"/>
            <a:ext cx="5003940" cy="656462"/>
          </a:xfrm>
          <a:prstGeom prst="rect">
            <a:avLst/>
          </a:prstGeom>
          <a:noFill/>
          <a:ln>
            <a:noFill/>
          </a:ln>
        </p:spPr>
        <p:txBody>
          <a:bodyPr spcFirstLastPara="1" wrap="square" lIns="0" tIns="0" rIns="0" bIns="0" anchor="t" anchorCtr="0">
            <a:spAutoFit/>
          </a:bodyPr>
          <a:lstStyle/>
          <a:p>
            <a:pPr defTabSz="1219170">
              <a:buClr>
                <a:srgbClr val="000000"/>
              </a:buClr>
            </a:pPr>
            <a:r>
              <a:rPr lang="en" sz="2133" b="1" kern="0" dirty="0">
                <a:solidFill>
                  <a:srgbClr val="31B44B"/>
                </a:solidFill>
                <a:latin typeface="Calibri" panose="020F0502020204030204" pitchFamily="34" charset="0"/>
                <a:cs typeface="Calibri" panose="020F0502020204030204" pitchFamily="34" charset="0"/>
                <a:sym typeface="Arial"/>
              </a:rPr>
              <a:t>May 29, 2026</a:t>
            </a:r>
          </a:p>
          <a:p>
            <a:pPr defTabSz="1219170">
              <a:buClr>
                <a:srgbClr val="000000"/>
              </a:buClr>
            </a:pPr>
            <a:r>
              <a:rPr lang="en" sz="2133" b="1" kern="0" dirty="0">
                <a:solidFill>
                  <a:srgbClr val="31B44B"/>
                </a:solidFill>
                <a:latin typeface="Calibri" panose="020F0502020204030204" pitchFamily="34" charset="0"/>
                <a:cs typeface="Calibri" panose="020F0502020204030204" pitchFamily="34" charset="0"/>
                <a:sym typeface="Arial"/>
              </a:rPr>
              <a:t>Virtual</a:t>
            </a:r>
          </a:p>
        </p:txBody>
      </p:sp>
      <p:sp>
        <p:nvSpPr>
          <p:cNvPr id="121" name="Google Shape;121;p13"/>
          <p:cNvSpPr txBox="1">
            <a:spLocks noGrp="1"/>
          </p:cNvSpPr>
          <p:nvPr>
            <p:ph type="sldNum" idx="12"/>
          </p:nvPr>
        </p:nvSpPr>
        <p:spPr/>
        <p:txBody>
          <a:bodyPr/>
          <a:lstStyle/>
          <a:p>
            <a:pPr defTabSz="1219170">
              <a:buClr>
                <a:srgbClr val="000000"/>
              </a:buClr>
            </a:pPr>
            <a:fld id="{00000000-1234-1234-1234-123412341234}" type="slidenum">
              <a:rPr lang="en" kern="0">
                <a:solidFill>
                  <a:srgbClr val="21325E"/>
                </a:solidFill>
                <a:sym typeface="Arial"/>
              </a:rPr>
              <a:pPr defTabSz="1219170">
                <a:buClr>
                  <a:srgbClr val="000000"/>
                </a:buClr>
              </a:pPr>
              <a:t>1</a:t>
            </a:fld>
            <a:endParaRPr lang="en" kern="0" dirty="0">
              <a:solidFill>
                <a:srgbClr val="21325E"/>
              </a:solidFill>
              <a:sym typeface="Arial"/>
            </a:endParaRPr>
          </a:p>
        </p:txBody>
      </p:sp>
      <p:pic>
        <p:nvPicPr>
          <p:cNvPr id="15" name="Google Shape;129;p14"/>
          <p:cNvPicPr preferRelativeResize="0"/>
          <p:nvPr/>
        </p:nvPicPr>
        <p:blipFill rotWithShape="1">
          <a:blip r:embed="rId3">
            <a:alphaModFix/>
          </a:blip>
          <a:srcRect/>
          <a:stretch/>
        </p:blipFill>
        <p:spPr>
          <a:xfrm>
            <a:off x="8402029" y="5930943"/>
            <a:ext cx="3423604" cy="722067"/>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701" y="1308502"/>
            <a:ext cx="4616367" cy="1370345"/>
          </a:xfrm>
          <a:prstGeom prst="rect">
            <a:avLst/>
          </a:prstGeom>
        </p:spPr>
      </p:pic>
      <p:pic>
        <p:nvPicPr>
          <p:cNvPr id="3" name="Picture 2">
            <a:extLst>
              <a:ext uri="{FF2B5EF4-FFF2-40B4-BE49-F238E27FC236}">
                <a16:creationId xmlns:a16="http://schemas.microsoft.com/office/drawing/2014/main" id="{A89D8E10-5480-EEA3-5B7E-7B4CFE1A3C16}"/>
              </a:ext>
            </a:extLst>
          </p:cNvPr>
          <p:cNvPicPr>
            <a:picLocks noChangeAspect="1"/>
          </p:cNvPicPr>
          <p:nvPr/>
        </p:nvPicPr>
        <p:blipFill>
          <a:blip r:embed="rId5">
            <a:alphaModFix/>
          </a:blip>
          <a:stretch>
            <a:fillRect/>
          </a:stretch>
        </p:blipFill>
        <p:spPr>
          <a:xfrm>
            <a:off x="6267056" y="1993673"/>
            <a:ext cx="5352427" cy="2754067"/>
          </a:xfrm>
          <a:prstGeom prst="rect">
            <a:avLst/>
          </a:prstGeom>
        </p:spPr>
      </p:pic>
      <p:sp>
        <p:nvSpPr>
          <p:cNvPr id="7" name="TextBox 6">
            <a:extLst>
              <a:ext uri="{FF2B5EF4-FFF2-40B4-BE49-F238E27FC236}">
                <a16:creationId xmlns:a16="http://schemas.microsoft.com/office/drawing/2014/main" id="{8BCD567C-8CA4-D4ED-850A-D12E6A1717E1}"/>
              </a:ext>
            </a:extLst>
          </p:cNvPr>
          <p:cNvSpPr txBox="1"/>
          <p:nvPr/>
        </p:nvSpPr>
        <p:spPr>
          <a:xfrm>
            <a:off x="8423528" y="4759314"/>
            <a:ext cx="3535952" cy="420756"/>
          </a:xfrm>
          <a:prstGeom prst="rect">
            <a:avLst/>
          </a:prstGeom>
          <a:noFill/>
        </p:spPr>
        <p:txBody>
          <a:bodyPr wrap="square">
            <a:spAutoFit/>
          </a:bodyPr>
          <a:lstStyle/>
          <a:p>
            <a:pPr defTabSz="1219170">
              <a:buClr>
                <a:srgbClr val="000000"/>
              </a:buClr>
            </a:pPr>
            <a:r>
              <a:rPr lang="en-US" sz="1067" kern="0" dirty="0">
                <a:solidFill>
                  <a:srgbClr val="FFFFFF"/>
                </a:solidFill>
                <a:latin typeface="Calibri" panose="020F0502020204030204" pitchFamily="34" charset="0"/>
                <a:cs typeface="Calibri" panose="020F0502020204030204" pitchFamily="34" charset="0"/>
                <a:sym typeface="Arial"/>
              </a:rPr>
              <a:t>COgro Labs at Virginia Tech Corporate Research Center </a:t>
            </a:r>
            <a:r>
              <a:rPr lang="en-US" sz="1067" i="1" kern="0" dirty="0">
                <a:solidFill>
                  <a:srgbClr val="FFFFFF"/>
                </a:solidFill>
                <a:latin typeface="Calibri" panose="020F0502020204030204" pitchFamily="34" charset="0"/>
                <a:cs typeface="Calibri" panose="020F0502020204030204" pitchFamily="34" charset="0"/>
                <a:sym typeface="Arial"/>
              </a:rPr>
              <a:t>(Source: GO Virginia Region 2 Annual Report)</a:t>
            </a:r>
          </a:p>
        </p:txBody>
      </p:sp>
    </p:spTree>
    <p:extLst>
      <p:ext uri="{BB962C8B-B14F-4D97-AF65-F5344CB8AC3E}">
        <p14:creationId xmlns:p14="http://schemas.microsoft.com/office/powerpoint/2010/main" val="106125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B716B-AB91-399E-3E5D-1E49681E31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2BE878-C3B9-1888-A96C-4495BA9BC08A}"/>
              </a:ext>
            </a:extLst>
          </p:cNvPr>
          <p:cNvSpPr>
            <a:spLocks noGrp="1"/>
          </p:cNvSpPr>
          <p:nvPr>
            <p:ph type="title"/>
          </p:nvPr>
        </p:nvSpPr>
        <p:spPr>
          <a:xfrm>
            <a:off x="558857" y="677405"/>
            <a:ext cx="7789600" cy="1166400"/>
          </a:xfrm>
        </p:spPr>
        <p:txBody>
          <a:bodyPr/>
          <a:lstStyle/>
          <a:p>
            <a:r>
              <a:rPr lang="en-US" dirty="0"/>
              <a:t>State Fiscal Return Model </a:t>
            </a:r>
          </a:p>
        </p:txBody>
      </p:sp>
      <p:sp>
        <p:nvSpPr>
          <p:cNvPr id="5" name="Slide Number Placeholder 4">
            <a:extLst>
              <a:ext uri="{FF2B5EF4-FFF2-40B4-BE49-F238E27FC236}">
                <a16:creationId xmlns:a16="http://schemas.microsoft.com/office/drawing/2014/main" id="{18C18E39-D824-F5B4-9569-6C3BDCA74D8F}"/>
              </a:ext>
            </a:extLst>
          </p:cNvPr>
          <p:cNvSpPr>
            <a:spLocks noGrp="1"/>
          </p:cNvSpPr>
          <p:nvPr>
            <p:ph type="sldNum" idx="12"/>
          </p:nvPr>
        </p:nvSpPr>
        <p:spPr/>
        <p:txBody>
          <a:bodyPr/>
          <a:lstStyle/>
          <a:p>
            <a:fld id="{00000000-1234-1234-1234-123412341234}" type="slidenum">
              <a:rPr lang="en" smtClean="0"/>
              <a:pPr/>
              <a:t>10</a:t>
            </a:fld>
            <a:endParaRPr lang="en" dirty="0"/>
          </a:p>
        </p:txBody>
      </p:sp>
      <p:sp>
        <p:nvSpPr>
          <p:cNvPr id="6" name="Slide Number Placeholder 5">
            <a:extLst>
              <a:ext uri="{FF2B5EF4-FFF2-40B4-BE49-F238E27FC236}">
                <a16:creationId xmlns:a16="http://schemas.microsoft.com/office/drawing/2014/main" id="{60BB5E5A-D536-3145-042C-58F3261453E0}"/>
              </a:ext>
            </a:extLst>
          </p:cNvPr>
          <p:cNvSpPr>
            <a:spLocks noGrp="1"/>
          </p:cNvSpPr>
          <p:nvPr>
            <p:ph type="sldNum" idx="3"/>
          </p:nvPr>
        </p:nvSpPr>
        <p:spPr/>
        <p:txBody>
          <a:bodyPr/>
          <a:lstStyle/>
          <a:p>
            <a:fld id="{00000000-1234-1234-1234-123412341234}" type="slidenum">
              <a:rPr lang="en" smtClean="0"/>
              <a:pPr/>
              <a:t>10</a:t>
            </a:fld>
            <a:endParaRPr lang="en" dirty="0"/>
          </a:p>
        </p:txBody>
      </p:sp>
      <p:pic>
        <p:nvPicPr>
          <p:cNvPr id="4" name="Picture 3">
            <a:extLst>
              <a:ext uri="{FF2B5EF4-FFF2-40B4-BE49-F238E27FC236}">
                <a16:creationId xmlns:a16="http://schemas.microsoft.com/office/drawing/2014/main" id="{D58942DF-9C05-A320-7F53-5FFF7256A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9861" y="988519"/>
            <a:ext cx="5923347" cy="5708253"/>
          </a:xfrm>
          <a:prstGeom prst="rect">
            <a:avLst/>
          </a:prstGeom>
        </p:spPr>
      </p:pic>
    </p:spTree>
    <p:extLst>
      <p:ext uri="{BB962C8B-B14F-4D97-AF65-F5344CB8AC3E}">
        <p14:creationId xmlns:p14="http://schemas.microsoft.com/office/powerpoint/2010/main" val="1022957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0A4E9-0FD7-6116-814B-7E8BAE2C73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335E7-7C8E-A1A2-7333-A7BA5906A503}"/>
              </a:ext>
            </a:extLst>
          </p:cNvPr>
          <p:cNvSpPr>
            <a:spLocks noGrp="1"/>
          </p:cNvSpPr>
          <p:nvPr>
            <p:ph type="title"/>
          </p:nvPr>
        </p:nvSpPr>
        <p:spPr>
          <a:xfrm>
            <a:off x="714133" y="616807"/>
            <a:ext cx="7789600" cy="1166400"/>
          </a:xfrm>
        </p:spPr>
        <p:txBody>
          <a:bodyPr/>
          <a:lstStyle/>
          <a:p>
            <a:r>
              <a:rPr lang="en-US" dirty="0"/>
              <a:t>State Fiscal Return Model - Implementation</a:t>
            </a:r>
          </a:p>
        </p:txBody>
      </p:sp>
      <p:sp>
        <p:nvSpPr>
          <p:cNvPr id="4" name="Text Placeholder 3">
            <a:extLst>
              <a:ext uri="{FF2B5EF4-FFF2-40B4-BE49-F238E27FC236}">
                <a16:creationId xmlns:a16="http://schemas.microsoft.com/office/drawing/2014/main" id="{9ADF7918-644F-E035-5E8D-3D2B9A0B51C8}"/>
              </a:ext>
            </a:extLst>
          </p:cNvPr>
          <p:cNvSpPr>
            <a:spLocks noGrp="1"/>
          </p:cNvSpPr>
          <p:nvPr>
            <p:ph type="body" idx="2"/>
          </p:nvPr>
        </p:nvSpPr>
        <p:spPr>
          <a:xfrm>
            <a:off x="296363" y="1728988"/>
            <a:ext cx="11112682" cy="3648800"/>
          </a:xfrm>
        </p:spPr>
        <p:txBody>
          <a:bodyPr/>
          <a:lstStyle/>
          <a:p>
            <a:r>
              <a:rPr lang="en-US" sz="1800" dirty="0">
                <a:latin typeface="Roboto" panose="02000000000000000000" pitchFamily="2" charset="0"/>
                <a:ea typeface="Roboto" panose="02000000000000000000" pitchFamily="2" charset="0"/>
                <a:cs typeface="Roboto" panose="02000000000000000000" pitchFamily="2" charset="0"/>
              </a:rPr>
              <a:t>DHCD staff will revise the GO Virginia Core Outcomes Worksheet to include committed outcomes by year 1-2 (performance period). </a:t>
            </a:r>
          </a:p>
          <a:p>
            <a:r>
              <a:rPr lang="en-US" sz="1800" dirty="0">
                <a:latin typeface="Roboto" panose="02000000000000000000" pitchFamily="2" charset="0"/>
                <a:ea typeface="Roboto" panose="02000000000000000000" pitchFamily="2" charset="0"/>
                <a:cs typeface="Roboto" panose="02000000000000000000" pitchFamily="2" charset="0"/>
              </a:rPr>
              <a:t>Outcome-to-Employment Conversion Methodology will be used to standardize how outcomes are converted to jobs (primary input for the calculator) based on nationally recognized sources.</a:t>
            </a:r>
          </a:p>
          <a:p>
            <a:r>
              <a:rPr lang="en-US" sz="1800" dirty="0">
                <a:latin typeface="Roboto" panose="02000000000000000000" pitchFamily="2" charset="0"/>
                <a:ea typeface="Roboto" panose="02000000000000000000" pitchFamily="2" charset="0"/>
                <a:cs typeface="Roboto" panose="02000000000000000000" pitchFamily="2" charset="0"/>
              </a:rPr>
              <a:t>Wages are determined using industry cluster averages. Clusters are characterized by regions in their G&amp;D Plans. </a:t>
            </a:r>
          </a:p>
          <a:p>
            <a:r>
              <a:rPr lang="en-US" sz="1800" dirty="0">
                <a:latin typeface="Roboto" panose="02000000000000000000" pitchFamily="2" charset="0"/>
                <a:ea typeface="Roboto" panose="02000000000000000000" pitchFamily="2" charset="0"/>
                <a:cs typeface="Roboto" panose="02000000000000000000" pitchFamily="2" charset="0"/>
              </a:rPr>
              <a:t>Training Q&amp;A sessions will be scheduled with regional support organizations. </a:t>
            </a:r>
            <a:br>
              <a:rPr lang="en-US" sz="1800" dirty="0">
                <a:latin typeface="Roboto" panose="02000000000000000000" pitchFamily="2" charset="0"/>
                <a:ea typeface="Roboto" panose="02000000000000000000" pitchFamily="2" charset="0"/>
                <a:cs typeface="Roboto" panose="02000000000000000000" pitchFamily="2" charset="0"/>
              </a:rPr>
            </a:br>
            <a:endParaRPr lang="en-US" sz="1800" dirty="0">
              <a:latin typeface="Roboto" panose="02000000000000000000" pitchFamily="2" charset="0"/>
              <a:ea typeface="Roboto" panose="02000000000000000000" pitchFamily="2" charset="0"/>
              <a:cs typeface="Roboto" panose="02000000000000000000" pitchFamily="2" charset="0"/>
            </a:endParaRPr>
          </a:p>
          <a:p>
            <a:pPr marL="220128" indent="0">
              <a:buNone/>
            </a:pPr>
            <a:r>
              <a:rPr lang="en-US" sz="2000" i="1" dirty="0">
                <a:latin typeface="Roboto" panose="02000000000000000000" pitchFamily="2" charset="0"/>
                <a:ea typeface="Roboto" panose="02000000000000000000" pitchFamily="2" charset="0"/>
                <a:cs typeface="Roboto" panose="02000000000000000000" pitchFamily="2" charset="0"/>
              </a:rPr>
              <a:t>	</a:t>
            </a:r>
          </a:p>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	</a:t>
            </a:r>
          </a:p>
        </p:txBody>
      </p:sp>
      <p:sp>
        <p:nvSpPr>
          <p:cNvPr id="5" name="Slide Number Placeholder 4">
            <a:extLst>
              <a:ext uri="{FF2B5EF4-FFF2-40B4-BE49-F238E27FC236}">
                <a16:creationId xmlns:a16="http://schemas.microsoft.com/office/drawing/2014/main" id="{5B4772D7-AC2D-E14D-01D7-990343C4D5F4}"/>
              </a:ext>
            </a:extLst>
          </p:cNvPr>
          <p:cNvSpPr>
            <a:spLocks noGrp="1"/>
          </p:cNvSpPr>
          <p:nvPr>
            <p:ph type="sldNum" idx="12"/>
          </p:nvPr>
        </p:nvSpPr>
        <p:spPr/>
        <p:txBody>
          <a:bodyPr/>
          <a:lstStyle/>
          <a:p>
            <a:fld id="{00000000-1234-1234-1234-123412341234}" type="slidenum">
              <a:rPr lang="en" smtClean="0"/>
              <a:pPr/>
              <a:t>11</a:t>
            </a:fld>
            <a:endParaRPr lang="en" dirty="0"/>
          </a:p>
        </p:txBody>
      </p:sp>
      <p:sp>
        <p:nvSpPr>
          <p:cNvPr id="6" name="Slide Number Placeholder 5">
            <a:extLst>
              <a:ext uri="{FF2B5EF4-FFF2-40B4-BE49-F238E27FC236}">
                <a16:creationId xmlns:a16="http://schemas.microsoft.com/office/drawing/2014/main" id="{811FF555-82BE-524A-9CA2-F4152501D0C9}"/>
              </a:ext>
            </a:extLst>
          </p:cNvPr>
          <p:cNvSpPr>
            <a:spLocks noGrp="1"/>
          </p:cNvSpPr>
          <p:nvPr>
            <p:ph type="sldNum" idx="3"/>
          </p:nvPr>
        </p:nvSpPr>
        <p:spPr/>
        <p:txBody>
          <a:bodyPr/>
          <a:lstStyle/>
          <a:p>
            <a:fld id="{00000000-1234-1234-1234-123412341234}" type="slidenum">
              <a:rPr lang="en" smtClean="0"/>
              <a:pPr/>
              <a:t>11</a:t>
            </a:fld>
            <a:endParaRPr lang="en" dirty="0"/>
          </a:p>
        </p:txBody>
      </p:sp>
      <p:sp>
        <p:nvSpPr>
          <p:cNvPr id="3" name="TextBox 2">
            <a:extLst>
              <a:ext uri="{FF2B5EF4-FFF2-40B4-BE49-F238E27FC236}">
                <a16:creationId xmlns:a16="http://schemas.microsoft.com/office/drawing/2014/main" id="{4DF42C1C-ABF1-36FA-018B-F61DC21F2FC1}"/>
              </a:ext>
            </a:extLst>
          </p:cNvPr>
          <p:cNvSpPr txBox="1"/>
          <p:nvPr/>
        </p:nvSpPr>
        <p:spPr>
          <a:xfrm>
            <a:off x="638355" y="1200007"/>
            <a:ext cx="5555412" cy="400110"/>
          </a:xfrm>
          <a:prstGeom prst="rect">
            <a:avLst/>
          </a:prstGeom>
          <a:noFill/>
        </p:spPr>
        <p:txBody>
          <a:bodyPr wrap="square" rtlCol="0">
            <a:spAutoFit/>
          </a:bodyPr>
          <a:lstStyle/>
          <a:p>
            <a:r>
              <a:rPr lang="en-US" sz="2000" b="1" dirty="0">
                <a:latin typeface="Roboto" panose="02000000000000000000" pitchFamily="2" charset="0"/>
                <a:ea typeface="Roboto" panose="02000000000000000000" pitchFamily="2" charset="0"/>
                <a:cs typeface="Roboto" panose="02000000000000000000" pitchFamily="2" charset="0"/>
              </a:rPr>
              <a:t>Next steps (Administrative Guidelines)</a:t>
            </a:r>
          </a:p>
        </p:txBody>
      </p:sp>
    </p:spTree>
    <p:extLst>
      <p:ext uri="{BB962C8B-B14F-4D97-AF65-F5344CB8AC3E}">
        <p14:creationId xmlns:p14="http://schemas.microsoft.com/office/powerpoint/2010/main" val="3310620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0BCAE-577B-6FC9-BE06-519C15D8D8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94A814-0334-CE69-53BC-9D7D7C3766CE}"/>
              </a:ext>
            </a:extLst>
          </p:cNvPr>
          <p:cNvSpPr>
            <a:spLocks noGrp="1"/>
          </p:cNvSpPr>
          <p:nvPr>
            <p:ph type="title"/>
          </p:nvPr>
        </p:nvSpPr>
        <p:spPr>
          <a:xfrm>
            <a:off x="714133" y="1058700"/>
            <a:ext cx="9275256" cy="1166400"/>
          </a:xfrm>
        </p:spPr>
        <p:txBody>
          <a:bodyPr/>
          <a:lstStyle/>
          <a:p>
            <a:r>
              <a:rPr lang="en-US" dirty="0"/>
              <a:t>IV.  FY26Q3 CLOSED PROJECT REVIEW </a:t>
            </a:r>
            <a:br>
              <a:rPr lang="en-US" dirty="0"/>
            </a:br>
            <a:r>
              <a:rPr lang="en-US" dirty="0"/>
              <a:t>	a.  Implementation</a:t>
            </a:r>
            <a:br>
              <a:rPr lang="en-US" dirty="0"/>
            </a:br>
            <a:r>
              <a:rPr lang="en-US" dirty="0"/>
              <a:t>	b.  Planning, Feasibility, and Small-Scale Pilot</a:t>
            </a:r>
            <a:br>
              <a:rPr lang="en-US" dirty="0"/>
            </a:br>
            <a:r>
              <a:rPr lang="en-US" dirty="0"/>
              <a:t>	</a:t>
            </a:r>
            <a:br>
              <a:rPr lang="en-US" dirty="0"/>
            </a:br>
            <a:r>
              <a:rPr lang="en-US" dirty="0"/>
              <a:t>	</a:t>
            </a:r>
          </a:p>
        </p:txBody>
      </p:sp>
      <p:sp>
        <p:nvSpPr>
          <p:cNvPr id="5" name="Slide Number Placeholder 4">
            <a:extLst>
              <a:ext uri="{FF2B5EF4-FFF2-40B4-BE49-F238E27FC236}">
                <a16:creationId xmlns:a16="http://schemas.microsoft.com/office/drawing/2014/main" id="{F428F48A-A2C8-5339-4083-9DAC42D427E4}"/>
              </a:ext>
            </a:extLst>
          </p:cNvPr>
          <p:cNvSpPr>
            <a:spLocks noGrp="1"/>
          </p:cNvSpPr>
          <p:nvPr>
            <p:ph type="sldNum" idx="12"/>
          </p:nvPr>
        </p:nvSpPr>
        <p:spPr/>
        <p:txBody>
          <a:bodyPr/>
          <a:lstStyle/>
          <a:p>
            <a:fld id="{00000000-1234-1234-1234-123412341234}" type="slidenum">
              <a:rPr lang="en" smtClean="0"/>
              <a:pPr/>
              <a:t>12</a:t>
            </a:fld>
            <a:endParaRPr lang="en" dirty="0"/>
          </a:p>
        </p:txBody>
      </p:sp>
      <p:sp>
        <p:nvSpPr>
          <p:cNvPr id="6" name="Slide Number Placeholder 5">
            <a:extLst>
              <a:ext uri="{FF2B5EF4-FFF2-40B4-BE49-F238E27FC236}">
                <a16:creationId xmlns:a16="http://schemas.microsoft.com/office/drawing/2014/main" id="{0C558608-F425-0D1E-0153-E9CE5594712A}"/>
              </a:ext>
            </a:extLst>
          </p:cNvPr>
          <p:cNvSpPr>
            <a:spLocks noGrp="1"/>
          </p:cNvSpPr>
          <p:nvPr>
            <p:ph type="sldNum" idx="3"/>
          </p:nvPr>
        </p:nvSpPr>
        <p:spPr/>
        <p:txBody>
          <a:bodyPr/>
          <a:lstStyle/>
          <a:p>
            <a:fld id="{00000000-1234-1234-1234-123412341234}" type="slidenum">
              <a:rPr lang="en" smtClean="0"/>
              <a:pPr/>
              <a:t>12</a:t>
            </a:fld>
            <a:endParaRPr lang="en" dirty="0"/>
          </a:p>
        </p:txBody>
      </p:sp>
    </p:spTree>
    <p:extLst>
      <p:ext uri="{BB962C8B-B14F-4D97-AF65-F5344CB8AC3E}">
        <p14:creationId xmlns:p14="http://schemas.microsoft.com/office/powerpoint/2010/main" val="2315224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204D3-B500-4E8D-BCCF-EB38379FA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5CD594-73DE-6654-2065-5C39E732E54B}"/>
              </a:ext>
            </a:extLst>
          </p:cNvPr>
          <p:cNvSpPr>
            <a:spLocks noGrp="1"/>
          </p:cNvSpPr>
          <p:nvPr>
            <p:ph type="title"/>
          </p:nvPr>
        </p:nvSpPr>
        <p:spPr>
          <a:xfrm>
            <a:off x="714133" y="616807"/>
            <a:ext cx="7789600" cy="1166400"/>
          </a:xfrm>
        </p:spPr>
        <p:txBody>
          <a:bodyPr/>
          <a:lstStyle/>
          <a:p>
            <a:r>
              <a:rPr lang="en-US" dirty="0"/>
              <a:t>Closed Project Review</a:t>
            </a:r>
          </a:p>
        </p:txBody>
      </p:sp>
      <p:sp>
        <p:nvSpPr>
          <p:cNvPr id="4" name="Text Placeholder 3">
            <a:extLst>
              <a:ext uri="{FF2B5EF4-FFF2-40B4-BE49-F238E27FC236}">
                <a16:creationId xmlns:a16="http://schemas.microsoft.com/office/drawing/2014/main" id="{F8CB8862-A30F-E2F4-2769-70425DBA9B2D}"/>
              </a:ext>
            </a:extLst>
          </p:cNvPr>
          <p:cNvSpPr>
            <a:spLocks noGrp="1"/>
          </p:cNvSpPr>
          <p:nvPr>
            <p:ph type="body" idx="2"/>
          </p:nvPr>
        </p:nvSpPr>
        <p:spPr>
          <a:xfrm>
            <a:off x="408506" y="2009193"/>
            <a:ext cx="11112682" cy="3648800"/>
          </a:xfrm>
        </p:spPr>
        <p:txBody>
          <a:bodyPr/>
          <a:lstStyle/>
          <a:p>
            <a:pPr marL="220128" indent="0">
              <a:buNone/>
            </a:pPr>
            <a:r>
              <a:rPr lang="en-US" sz="2000" i="1" dirty="0">
                <a:latin typeface="Roboto" panose="02000000000000000000" pitchFamily="2" charset="0"/>
                <a:ea typeface="Roboto" panose="02000000000000000000" pitchFamily="2" charset="0"/>
                <a:cs typeface="Roboto" panose="02000000000000000000" pitchFamily="2" charset="0"/>
              </a:rPr>
              <a:t>	</a:t>
            </a:r>
          </a:p>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	</a:t>
            </a:r>
          </a:p>
        </p:txBody>
      </p:sp>
      <p:sp>
        <p:nvSpPr>
          <p:cNvPr id="5" name="Slide Number Placeholder 4">
            <a:extLst>
              <a:ext uri="{FF2B5EF4-FFF2-40B4-BE49-F238E27FC236}">
                <a16:creationId xmlns:a16="http://schemas.microsoft.com/office/drawing/2014/main" id="{424A8CD4-E603-8079-4A6B-4267D187CFA0}"/>
              </a:ext>
            </a:extLst>
          </p:cNvPr>
          <p:cNvSpPr>
            <a:spLocks noGrp="1"/>
          </p:cNvSpPr>
          <p:nvPr>
            <p:ph type="sldNum" idx="12"/>
          </p:nvPr>
        </p:nvSpPr>
        <p:spPr/>
        <p:txBody>
          <a:bodyPr/>
          <a:lstStyle/>
          <a:p>
            <a:fld id="{00000000-1234-1234-1234-123412341234}" type="slidenum">
              <a:rPr lang="en" smtClean="0"/>
              <a:pPr/>
              <a:t>13</a:t>
            </a:fld>
            <a:endParaRPr lang="en" dirty="0"/>
          </a:p>
        </p:txBody>
      </p:sp>
      <p:sp>
        <p:nvSpPr>
          <p:cNvPr id="6" name="Slide Number Placeholder 5">
            <a:extLst>
              <a:ext uri="{FF2B5EF4-FFF2-40B4-BE49-F238E27FC236}">
                <a16:creationId xmlns:a16="http://schemas.microsoft.com/office/drawing/2014/main" id="{F44525EB-FEA8-7A55-1EC2-B6BFAF64FFB1}"/>
              </a:ext>
            </a:extLst>
          </p:cNvPr>
          <p:cNvSpPr>
            <a:spLocks noGrp="1"/>
          </p:cNvSpPr>
          <p:nvPr>
            <p:ph type="sldNum" idx="3"/>
          </p:nvPr>
        </p:nvSpPr>
        <p:spPr/>
        <p:txBody>
          <a:bodyPr/>
          <a:lstStyle/>
          <a:p>
            <a:fld id="{00000000-1234-1234-1234-123412341234}" type="slidenum">
              <a:rPr lang="en" smtClean="0"/>
              <a:pPr/>
              <a:t>13</a:t>
            </a:fld>
            <a:endParaRPr lang="en" dirty="0"/>
          </a:p>
        </p:txBody>
      </p:sp>
      <p:sp>
        <p:nvSpPr>
          <p:cNvPr id="3" name="TextBox 2">
            <a:extLst>
              <a:ext uri="{FF2B5EF4-FFF2-40B4-BE49-F238E27FC236}">
                <a16:creationId xmlns:a16="http://schemas.microsoft.com/office/drawing/2014/main" id="{DA3C6002-12E4-9C0C-D931-197198993800}"/>
              </a:ext>
            </a:extLst>
          </p:cNvPr>
          <p:cNvSpPr txBox="1"/>
          <p:nvPr/>
        </p:nvSpPr>
        <p:spPr>
          <a:xfrm>
            <a:off x="670812" y="1061984"/>
            <a:ext cx="10670875" cy="6340197"/>
          </a:xfrm>
          <a:prstGeom prst="rect">
            <a:avLst/>
          </a:prstGeom>
          <a:noFill/>
        </p:spPr>
        <p:txBody>
          <a:bodyPr wrap="square" rtlCol="0">
            <a:spAutoFit/>
          </a:bodyPr>
          <a:lstStyle/>
          <a:p>
            <a:r>
              <a:rPr lang="en-US" sz="2000" b="1" dirty="0">
                <a:latin typeface="Roboto" panose="02000000000000000000" pitchFamily="2" charset="0"/>
                <a:ea typeface="Roboto" panose="02000000000000000000" pitchFamily="2" charset="0"/>
                <a:cs typeface="Roboto" panose="02000000000000000000" pitchFamily="2" charset="0"/>
              </a:rPr>
              <a:t>Highlights – FY26 - Q3</a:t>
            </a:r>
          </a:p>
          <a:p>
            <a:endParaRPr lang="en-US" sz="2000" b="1" dirty="0">
              <a:latin typeface="Roboto" panose="02000000000000000000" pitchFamily="2" charset="0"/>
              <a:ea typeface="Roboto" panose="02000000000000000000" pitchFamily="2" charset="0"/>
              <a:cs typeface="Roboto" panose="02000000000000000000" pitchFamily="2" charset="0"/>
            </a:endParaRPr>
          </a:p>
          <a:p>
            <a:r>
              <a:rPr lang="en-US" sz="2000" b="1" dirty="0">
                <a:latin typeface="Roboto" panose="02000000000000000000" pitchFamily="2" charset="0"/>
                <a:ea typeface="Roboto" panose="02000000000000000000" pitchFamily="2" charset="0"/>
                <a:cs typeface="Roboto" panose="02000000000000000000" pitchFamily="2" charset="0"/>
              </a:rPr>
              <a:t>16 projects closed</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8 implementation</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8 planning/pilot/feasibility</a:t>
            </a:r>
          </a:p>
          <a:p>
            <a:pPr marL="342900" indent="-342900">
              <a:buFont typeface="Arial" panose="020B0604020202020204" pitchFamily="34" charset="0"/>
              <a:buChar char="•"/>
            </a:pPr>
            <a:endParaRPr lang="en-US" sz="2000" b="1" dirty="0">
              <a:latin typeface="Roboto" panose="02000000000000000000" pitchFamily="2" charset="0"/>
              <a:ea typeface="Roboto" panose="02000000000000000000" pitchFamily="2" charset="0"/>
              <a:cs typeface="Roboto" panose="02000000000000000000" pitchFamily="2" charset="0"/>
            </a:endParaRPr>
          </a:p>
          <a:p>
            <a:r>
              <a:rPr lang="en-US" sz="2000" b="1" dirty="0">
                <a:latin typeface="Roboto" panose="02000000000000000000" pitchFamily="2" charset="0"/>
                <a:ea typeface="Roboto" panose="02000000000000000000" pitchFamily="2" charset="0"/>
                <a:cs typeface="Roboto" panose="02000000000000000000" pitchFamily="2" charset="0"/>
              </a:rPr>
              <a:t>Collective Impact</a:t>
            </a:r>
          </a:p>
          <a:p>
            <a:r>
              <a:rPr lang="en-US" sz="2000" b="1" dirty="0">
                <a:latin typeface="Roboto" panose="02000000000000000000" pitchFamily="2" charset="0"/>
                <a:ea typeface="Roboto" panose="02000000000000000000" pitchFamily="2" charset="0"/>
                <a:cs typeface="Roboto" panose="02000000000000000000" pitchFamily="2" charset="0"/>
              </a:rPr>
              <a:t>8 successfully completed planning/pilot efforts</a:t>
            </a:r>
          </a:p>
          <a:p>
            <a:r>
              <a:rPr lang="en-US" sz="2000" b="1" dirty="0">
                <a:latin typeface="Roboto" panose="02000000000000000000" pitchFamily="2" charset="0"/>
                <a:ea typeface="Roboto" panose="02000000000000000000" pitchFamily="2" charset="0"/>
                <a:cs typeface="Roboto" panose="02000000000000000000" pitchFamily="2" charset="0"/>
              </a:rPr>
              <a:t>8 completed implementation projects produced</a:t>
            </a:r>
          </a:p>
          <a:p>
            <a:pPr marL="285750" indent="-285750">
              <a:buFont typeface="Arial" panose="020B0604020202020204" pitchFamily="34" charset="0"/>
              <a:buChar char="•"/>
            </a:pPr>
            <a:r>
              <a:rPr lang="en-US" dirty="0"/>
              <a:t>730+ businesses served</a:t>
            </a:r>
          </a:p>
          <a:p>
            <a:pPr marL="285750" indent="-285750">
              <a:buFont typeface="Arial" panose="020B0604020202020204" pitchFamily="34" charset="0"/>
              <a:buChar char="•"/>
            </a:pPr>
            <a:r>
              <a:rPr lang="en-US" dirty="0"/>
              <a:t>2,000+ individuals trained</a:t>
            </a:r>
          </a:p>
          <a:p>
            <a:pPr marL="285750" indent="-285750">
              <a:buFont typeface="Arial" panose="020B0604020202020204" pitchFamily="34" charset="0"/>
              <a:buChar char="•"/>
            </a:pPr>
            <a:r>
              <a:rPr lang="en-US" dirty="0"/>
              <a:t>650 industry-recognized workforce credentials issued and 100 new apprentices placed</a:t>
            </a:r>
          </a:p>
          <a:p>
            <a:pPr marL="285750" indent="-285750">
              <a:buFont typeface="Arial" panose="020B0604020202020204" pitchFamily="34" charset="0"/>
              <a:buChar char="•"/>
            </a:pPr>
            <a:r>
              <a:rPr lang="en-US" dirty="0"/>
              <a:t>970+ acres of industrial sites advanced (including 134 acres newly certified at VBRSP Tier 3 and one site sold)</a:t>
            </a:r>
          </a:p>
          <a:p>
            <a:pPr marL="285750" indent="-285750">
              <a:buFont typeface="Arial" panose="020B0604020202020204" pitchFamily="34" charset="0"/>
              <a:buChar char="•"/>
            </a:pPr>
            <a:r>
              <a:rPr lang="en-US" dirty="0"/>
              <a:t>$6M+ in direct matching commitments secured</a:t>
            </a:r>
          </a:p>
          <a:p>
            <a:pPr marL="285750" indent="-285750">
              <a:buFont typeface="Arial" panose="020B0604020202020204" pitchFamily="34" charset="0"/>
              <a:buChar char="•"/>
            </a:pPr>
            <a:r>
              <a:rPr lang="en-US" dirty="0"/>
              <a:t>$48M+ capital raised by served business</a:t>
            </a:r>
            <a:endParaRPr lang="en-US" sz="2000" b="1" dirty="0">
              <a:latin typeface="Roboto" panose="02000000000000000000" pitchFamily="2" charset="0"/>
              <a:ea typeface="Roboto" panose="02000000000000000000" pitchFamily="2" charset="0"/>
              <a:cs typeface="Roboto" panose="02000000000000000000" pitchFamily="2" charset="0"/>
            </a:endParaRPr>
          </a:p>
          <a:p>
            <a:endParaRPr lang="en-US" sz="2000" b="1" dirty="0">
              <a:latin typeface="Roboto" panose="02000000000000000000" pitchFamily="2" charset="0"/>
              <a:ea typeface="Roboto" panose="02000000000000000000" pitchFamily="2" charset="0"/>
              <a:cs typeface="Roboto" panose="02000000000000000000" pitchFamily="2" charset="0"/>
            </a:endParaRPr>
          </a:p>
          <a:p>
            <a:endParaRPr lang="en-US" sz="2000" b="1" dirty="0">
              <a:latin typeface="Roboto" panose="02000000000000000000" pitchFamily="2" charset="0"/>
              <a:ea typeface="Roboto" panose="02000000000000000000" pitchFamily="2" charset="0"/>
              <a:cs typeface="Roboto" panose="02000000000000000000" pitchFamily="2" charset="0"/>
            </a:endParaRPr>
          </a:p>
          <a:p>
            <a:endParaRPr lang="en-US" sz="2000" b="1" dirty="0">
              <a:latin typeface="Roboto" panose="02000000000000000000" pitchFamily="2" charset="0"/>
              <a:ea typeface="Roboto" panose="02000000000000000000" pitchFamily="2" charset="0"/>
              <a:cs typeface="Roboto" panose="02000000000000000000" pitchFamily="2" charset="0"/>
            </a:endParaRPr>
          </a:p>
          <a:p>
            <a:endParaRPr lang="en-US" sz="2000" b="1" dirty="0">
              <a:latin typeface="Roboto" panose="02000000000000000000" pitchFamily="2" charset="0"/>
              <a:ea typeface="Roboto" panose="02000000000000000000" pitchFamily="2" charset="0"/>
              <a:cs typeface="Roboto" panose="02000000000000000000" pitchFamily="2" charset="0"/>
            </a:endParaRPr>
          </a:p>
          <a:p>
            <a:endParaRPr lang="en-US" sz="2000"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084538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C7E9D-7EDA-3AFE-262C-5837380835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BDDC54-7C1A-57DC-9C23-22BD8A3669B3}"/>
              </a:ext>
            </a:extLst>
          </p:cNvPr>
          <p:cNvSpPr>
            <a:spLocks noGrp="1"/>
          </p:cNvSpPr>
          <p:nvPr>
            <p:ph type="title"/>
          </p:nvPr>
        </p:nvSpPr>
        <p:spPr>
          <a:xfrm>
            <a:off x="714133" y="616807"/>
            <a:ext cx="7789600" cy="1166400"/>
          </a:xfrm>
        </p:spPr>
        <p:txBody>
          <a:bodyPr/>
          <a:lstStyle/>
          <a:p>
            <a:r>
              <a:rPr lang="en-US" dirty="0"/>
              <a:t>Closed Project Review</a:t>
            </a:r>
          </a:p>
        </p:txBody>
      </p:sp>
      <p:sp>
        <p:nvSpPr>
          <p:cNvPr id="5" name="Slide Number Placeholder 4">
            <a:extLst>
              <a:ext uri="{FF2B5EF4-FFF2-40B4-BE49-F238E27FC236}">
                <a16:creationId xmlns:a16="http://schemas.microsoft.com/office/drawing/2014/main" id="{38B8EAE4-8C2D-BEF5-2C2A-5B4119203637}"/>
              </a:ext>
            </a:extLst>
          </p:cNvPr>
          <p:cNvSpPr>
            <a:spLocks noGrp="1"/>
          </p:cNvSpPr>
          <p:nvPr>
            <p:ph type="sldNum" idx="12"/>
          </p:nvPr>
        </p:nvSpPr>
        <p:spPr/>
        <p:txBody>
          <a:bodyPr/>
          <a:lstStyle/>
          <a:p>
            <a:fld id="{00000000-1234-1234-1234-123412341234}" type="slidenum">
              <a:rPr lang="en" smtClean="0"/>
              <a:pPr/>
              <a:t>14</a:t>
            </a:fld>
            <a:endParaRPr lang="en" dirty="0"/>
          </a:p>
        </p:txBody>
      </p:sp>
      <p:sp>
        <p:nvSpPr>
          <p:cNvPr id="6" name="Slide Number Placeholder 5">
            <a:extLst>
              <a:ext uri="{FF2B5EF4-FFF2-40B4-BE49-F238E27FC236}">
                <a16:creationId xmlns:a16="http://schemas.microsoft.com/office/drawing/2014/main" id="{638631B7-B11F-4D88-E1F7-428243B06F34}"/>
              </a:ext>
            </a:extLst>
          </p:cNvPr>
          <p:cNvSpPr>
            <a:spLocks noGrp="1"/>
          </p:cNvSpPr>
          <p:nvPr>
            <p:ph type="sldNum" idx="3"/>
          </p:nvPr>
        </p:nvSpPr>
        <p:spPr/>
        <p:txBody>
          <a:bodyPr/>
          <a:lstStyle/>
          <a:p>
            <a:fld id="{00000000-1234-1234-1234-123412341234}" type="slidenum">
              <a:rPr lang="en" smtClean="0"/>
              <a:pPr/>
              <a:t>14</a:t>
            </a:fld>
            <a:endParaRPr lang="en" dirty="0"/>
          </a:p>
        </p:txBody>
      </p:sp>
      <p:sp>
        <p:nvSpPr>
          <p:cNvPr id="3" name="TextBox 2">
            <a:extLst>
              <a:ext uri="{FF2B5EF4-FFF2-40B4-BE49-F238E27FC236}">
                <a16:creationId xmlns:a16="http://schemas.microsoft.com/office/drawing/2014/main" id="{55849C11-4A64-E4AA-0ABF-8B456093F468}"/>
              </a:ext>
            </a:extLst>
          </p:cNvPr>
          <p:cNvSpPr txBox="1"/>
          <p:nvPr/>
        </p:nvSpPr>
        <p:spPr>
          <a:xfrm>
            <a:off x="638355" y="1200007"/>
            <a:ext cx="5555412" cy="400110"/>
          </a:xfrm>
          <a:prstGeom prst="rect">
            <a:avLst/>
          </a:prstGeom>
          <a:noFill/>
        </p:spPr>
        <p:txBody>
          <a:bodyPr wrap="square" rtlCol="0">
            <a:spAutoFit/>
          </a:bodyPr>
          <a:lstStyle/>
          <a:p>
            <a:r>
              <a:rPr lang="en-US" sz="2000" b="1" dirty="0">
                <a:latin typeface="Roboto" panose="02000000000000000000" pitchFamily="2" charset="0"/>
                <a:ea typeface="Roboto" panose="02000000000000000000" pitchFamily="2" charset="0"/>
                <a:cs typeface="Roboto" panose="02000000000000000000" pitchFamily="2" charset="0"/>
              </a:rPr>
              <a:t>Implementation Projects</a:t>
            </a:r>
          </a:p>
        </p:txBody>
      </p:sp>
      <p:pic>
        <p:nvPicPr>
          <p:cNvPr id="13" name="Picture 12">
            <a:extLst>
              <a:ext uri="{FF2B5EF4-FFF2-40B4-BE49-F238E27FC236}">
                <a16:creationId xmlns:a16="http://schemas.microsoft.com/office/drawing/2014/main" id="{3C836DBF-2CA6-AD47-FB00-5D91E18AC6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92" y="1641136"/>
            <a:ext cx="6319681" cy="4016857"/>
          </a:xfrm>
          <a:prstGeom prst="rect">
            <a:avLst/>
          </a:prstGeom>
        </p:spPr>
      </p:pic>
    </p:spTree>
    <p:extLst>
      <p:ext uri="{BB962C8B-B14F-4D97-AF65-F5344CB8AC3E}">
        <p14:creationId xmlns:p14="http://schemas.microsoft.com/office/powerpoint/2010/main" val="902637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3087A-806D-5EBA-A801-AF344A4C19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96AE88-2734-C231-0B11-D4C9E5F77C36}"/>
              </a:ext>
            </a:extLst>
          </p:cNvPr>
          <p:cNvSpPr>
            <a:spLocks noGrp="1"/>
          </p:cNvSpPr>
          <p:nvPr>
            <p:ph type="title"/>
          </p:nvPr>
        </p:nvSpPr>
        <p:spPr>
          <a:xfrm>
            <a:off x="714133" y="616807"/>
            <a:ext cx="7789600" cy="1166400"/>
          </a:xfrm>
        </p:spPr>
        <p:txBody>
          <a:bodyPr/>
          <a:lstStyle/>
          <a:p>
            <a:r>
              <a:rPr lang="en-US" dirty="0"/>
              <a:t>Closed Project Review</a:t>
            </a:r>
          </a:p>
        </p:txBody>
      </p:sp>
      <p:sp>
        <p:nvSpPr>
          <p:cNvPr id="4" name="Text Placeholder 3">
            <a:extLst>
              <a:ext uri="{FF2B5EF4-FFF2-40B4-BE49-F238E27FC236}">
                <a16:creationId xmlns:a16="http://schemas.microsoft.com/office/drawing/2014/main" id="{646141E9-0486-96B1-4177-0E25E047962C}"/>
              </a:ext>
            </a:extLst>
          </p:cNvPr>
          <p:cNvSpPr>
            <a:spLocks noGrp="1"/>
          </p:cNvSpPr>
          <p:nvPr>
            <p:ph type="body" idx="2"/>
          </p:nvPr>
        </p:nvSpPr>
        <p:spPr>
          <a:xfrm>
            <a:off x="296363" y="1604600"/>
            <a:ext cx="11112682" cy="3648800"/>
          </a:xfrm>
        </p:spPr>
        <p:txBody>
          <a:bodyPr/>
          <a:lstStyle/>
          <a:p>
            <a:pPr marL="220128" indent="0">
              <a:buNone/>
            </a:pPr>
            <a:br>
              <a:rPr lang="en-US" sz="1800" dirty="0">
                <a:latin typeface="Roboto" panose="02000000000000000000" pitchFamily="2" charset="0"/>
                <a:ea typeface="Roboto" panose="02000000000000000000" pitchFamily="2" charset="0"/>
                <a:cs typeface="Roboto" panose="02000000000000000000" pitchFamily="2" charset="0"/>
              </a:rPr>
            </a:br>
            <a:endParaRPr lang="en-US" sz="1800" dirty="0">
              <a:latin typeface="Roboto" panose="02000000000000000000" pitchFamily="2" charset="0"/>
              <a:ea typeface="Roboto" panose="02000000000000000000" pitchFamily="2" charset="0"/>
              <a:cs typeface="Roboto" panose="02000000000000000000" pitchFamily="2" charset="0"/>
            </a:endParaRPr>
          </a:p>
          <a:p>
            <a:pPr marL="220128" indent="0">
              <a:buNone/>
            </a:pPr>
            <a:r>
              <a:rPr lang="en-US" sz="2000" i="1" dirty="0">
                <a:latin typeface="Roboto" panose="02000000000000000000" pitchFamily="2" charset="0"/>
                <a:ea typeface="Roboto" panose="02000000000000000000" pitchFamily="2" charset="0"/>
                <a:cs typeface="Roboto" panose="02000000000000000000" pitchFamily="2" charset="0"/>
              </a:rPr>
              <a:t>	</a:t>
            </a:r>
          </a:p>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	</a:t>
            </a:r>
          </a:p>
        </p:txBody>
      </p:sp>
      <p:sp>
        <p:nvSpPr>
          <p:cNvPr id="5" name="Slide Number Placeholder 4">
            <a:extLst>
              <a:ext uri="{FF2B5EF4-FFF2-40B4-BE49-F238E27FC236}">
                <a16:creationId xmlns:a16="http://schemas.microsoft.com/office/drawing/2014/main" id="{FCA79E75-22CE-A4EC-C0FB-E4AA2E7C51F9}"/>
              </a:ext>
            </a:extLst>
          </p:cNvPr>
          <p:cNvSpPr>
            <a:spLocks noGrp="1"/>
          </p:cNvSpPr>
          <p:nvPr>
            <p:ph type="sldNum" idx="12"/>
          </p:nvPr>
        </p:nvSpPr>
        <p:spPr/>
        <p:txBody>
          <a:bodyPr/>
          <a:lstStyle/>
          <a:p>
            <a:fld id="{00000000-1234-1234-1234-123412341234}" type="slidenum">
              <a:rPr lang="en" smtClean="0"/>
              <a:pPr/>
              <a:t>15</a:t>
            </a:fld>
            <a:endParaRPr lang="en" dirty="0"/>
          </a:p>
        </p:txBody>
      </p:sp>
      <p:sp>
        <p:nvSpPr>
          <p:cNvPr id="6" name="Slide Number Placeholder 5">
            <a:extLst>
              <a:ext uri="{FF2B5EF4-FFF2-40B4-BE49-F238E27FC236}">
                <a16:creationId xmlns:a16="http://schemas.microsoft.com/office/drawing/2014/main" id="{20CDFCB6-371F-D97B-FCBD-AD9836C7957D}"/>
              </a:ext>
            </a:extLst>
          </p:cNvPr>
          <p:cNvSpPr>
            <a:spLocks noGrp="1"/>
          </p:cNvSpPr>
          <p:nvPr>
            <p:ph type="sldNum" idx="3"/>
          </p:nvPr>
        </p:nvSpPr>
        <p:spPr/>
        <p:txBody>
          <a:bodyPr/>
          <a:lstStyle/>
          <a:p>
            <a:fld id="{00000000-1234-1234-1234-123412341234}" type="slidenum">
              <a:rPr lang="en" smtClean="0"/>
              <a:pPr/>
              <a:t>15</a:t>
            </a:fld>
            <a:endParaRPr lang="en" dirty="0"/>
          </a:p>
        </p:txBody>
      </p:sp>
      <p:sp>
        <p:nvSpPr>
          <p:cNvPr id="3" name="TextBox 2">
            <a:extLst>
              <a:ext uri="{FF2B5EF4-FFF2-40B4-BE49-F238E27FC236}">
                <a16:creationId xmlns:a16="http://schemas.microsoft.com/office/drawing/2014/main" id="{D9DCB986-D8B9-01A2-5932-93E4F9054C42}"/>
              </a:ext>
            </a:extLst>
          </p:cNvPr>
          <p:cNvSpPr txBox="1"/>
          <p:nvPr/>
        </p:nvSpPr>
        <p:spPr>
          <a:xfrm>
            <a:off x="638355" y="1200007"/>
            <a:ext cx="5555412" cy="400110"/>
          </a:xfrm>
          <a:prstGeom prst="rect">
            <a:avLst/>
          </a:prstGeom>
          <a:noFill/>
        </p:spPr>
        <p:txBody>
          <a:bodyPr wrap="square" rtlCol="0">
            <a:spAutoFit/>
          </a:bodyPr>
          <a:lstStyle/>
          <a:p>
            <a:r>
              <a:rPr lang="en-US" sz="2000" b="1" dirty="0">
                <a:latin typeface="Roboto" panose="02000000000000000000" pitchFamily="2" charset="0"/>
                <a:ea typeface="Roboto" panose="02000000000000000000" pitchFamily="2" charset="0"/>
                <a:cs typeface="Roboto" panose="02000000000000000000" pitchFamily="2" charset="0"/>
              </a:rPr>
              <a:t>Implementation Project Outcomes Summary</a:t>
            </a:r>
          </a:p>
        </p:txBody>
      </p:sp>
      <p:pic>
        <p:nvPicPr>
          <p:cNvPr id="8" name="Picture 7">
            <a:extLst>
              <a:ext uri="{FF2B5EF4-FFF2-40B4-BE49-F238E27FC236}">
                <a16:creationId xmlns:a16="http://schemas.microsoft.com/office/drawing/2014/main" id="{125CB048-C828-8F98-E223-247D303FF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102" y="2064631"/>
            <a:ext cx="9022862" cy="4035902"/>
          </a:xfrm>
          <a:prstGeom prst="rect">
            <a:avLst/>
          </a:prstGeom>
        </p:spPr>
      </p:pic>
    </p:spTree>
    <p:extLst>
      <p:ext uri="{BB962C8B-B14F-4D97-AF65-F5344CB8AC3E}">
        <p14:creationId xmlns:p14="http://schemas.microsoft.com/office/powerpoint/2010/main" val="2481885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0CCBC-FD95-984C-7710-83BBA53381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B08533-D64D-4B8B-5306-0054F10A5659}"/>
              </a:ext>
            </a:extLst>
          </p:cNvPr>
          <p:cNvSpPr>
            <a:spLocks noGrp="1"/>
          </p:cNvSpPr>
          <p:nvPr>
            <p:ph type="title"/>
          </p:nvPr>
        </p:nvSpPr>
        <p:spPr>
          <a:xfrm>
            <a:off x="714133" y="616807"/>
            <a:ext cx="7789600" cy="1166400"/>
          </a:xfrm>
        </p:spPr>
        <p:txBody>
          <a:bodyPr/>
          <a:lstStyle/>
          <a:p>
            <a:r>
              <a:rPr lang="en-US" dirty="0"/>
              <a:t>Closed Project Review</a:t>
            </a:r>
          </a:p>
        </p:txBody>
      </p:sp>
      <p:sp>
        <p:nvSpPr>
          <p:cNvPr id="4" name="Text Placeholder 3">
            <a:extLst>
              <a:ext uri="{FF2B5EF4-FFF2-40B4-BE49-F238E27FC236}">
                <a16:creationId xmlns:a16="http://schemas.microsoft.com/office/drawing/2014/main" id="{DB01CA20-35E9-33A9-3CA9-8E9FA688AC6E}"/>
              </a:ext>
            </a:extLst>
          </p:cNvPr>
          <p:cNvSpPr>
            <a:spLocks noGrp="1"/>
          </p:cNvSpPr>
          <p:nvPr>
            <p:ph type="body" idx="2"/>
          </p:nvPr>
        </p:nvSpPr>
        <p:spPr>
          <a:xfrm>
            <a:off x="408506" y="2009193"/>
            <a:ext cx="11112682" cy="3648800"/>
          </a:xfrm>
        </p:spPr>
        <p:txBody>
          <a:bodyPr/>
          <a:lstStyle/>
          <a:p>
            <a:r>
              <a:rPr lang="en-US" sz="1800" dirty="0">
                <a:solidFill>
                  <a:srgbClr val="00B050"/>
                </a:solidFill>
                <a:latin typeface="Roboto" panose="02000000000000000000" pitchFamily="2" charset="0"/>
                <a:ea typeface="Roboto" panose="02000000000000000000" pitchFamily="2" charset="0"/>
                <a:cs typeface="Roboto" panose="02000000000000000000" pitchFamily="2" charset="0"/>
              </a:rPr>
              <a:t>Green – all committed outcomes are met or exceeded</a:t>
            </a:r>
          </a:p>
          <a:p>
            <a:r>
              <a:rPr lang="en-US" sz="1800" dirty="0">
                <a:solidFill>
                  <a:srgbClr val="CACF0F"/>
                </a:solidFill>
                <a:latin typeface="Roboto" panose="02000000000000000000" pitchFamily="2" charset="0"/>
                <a:ea typeface="Roboto" panose="02000000000000000000" pitchFamily="2" charset="0"/>
                <a:cs typeface="Roboto" panose="02000000000000000000" pitchFamily="2" charset="0"/>
              </a:rPr>
              <a:t>Yellow – Any outcome at 50-99%</a:t>
            </a:r>
          </a:p>
          <a:p>
            <a:r>
              <a:rPr lang="en-US" sz="1800" dirty="0">
                <a:solidFill>
                  <a:srgbClr val="FF0000"/>
                </a:solidFill>
                <a:latin typeface="Roboto" panose="02000000000000000000" pitchFamily="2" charset="0"/>
                <a:ea typeface="Roboto" panose="02000000000000000000" pitchFamily="2" charset="0"/>
                <a:cs typeface="Roboto" panose="02000000000000000000" pitchFamily="2" charset="0"/>
              </a:rPr>
              <a:t>Red – Any outcome at less than or equal to 49%</a:t>
            </a:r>
          </a:p>
          <a:p>
            <a:pPr marL="220128" indent="0">
              <a:buNone/>
            </a:pPr>
            <a:r>
              <a:rPr lang="en-US" sz="2000" i="1" dirty="0">
                <a:latin typeface="Roboto" panose="02000000000000000000" pitchFamily="2" charset="0"/>
                <a:ea typeface="Roboto" panose="02000000000000000000" pitchFamily="2" charset="0"/>
                <a:cs typeface="Roboto" panose="02000000000000000000" pitchFamily="2" charset="0"/>
              </a:rPr>
              <a:t>	</a:t>
            </a:r>
          </a:p>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	</a:t>
            </a:r>
          </a:p>
        </p:txBody>
      </p:sp>
      <p:sp>
        <p:nvSpPr>
          <p:cNvPr id="5" name="Slide Number Placeholder 4">
            <a:extLst>
              <a:ext uri="{FF2B5EF4-FFF2-40B4-BE49-F238E27FC236}">
                <a16:creationId xmlns:a16="http://schemas.microsoft.com/office/drawing/2014/main" id="{D0886DDD-F822-E4E9-31A5-109C97B178A8}"/>
              </a:ext>
            </a:extLst>
          </p:cNvPr>
          <p:cNvSpPr>
            <a:spLocks noGrp="1"/>
          </p:cNvSpPr>
          <p:nvPr>
            <p:ph type="sldNum" idx="12"/>
          </p:nvPr>
        </p:nvSpPr>
        <p:spPr/>
        <p:txBody>
          <a:bodyPr/>
          <a:lstStyle/>
          <a:p>
            <a:fld id="{00000000-1234-1234-1234-123412341234}" type="slidenum">
              <a:rPr lang="en" smtClean="0"/>
              <a:pPr/>
              <a:t>16</a:t>
            </a:fld>
            <a:endParaRPr lang="en" dirty="0"/>
          </a:p>
        </p:txBody>
      </p:sp>
      <p:sp>
        <p:nvSpPr>
          <p:cNvPr id="6" name="Slide Number Placeholder 5">
            <a:extLst>
              <a:ext uri="{FF2B5EF4-FFF2-40B4-BE49-F238E27FC236}">
                <a16:creationId xmlns:a16="http://schemas.microsoft.com/office/drawing/2014/main" id="{4688DE8A-86BA-6107-2AB2-4E53D3E22098}"/>
              </a:ext>
            </a:extLst>
          </p:cNvPr>
          <p:cNvSpPr>
            <a:spLocks noGrp="1"/>
          </p:cNvSpPr>
          <p:nvPr>
            <p:ph type="sldNum" idx="3"/>
          </p:nvPr>
        </p:nvSpPr>
        <p:spPr/>
        <p:txBody>
          <a:bodyPr/>
          <a:lstStyle/>
          <a:p>
            <a:fld id="{00000000-1234-1234-1234-123412341234}" type="slidenum">
              <a:rPr lang="en" smtClean="0"/>
              <a:pPr/>
              <a:t>16</a:t>
            </a:fld>
            <a:endParaRPr lang="en" dirty="0"/>
          </a:p>
        </p:txBody>
      </p:sp>
      <p:sp>
        <p:nvSpPr>
          <p:cNvPr id="3" name="TextBox 2">
            <a:extLst>
              <a:ext uri="{FF2B5EF4-FFF2-40B4-BE49-F238E27FC236}">
                <a16:creationId xmlns:a16="http://schemas.microsoft.com/office/drawing/2014/main" id="{5FD9A37C-EE7A-145C-5893-7C34382AE7D0}"/>
              </a:ext>
            </a:extLst>
          </p:cNvPr>
          <p:cNvSpPr txBox="1"/>
          <p:nvPr/>
        </p:nvSpPr>
        <p:spPr>
          <a:xfrm>
            <a:off x="638355" y="1200007"/>
            <a:ext cx="5555412" cy="400110"/>
          </a:xfrm>
          <a:prstGeom prst="rect">
            <a:avLst/>
          </a:prstGeom>
          <a:noFill/>
        </p:spPr>
        <p:txBody>
          <a:bodyPr wrap="square" rtlCol="0">
            <a:spAutoFit/>
          </a:bodyPr>
          <a:lstStyle/>
          <a:p>
            <a:r>
              <a:rPr lang="en-US" sz="2000" b="1" dirty="0">
                <a:latin typeface="Roboto" panose="02000000000000000000" pitchFamily="2" charset="0"/>
                <a:ea typeface="Roboto" panose="02000000000000000000" pitchFamily="2" charset="0"/>
                <a:cs typeface="Roboto" panose="02000000000000000000" pitchFamily="2" charset="0"/>
              </a:rPr>
              <a:t>Implementation Projects – Portfolio Snapshot</a:t>
            </a:r>
          </a:p>
        </p:txBody>
      </p:sp>
    </p:spTree>
    <p:extLst>
      <p:ext uri="{BB962C8B-B14F-4D97-AF65-F5344CB8AC3E}">
        <p14:creationId xmlns:p14="http://schemas.microsoft.com/office/powerpoint/2010/main" val="1608871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56AEC-C4E8-E05D-8CF8-492DC76B07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D9BE39-F892-33F0-C76E-9489B1E30C7E}"/>
              </a:ext>
            </a:extLst>
          </p:cNvPr>
          <p:cNvSpPr>
            <a:spLocks noGrp="1"/>
          </p:cNvSpPr>
          <p:nvPr>
            <p:ph type="title"/>
          </p:nvPr>
        </p:nvSpPr>
        <p:spPr>
          <a:xfrm>
            <a:off x="714133" y="616807"/>
            <a:ext cx="7789600" cy="1166400"/>
          </a:xfrm>
        </p:spPr>
        <p:txBody>
          <a:bodyPr/>
          <a:lstStyle/>
          <a:p>
            <a:r>
              <a:rPr lang="en-US" dirty="0"/>
              <a:t>Closed Project Review</a:t>
            </a:r>
          </a:p>
        </p:txBody>
      </p:sp>
      <p:sp>
        <p:nvSpPr>
          <p:cNvPr id="4" name="Text Placeholder 3">
            <a:extLst>
              <a:ext uri="{FF2B5EF4-FFF2-40B4-BE49-F238E27FC236}">
                <a16:creationId xmlns:a16="http://schemas.microsoft.com/office/drawing/2014/main" id="{016C7C9C-41EA-1282-6F48-7DFD6E4DCA0B}"/>
              </a:ext>
            </a:extLst>
          </p:cNvPr>
          <p:cNvSpPr>
            <a:spLocks noGrp="1"/>
          </p:cNvSpPr>
          <p:nvPr>
            <p:ph type="body" idx="2"/>
          </p:nvPr>
        </p:nvSpPr>
        <p:spPr>
          <a:xfrm>
            <a:off x="408506" y="2009193"/>
            <a:ext cx="11112682" cy="3648800"/>
          </a:xfrm>
        </p:spPr>
        <p:txBody>
          <a:bodyPr/>
          <a:lstStyle/>
          <a:p>
            <a:pPr marL="220128" indent="0">
              <a:buNone/>
            </a:pPr>
            <a:r>
              <a:rPr lang="en-US" sz="2000" i="1" dirty="0">
                <a:latin typeface="Roboto" panose="02000000000000000000" pitchFamily="2" charset="0"/>
                <a:ea typeface="Roboto" panose="02000000000000000000" pitchFamily="2" charset="0"/>
                <a:cs typeface="Roboto" panose="02000000000000000000" pitchFamily="2" charset="0"/>
              </a:rPr>
              <a:t>	</a:t>
            </a:r>
          </a:p>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	</a:t>
            </a:r>
          </a:p>
        </p:txBody>
      </p:sp>
      <p:sp>
        <p:nvSpPr>
          <p:cNvPr id="5" name="Slide Number Placeholder 4">
            <a:extLst>
              <a:ext uri="{FF2B5EF4-FFF2-40B4-BE49-F238E27FC236}">
                <a16:creationId xmlns:a16="http://schemas.microsoft.com/office/drawing/2014/main" id="{D4DE5A02-33A2-7142-A05E-4F774C52F435}"/>
              </a:ext>
            </a:extLst>
          </p:cNvPr>
          <p:cNvSpPr>
            <a:spLocks noGrp="1"/>
          </p:cNvSpPr>
          <p:nvPr>
            <p:ph type="sldNum" idx="12"/>
          </p:nvPr>
        </p:nvSpPr>
        <p:spPr/>
        <p:txBody>
          <a:bodyPr/>
          <a:lstStyle/>
          <a:p>
            <a:fld id="{00000000-1234-1234-1234-123412341234}" type="slidenum">
              <a:rPr lang="en" smtClean="0"/>
              <a:pPr/>
              <a:t>17</a:t>
            </a:fld>
            <a:endParaRPr lang="en" dirty="0"/>
          </a:p>
        </p:txBody>
      </p:sp>
      <p:sp>
        <p:nvSpPr>
          <p:cNvPr id="6" name="Slide Number Placeholder 5">
            <a:extLst>
              <a:ext uri="{FF2B5EF4-FFF2-40B4-BE49-F238E27FC236}">
                <a16:creationId xmlns:a16="http://schemas.microsoft.com/office/drawing/2014/main" id="{C320ACE9-B8EA-074C-5DC8-2D2947C6A5A7}"/>
              </a:ext>
            </a:extLst>
          </p:cNvPr>
          <p:cNvSpPr>
            <a:spLocks noGrp="1"/>
          </p:cNvSpPr>
          <p:nvPr>
            <p:ph type="sldNum" idx="3"/>
          </p:nvPr>
        </p:nvSpPr>
        <p:spPr/>
        <p:txBody>
          <a:bodyPr/>
          <a:lstStyle/>
          <a:p>
            <a:fld id="{00000000-1234-1234-1234-123412341234}" type="slidenum">
              <a:rPr lang="en" smtClean="0"/>
              <a:pPr/>
              <a:t>17</a:t>
            </a:fld>
            <a:endParaRPr lang="en" dirty="0"/>
          </a:p>
        </p:txBody>
      </p:sp>
      <p:sp>
        <p:nvSpPr>
          <p:cNvPr id="3" name="TextBox 2">
            <a:extLst>
              <a:ext uri="{FF2B5EF4-FFF2-40B4-BE49-F238E27FC236}">
                <a16:creationId xmlns:a16="http://schemas.microsoft.com/office/drawing/2014/main" id="{F5269384-7A77-40F9-FB2C-BB9028BAE92D}"/>
              </a:ext>
            </a:extLst>
          </p:cNvPr>
          <p:cNvSpPr txBox="1"/>
          <p:nvPr/>
        </p:nvSpPr>
        <p:spPr>
          <a:xfrm>
            <a:off x="638354" y="1200007"/>
            <a:ext cx="3140016" cy="707886"/>
          </a:xfrm>
          <a:prstGeom prst="rect">
            <a:avLst/>
          </a:prstGeom>
          <a:noFill/>
        </p:spPr>
        <p:txBody>
          <a:bodyPr wrap="square" rtlCol="0">
            <a:spAutoFit/>
          </a:bodyPr>
          <a:lstStyle/>
          <a:p>
            <a:r>
              <a:rPr lang="en-US" sz="2000" b="1" dirty="0">
                <a:latin typeface="Roboto" panose="02000000000000000000" pitchFamily="2" charset="0"/>
                <a:ea typeface="Roboto" panose="02000000000000000000" pitchFamily="2" charset="0"/>
                <a:cs typeface="Roboto" panose="02000000000000000000" pitchFamily="2" charset="0"/>
              </a:rPr>
              <a:t>Implementation Projects Portfolio Snapshot</a:t>
            </a:r>
          </a:p>
        </p:txBody>
      </p:sp>
      <p:pic>
        <p:nvPicPr>
          <p:cNvPr id="8" name="Picture 7">
            <a:extLst>
              <a:ext uri="{FF2B5EF4-FFF2-40B4-BE49-F238E27FC236}">
                <a16:creationId xmlns:a16="http://schemas.microsoft.com/office/drawing/2014/main" id="{4AD97B7C-ECF8-D307-E7D8-6C43D2764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8933" y="1080760"/>
            <a:ext cx="5344271" cy="4696480"/>
          </a:xfrm>
          <a:prstGeom prst="rect">
            <a:avLst/>
          </a:prstGeom>
        </p:spPr>
      </p:pic>
    </p:spTree>
    <p:extLst>
      <p:ext uri="{BB962C8B-B14F-4D97-AF65-F5344CB8AC3E}">
        <p14:creationId xmlns:p14="http://schemas.microsoft.com/office/powerpoint/2010/main" val="3562720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69518-9393-123E-E9D3-693C24FDAB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87774B-D008-80C5-5A3B-11901FC5CC76}"/>
              </a:ext>
            </a:extLst>
          </p:cNvPr>
          <p:cNvSpPr>
            <a:spLocks noGrp="1"/>
          </p:cNvSpPr>
          <p:nvPr>
            <p:ph type="title"/>
          </p:nvPr>
        </p:nvSpPr>
        <p:spPr>
          <a:xfrm>
            <a:off x="714133" y="616807"/>
            <a:ext cx="7789600" cy="1166400"/>
          </a:xfrm>
        </p:spPr>
        <p:txBody>
          <a:bodyPr/>
          <a:lstStyle/>
          <a:p>
            <a:r>
              <a:rPr lang="en-US" dirty="0"/>
              <a:t>Closed Project Review</a:t>
            </a:r>
          </a:p>
        </p:txBody>
      </p:sp>
      <p:sp>
        <p:nvSpPr>
          <p:cNvPr id="4" name="Text Placeholder 3">
            <a:extLst>
              <a:ext uri="{FF2B5EF4-FFF2-40B4-BE49-F238E27FC236}">
                <a16:creationId xmlns:a16="http://schemas.microsoft.com/office/drawing/2014/main" id="{22AB4841-33D6-38E4-96DF-E4335D10D4AF}"/>
              </a:ext>
            </a:extLst>
          </p:cNvPr>
          <p:cNvSpPr>
            <a:spLocks noGrp="1"/>
          </p:cNvSpPr>
          <p:nvPr>
            <p:ph type="body" idx="2"/>
          </p:nvPr>
        </p:nvSpPr>
        <p:spPr>
          <a:xfrm>
            <a:off x="296363" y="1783207"/>
            <a:ext cx="11112682" cy="3648800"/>
          </a:xfrm>
        </p:spPr>
        <p:txBody>
          <a:bodyPr/>
          <a:lstStyle/>
          <a:p>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rPr>
              <a:t>It should be noted, the three projects highlighted in red DO NOT mean the project was a failure but had one outcome where there was a significant shortfall. In some cases they significantly overachieved in other outcomes.</a:t>
            </a:r>
          </a:p>
          <a:p>
            <a:r>
              <a:rPr lang="en-US" sz="1800" dirty="0">
                <a:latin typeface="Roboto" panose="02000000000000000000" pitchFamily="2" charset="0"/>
                <a:ea typeface="Roboto" panose="02000000000000000000" pitchFamily="2" charset="0"/>
                <a:cs typeface="Roboto" panose="02000000000000000000" pitchFamily="2" charset="0"/>
              </a:rPr>
              <a:t>As an example, the Innovation Pathways project far exceeded the committed number of people trained at 1,291 (committed to 336), however, the credentials earned were 104 (committed 525). This was mainly due to high school students getting trained but not taking the test. The project team was still able to pivot and open up the training to adult learners or displaced workers who making career changes.</a:t>
            </a:r>
          </a:p>
          <a:p>
            <a:pPr marL="220128" indent="0">
              <a:buNone/>
            </a:pPr>
            <a:r>
              <a:rPr lang="en-US" sz="2000" i="1" dirty="0">
                <a:latin typeface="Roboto" panose="02000000000000000000" pitchFamily="2" charset="0"/>
                <a:ea typeface="Roboto" panose="02000000000000000000" pitchFamily="2" charset="0"/>
                <a:cs typeface="Roboto" panose="02000000000000000000" pitchFamily="2" charset="0"/>
              </a:rPr>
              <a:t>	</a:t>
            </a:r>
          </a:p>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	</a:t>
            </a:r>
          </a:p>
        </p:txBody>
      </p:sp>
      <p:sp>
        <p:nvSpPr>
          <p:cNvPr id="5" name="Slide Number Placeholder 4">
            <a:extLst>
              <a:ext uri="{FF2B5EF4-FFF2-40B4-BE49-F238E27FC236}">
                <a16:creationId xmlns:a16="http://schemas.microsoft.com/office/drawing/2014/main" id="{ABB7F751-0C1C-A98C-8E9D-3C0F28B94A85}"/>
              </a:ext>
            </a:extLst>
          </p:cNvPr>
          <p:cNvSpPr>
            <a:spLocks noGrp="1"/>
          </p:cNvSpPr>
          <p:nvPr>
            <p:ph type="sldNum" idx="12"/>
          </p:nvPr>
        </p:nvSpPr>
        <p:spPr/>
        <p:txBody>
          <a:bodyPr/>
          <a:lstStyle/>
          <a:p>
            <a:fld id="{00000000-1234-1234-1234-123412341234}" type="slidenum">
              <a:rPr lang="en" smtClean="0"/>
              <a:pPr/>
              <a:t>18</a:t>
            </a:fld>
            <a:endParaRPr lang="en" dirty="0"/>
          </a:p>
        </p:txBody>
      </p:sp>
      <p:sp>
        <p:nvSpPr>
          <p:cNvPr id="6" name="Slide Number Placeholder 5">
            <a:extLst>
              <a:ext uri="{FF2B5EF4-FFF2-40B4-BE49-F238E27FC236}">
                <a16:creationId xmlns:a16="http://schemas.microsoft.com/office/drawing/2014/main" id="{7216FB2B-870F-5F6E-E8E8-B3F04DCF0F0B}"/>
              </a:ext>
            </a:extLst>
          </p:cNvPr>
          <p:cNvSpPr>
            <a:spLocks noGrp="1"/>
          </p:cNvSpPr>
          <p:nvPr>
            <p:ph type="sldNum" idx="3"/>
          </p:nvPr>
        </p:nvSpPr>
        <p:spPr/>
        <p:txBody>
          <a:bodyPr/>
          <a:lstStyle/>
          <a:p>
            <a:fld id="{00000000-1234-1234-1234-123412341234}" type="slidenum">
              <a:rPr lang="en" smtClean="0"/>
              <a:pPr/>
              <a:t>18</a:t>
            </a:fld>
            <a:endParaRPr lang="en" dirty="0"/>
          </a:p>
        </p:txBody>
      </p:sp>
      <p:sp>
        <p:nvSpPr>
          <p:cNvPr id="3" name="TextBox 2">
            <a:extLst>
              <a:ext uri="{FF2B5EF4-FFF2-40B4-BE49-F238E27FC236}">
                <a16:creationId xmlns:a16="http://schemas.microsoft.com/office/drawing/2014/main" id="{F83A81F3-E0F5-30B8-CECF-722C46B6BE20}"/>
              </a:ext>
            </a:extLst>
          </p:cNvPr>
          <p:cNvSpPr txBox="1"/>
          <p:nvPr/>
        </p:nvSpPr>
        <p:spPr>
          <a:xfrm>
            <a:off x="638355" y="1200007"/>
            <a:ext cx="6694098" cy="400110"/>
          </a:xfrm>
          <a:prstGeom prst="rect">
            <a:avLst/>
          </a:prstGeom>
          <a:noFill/>
        </p:spPr>
        <p:txBody>
          <a:bodyPr wrap="square" rtlCol="0">
            <a:spAutoFit/>
          </a:bodyPr>
          <a:lstStyle/>
          <a:p>
            <a:r>
              <a:rPr lang="en-US" sz="2000" b="1" dirty="0">
                <a:latin typeface="Roboto" panose="02000000000000000000" pitchFamily="2" charset="0"/>
                <a:ea typeface="Roboto" panose="02000000000000000000" pitchFamily="2" charset="0"/>
                <a:cs typeface="Roboto" panose="02000000000000000000" pitchFamily="2" charset="0"/>
              </a:rPr>
              <a:t>Implementation Projects – Portfolio Snapshot (cont.)</a:t>
            </a:r>
          </a:p>
        </p:txBody>
      </p:sp>
    </p:spTree>
    <p:extLst>
      <p:ext uri="{BB962C8B-B14F-4D97-AF65-F5344CB8AC3E}">
        <p14:creationId xmlns:p14="http://schemas.microsoft.com/office/powerpoint/2010/main" val="1104600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C1F30-CA91-3F4D-51C7-490313DCAA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DDEEA7-3C5F-CACF-6167-69FE9B048F68}"/>
              </a:ext>
            </a:extLst>
          </p:cNvPr>
          <p:cNvSpPr>
            <a:spLocks noGrp="1"/>
          </p:cNvSpPr>
          <p:nvPr>
            <p:ph type="title"/>
          </p:nvPr>
        </p:nvSpPr>
        <p:spPr>
          <a:xfrm>
            <a:off x="714133" y="616807"/>
            <a:ext cx="7789600" cy="1166400"/>
          </a:xfrm>
        </p:spPr>
        <p:txBody>
          <a:bodyPr/>
          <a:lstStyle/>
          <a:p>
            <a:r>
              <a:rPr lang="en-US" dirty="0"/>
              <a:t>Closed Project Review</a:t>
            </a:r>
          </a:p>
        </p:txBody>
      </p:sp>
      <p:sp>
        <p:nvSpPr>
          <p:cNvPr id="5" name="Slide Number Placeholder 4">
            <a:extLst>
              <a:ext uri="{FF2B5EF4-FFF2-40B4-BE49-F238E27FC236}">
                <a16:creationId xmlns:a16="http://schemas.microsoft.com/office/drawing/2014/main" id="{27602602-D427-3DA9-288A-64248749EE52}"/>
              </a:ext>
            </a:extLst>
          </p:cNvPr>
          <p:cNvSpPr>
            <a:spLocks noGrp="1"/>
          </p:cNvSpPr>
          <p:nvPr>
            <p:ph type="sldNum" idx="12"/>
          </p:nvPr>
        </p:nvSpPr>
        <p:spPr/>
        <p:txBody>
          <a:bodyPr/>
          <a:lstStyle/>
          <a:p>
            <a:fld id="{00000000-1234-1234-1234-123412341234}" type="slidenum">
              <a:rPr lang="en" smtClean="0"/>
              <a:pPr/>
              <a:t>19</a:t>
            </a:fld>
            <a:endParaRPr lang="en" dirty="0"/>
          </a:p>
        </p:txBody>
      </p:sp>
      <p:sp>
        <p:nvSpPr>
          <p:cNvPr id="6" name="Slide Number Placeholder 5">
            <a:extLst>
              <a:ext uri="{FF2B5EF4-FFF2-40B4-BE49-F238E27FC236}">
                <a16:creationId xmlns:a16="http://schemas.microsoft.com/office/drawing/2014/main" id="{38C641A6-4EC9-C15D-FC89-E2ED61363192}"/>
              </a:ext>
            </a:extLst>
          </p:cNvPr>
          <p:cNvSpPr>
            <a:spLocks noGrp="1"/>
          </p:cNvSpPr>
          <p:nvPr>
            <p:ph type="sldNum" idx="3"/>
          </p:nvPr>
        </p:nvSpPr>
        <p:spPr/>
        <p:txBody>
          <a:bodyPr/>
          <a:lstStyle/>
          <a:p>
            <a:fld id="{00000000-1234-1234-1234-123412341234}" type="slidenum">
              <a:rPr lang="en" smtClean="0"/>
              <a:pPr/>
              <a:t>19</a:t>
            </a:fld>
            <a:endParaRPr lang="en" dirty="0"/>
          </a:p>
        </p:txBody>
      </p:sp>
      <p:sp>
        <p:nvSpPr>
          <p:cNvPr id="3" name="TextBox 2">
            <a:extLst>
              <a:ext uri="{FF2B5EF4-FFF2-40B4-BE49-F238E27FC236}">
                <a16:creationId xmlns:a16="http://schemas.microsoft.com/office/drawing/2014/main" id="{B3E78787-D34D-C22F-3FEE-AC6E96648E21}"/>
              </a:ext>
            </a:extLst>
          </p:cNvPr>
          <p:cNvSpPr txBox="1"/>
          <p:nvPr/>
        </p:nvSpPr>
        <p:spPr>
          <a:xfrm>
            <a:off x="638355" y="1200007"/>
            <a:ext cx="5555412" cy="400110"/>
          </a:xfrm>
          <a:prstGeom prst="rect">
            <a:avLst/>
          </a:prstGeom>
          <a:noFill/>
        </p:spPr>
        <p:txBody>
          <a:bodyPr wrap="square" rtlCol="0">
            <a:spAutoFit/>
          </a:bodyPr>
          <a:lstStyle/>
          <a:p>
            <a:r>
              <a:rPr lang="en-US" sz="2000" b="1" dirty="0">
                <a:latin typeface="Roboto" panose="02000000000000000000" pitchFamily="2" charset="0"/>
                <a:ea typeface="Roboto" panose="02000000000000000000" pitchFamily="2" charset="0"/>
                <a:cs typeface="Roboto" panose="02000000000000000000" pitchFamily="2" charset="0"/>
              </a:rPr>
              <a:t>Planning Projects</a:t>
            </a:r>
          </a:p>
        </p:txBody>
      </p:sp>
      <p:pic>
        <p:nvPicPr>
          <p:cNvPr id="7" name="Picture 6">
            <a:extLst>
              <a:ext uri="{FF2B5EF4-FFF2-40B4-BE49-F238E27FC236}">
                <a16:creationId xmlns:a16="http://schemas.microsoft.com/office/drawing/2014/main" id="{29090500-91B8-69AE-CC5B-5B783F972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8536" y="1020532"/>
            <a:ext cx="5172150" cy="4816935"/>
          </a:xfrm>
          <a:prstGeom prst="rect">
            <a:avLst/>
          </a:prstGeom>
        </p:spPr>
      </p:pic>
    </p:spTree>
    <p:extLst>
      <p:ext uri="{BB962C8B-B14F-4D97-AF65-F5344CB8AC3E}">
        <p14:creationId xmlns:p14="http://schemas.microsoft.com/office/powerpoint/2010/main" val="47314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6" name="Picture 5" descr="A city with a body of water in the background&#10;&#10;Description automatically generated with low confidence">
            <a:extLst>
              <a:ext uri="{FF2B5EF4-FFF2-40B4-BE49-F238E27FC236}">
                <a16:creationId xmlns:a16="http://schemas.microsoft.com/office/drawing/2014/main" id="{50D70BC1-28FD-3A36-5A2E-E38F6285ABEF}"/>
              </a:ext>
            </a:extLst>
          </p:cNvPr>
          <p:cNvPicPr>
            <a:picLocks noChangeAspect="1"/>
          </p:cNvPicPr>
          <p:nvPr/>
        </p:nvPicPr>
        <p:blipFill>
          <a:blip r:embed="rId3">
            <a:duotone>
              <a:prstClr val="black"/>
              <a:schemeClr val="accent2">
                <a:tint val="45000"/>
                <a:satMod val="400000"/>
              </a:schemeClr>
            </a:duotone>
          </a:blip>
          <a:stretch>
            <a:fillRect/>
          </a:stretch>
        </p:blipFill>
        <p:spPr>
          <a:xfrm>
            <a:off x="-463107" y="0"/>
            <a:ext cx="15453745" cy="6941571"/>
          </a:xfrm>
          <a:prstGeom prst="rect">
            <a:avLst/>
          </a:prstGeom>
        </p:spPr>
      </p:pic>
      <p:sp>
        <p:nvSpPr>
          <p:cNvPr id="142" name="Google Shape;142;p15"/>
          <p:cNvSpPr txBox="1"/>
          <p:nvPr/>
        </p:nvSpPr>
        <p:spPr>
          <a:xfrm>
            <a:off x="1139329" y="720836"/>
            <a:ext cx="6522408" cy="615553"/>
          </a:xfrm>
          <a:prstGeom prst="rect">
            <a:avLst/>
          </a:prstGeom>
          <a:noFill/>
          <a:ln>
            <a:noFill/>
          </a:ln>
        </p:spPr>
        <p:txBody>
          <a:bodyPr spcFirstLastPara="1" wrap="square" lIns="0" tIns="0" rIns="0" bIns="0" anchor="t" anchorCtr="0">
            <a:spAutoFit/>
          </a:bodyPr>
          <a:lstStyle/>
          <a:p>
            <a:pPr defTabSz="1219170">
              <a:buClr>
                <a:srgbClr val="000000"/>
              </a:buClr>
            </a:pPr>
            <a:r>
              <a:rPr lang="en" sz="4000" b="1" kern="0" dirty="0">
                <a:solidFill>
                  <a:srgbClr val="FFFFFF"/>
                </a:solidFill>
                <a:latin typeface="Roboto"/>
                <a:ea typeface="Roboto"/>
                <a:cs typeface="Roboto"/>
                <a:sym typeface="Roboto"/>
              </a:rPr>
              <a:t>Agenda</a:t>
            </a:r>
          </a:p>
        </p:txBody>
      </p:sp>
      <p:grpSp>
        <p:nvGrpSpPr>
          <p:cNvPr id="143" name="Google Shape;143;p15"/>
          <p:cNvGrpSpPr/>
          <p:nvPr/>
        </p:nvGrpSpPr>
        <p:grpSpPr>
          <a:xfrm>
            <a:off x="374701" y="320867"/>
            <a:ext cx="294300" cy="287933"/>
            <a:chOff x="404850" y="312100"/>
            <a:chExt cx="220725" cy="215950"/>
          </a:xfrm>
          <a:solidFill>
            <a:srgbClr val="31B44B"/>
          </a:solidFill>
        </p:grpSpPr>
        <p:sp>
          <p:nvSpPr>
            <p:cNvPr id="144" name="Google Shape;144;p15"/>
            <p:cNvSpPr/>
            <p:nvPr/>
          </p:nvSpPr>
          <p:spPr>
            <a:xfrm>
              <a:off x="404850" y="31210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sp>
          <p:nvSpPr>
            <p:cNvPr id="145" name="Google Shape;145;p15"/>
            <p:cNvSpPr/>
            <p:nvPr/>
          </p:nvSpPr>
          <p:spPr>
            <a:xfrm>
              <a:off x="528675" y="31210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sp>
          <p:nvSpPr>
            <p:cNvPr id="146" name="Google Shape;146;p15"/>
            <p:cNvSpPr/>
            <p:nvPr/>
          </p:nvSpPr>
          <p:spPr>
            <a:xfrm>
              <a:off x="404850" y="43115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sp>
          <p:nvSpPr>
            <p:cNvPr id="147" name="Google Shape;147;p15"/>
            <p:cNvSpPr/>
            <p:nvPr/>
          </p:nvSpPr>
          <p:spPr>
            <a:xfrm>
              <a:off x="528675" y="43115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grpSp>
      <p:sp>
        <p:nvSpPr>
          <p:cNvPr id="8" name="Google Shape;110;p13">
            <a:extLst>
              <a:ext uri="{FF2B5EF4-FFF2-40B4-BE49-F238E27FC236}">
                <a16:creationId xmlns:a16="http://schemas.microsoft.com/office/drawing/2014/main" id="{C9CF4BB2-12C9-09D2-7F0A-14A11D5E50C9}"/>
              </a:ext>
            </a:extLst>
          </p:cNvPr>
          <p:cNvSpPr/>
          <p:nvPr/>
        </p:nvSpPr>
        <p:spPr>
          <a:xfrm>
            <a:off x="4742472" y="-66"/>
            <a:ext cx="7875936" cy="7012828"/>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lang="en-US" sz="1867" kern="0" dirty="0">
              <a:solidFill>
                <a:srgbClr val="31B44B"/>
              </a:solidFill>
              <a:latin typeface="Calibri" panose="020F0502020204030204" pitchFamily="34" charset="0"/>
              <a:cs typeface="Calibri" panose="020F0502020204030204" pitchFamily="34" charset="0"/>
              <a:sym typeface="Arial"/>
            </a:endParaRPr>
          </a:p>
        </p:txBody>
      </p:sp>
      <p:sp>
        <p:nvSpPr>
          <p:cNvPr id="148" name="Google Shape;148;p15"/>
          <p:cNvSpPr txBox="1">
            <a:spLocks noGrp="1"/>
          </p:cNvSpPr>
          <p:nvPr>
            <p:ph type="sldNum" idx="12"/>
          </p:nvPr>
        </p:nvSpPr>
        <p:spPr/>
        <p:txBody>
          <a:bodyPr/>
          <a:lstStyle/>
          <a:p>
            <a:pPr defTabSz="1219170">
              <a:buClr>
                <a:srgbClr val="000000"/>
              </a:buClr>
            </a:pPr>
            <a:fld id="{00000000-1234-1234-1234-123412341234}" type="slidenum">
              <a:rPr lang="en" kern="0">
                <a:solidFill>
                  <a:srgbClr val="21325E"/>
                </a:solidFill>
                <a:sym typeface="Arial"/>
              </a:rPr>
              <a:pPr defTabSz="1219170">
                <a:buClr>
                  <a:srgbClr val="000000"/>
                </a:buClr>
              </a:pPr>
              <a:t>2</a:t>
            </a:fld>
            <a:endParaRPr lang="en" kern="0" dirty="0">
              <a:solidFill>
                <a:srgbClr val="21325E"/>
              </a:solidFill>
              <a:sym typeface="Arial"/>
            </a:endParaRPr>
          </a:p>
        </p:txBody>
      </p:sp>
      <p:cxnSp>
        <p:nvCxnSpPr>
          <p:cNvPr id="10" name="Straight Connector 9">
            <a:extLst>
              <a:ext uri="{FF2B5EF4-FFF2-40B4-BE49-F238E27FC236}">
                <a16:creationId xmlns:a16="http://schemas.microsoft.com/office/drawing/2014/main" id="{FAA00906-4241-BF3D-052A-3C71CC6BDF85}"/>
              </a:ext>
            </a:extLst>
          </p:cNvPr>
          <p:cNvCxnSpPr/>
          <p:nvPr/>
        </p:nvCxnSpPr>
        <p:spPr>
          <a:xfrm>
            <a:off x="954565" y="1336847"/>
            <a:ext cx="80051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5E7AB12-6DF2-5D36-9A1E-A6292302FCB2}"/>
              </a:ext>
            </a:extLst>
          </p:cNvPr>
          <p:cNvSpPr txBox="1"/>
          <p:nvPr/>
        </p:nvSpPr>
        <p:spPr>
          <a:xfrm>
            <a:off x="5027278" y="1422622"/>
            <a:ext cx="7306323" cy="5616922"/>
          </a:xfrm>
          <a:prstGeom prst="rect">
            <a:avLst/>
          </a:prstGeom>
          <a:noFill/>
        </p:spPr>
        <p:txBody>
          <a:bodyPr wrap="square" rtlCol="0">
            <a:spAutoFit/>
          </a:bodyPr>
          <a:lstStyle/>
          <a:p>
            <a:pPr marL="285750" indent="-285750">
              <a:buFont typeface="+mj-lt"/>
              <a:buAutoNum type="romanUcPeriod"/>
            </a:pPr>
            <a:r>
              <a:rPr lang="en-US" sz="1200" dirty="0">
                <a:solidFill>
                  <a:schemeClr val="bg1"/>
                </a:solidFill>
              </a:rPr>
              <a:t>OPENING</a:t>
            </a:r>
          </a:p>
          <a:p>
            <a:pPr marL="742950" lvl="1" indent="-285750">
              <a:buFont typeface="+mj-lt"/>
              <a:buAutoNum type="alphaLcPeriod"/>
            </a:pPr>
            <a:r>
              <a:rPr lang="en-US" sz="1200" dirty="0">
                <a:solidFill>
                  <a:schemeClr val="bg1"/>
                </a:solidFill>
              </a:rPr>
              <a:t>Call to order</a:t>
            </a:r>
          </a:p>
          <a:p>
            <a:pPr marL="742950" lvl="1" indent="-285750">
              <a:buFont typeface="+mj-lt"/>
              <a:buAutoNum type="alphaLcPeriod"/>
            </a:pPr>
            <a:r>
              <a:rPr lang="en-US" sz="1200" dirty="0">
                <a:solidFill>
                  <a:schemeClr val="bg1"/>
                </a:solidFill>
              </a:rPr>
              <a:t>Roll Call</a:t>
            </a:r>
          </a:p>
          <a:p>
            <a:pPr marL="742950" lvl="1" indent="-285750">
              <a:buFont typeface="+mj-lt"/>
              <a:buAutoNum type="alphaLcPeriod"/>
            </a:pPr>
            <a:r>
              <a:rPr lang="en-US" sz="1200" dirty="0">
                <a:solidFill>
                  <a:schemeClr val="bg1"/>
                </a:solidFill>
              </a:rPr>
              <a:t>Public Comment</a:t>
            </a:r>
          </a:p>
          <a:p>
            <a:pPr lvl="1"/>
            <a:endParaRPr lang="en-US" sz="1200" dirty="0">
              <a:solidFill>
                <a:schemeClr val="bg1"/>
              </a:solidFill>
            </a:endParaRPr>
          </a:p>
          <a:p>
            <a:pPr marL="285750" indent="-285750">
              <a:buFont typeface="+mj-lt"/>
              <a:buAutoNum type="romanUcPeriod"/>
            </a:pPr>
            <a:r>
              <a:rPr lang="en-US" sz="1200" dirty="0">
                <a:solidFill>
                  <a:schemeClr val="bg1"/>
                </a:solidFill>
              </a:rPr>
              <a:t>CONSENT AGENDA – </a:t>
            </a:r>
            <a:r>
              <a:rPr lang="en-US" sz="1200" b="1" i="1" dirty="0">
                <a:solidFill>
                  <a:schemeClr val="bg1"/>
                </a:solidFill>
              </a:rPr>
              <a:t>Action Item</a:t>
            </a:r>
          </a:p>
          <a:p>
            <a:pPr marL="742950" lvl="1" indent="-285750">
              <a:buFont typeface="+mj-lt"/>
              <a:buAutoNum type="alphaLcPeriod"/>
            </a:pPr>
            <a:r>
              <a:rPr lang="en-US" sz="1200" dirty="0">
                <a:solidFill>
                  <a:schemeClr val="bg1"/>
                </a:solidFill>
              </a:rPr>
              <a:t>Approval of March 24 Meeting Minutes</a:t>
            </a:r>
          </a:p>
          <a:p>
            <a:pPr lvl="1"/>
            <a:endParaRPr lang="en-US" sz="1200" dirty="0">
              <a:solidFill>
                <a:schemeClr val="bg1"/>
              </a:solidFill>
            </a:endParaRPr>
          </a:p>
          <a:p>
            <a:pPr marL="285750" indent="-285750">
              <a:buFont typeface="+mj-lt"/>
              <a:buAutoNum type="romanUcPeriod"/>
            </a:pPr>
            <a:r>
              <a:rPr lang="en-US" sz="1200" dirty="0">
                <a:solidFill>
                  <a:schemeClr val="bg1"/>
                </a:solidFill>
              </a:rPr>
              <a:t>JLARC RECOMMENDATION #12 – Return on Investment Model – </a:t>
            </a:r>
            <a:r>
              <a:rPr lang="en-US" sz="1200" b="1" i="1" dirty="0">
                <a:solidFill>
                  <a:schemeClr val="bg1"/>
                </a:solidFill>
              </a:rPr>
              <a:t>Action Item</a:t>
            </a:r>
          </a:p>
          <a:p>
            <a:pPr marL="742950" lvl="1" indent="-285750">
              <a:buFont typeface="+mj-lt"/>
              <a:buAutoNum type="alphaLcPeriod"/>
            </a:pPr>
            <a:r>
              <a:rPr lang="en-US" sz="1200" dirty="0">
                <a:solidFill>
                  <a:schemeClr val="bg1"/>
                </a:solidFill>
              </a:rPr>
              <a:t>DHCD program guidelines and application amendments</a:t>
            </a:r>
          </a:p>
          <a:p>
            <a:pPr marL="742950" lvl="1" indent="-285750">
              <a:buFont typeface="+mj-lt"/>
              <a:buAutoNum type="alphaLcPeriod"/>
            </a:pPr>
            <a:r>
              <a:rPr lang="en-US" sz="1200" dirty="0">
                <a:solidFill>
                  <a:schemeClr val="bg1"/>
                </a:solidFill>
              </a:rPr>
              <a:t>Award threshold determination – No threshold for Board approved projects</a:t>
            </a:r>
          </a:p>
          <a:p>
            <a:pPr marL="1200150" lvl="2" indent="-285750">
              <a:buFont typeface="+mj-lt"/>
              <a:buAutoNum type="romanLcPeriod"/>
            </a:pPr>
            <a:r>
              <a:rPr lang="en-US" sz="1200" dirty="0">
                <a:solidFill>
                  <a:schemeClr val="bg1"/>
                </a:solidFill>
              </a:rPr>
              <a:t>State Fiscal Return Model</a:t>
            </a:r>
          </a:p>
          <a:p>
            <a:pPr marL="1657350" lvl="3" indent="-285750">
              <a:buFont typeface="+mj-lt"/>
              <a:buAutoNum type="arabicPeriod"/>
            </a:pPr>
            <a:r>
              <a:rPr lang="en-US" sz="1200" dirty="0">
                <a:solidFill>
                  <a:schemeClr val="bg1"/>
                </a:solidFill>
              </a:rPr>
              <a:t>Break Even Analysis Tool</a:t>
            </a:r>
          </a:p>
          <a:p>
            <a:pPr marL="2114550" lvl="4" indent="-285750">
              <a:buFont typeface="+mj-lt"/>
              <a:buAutoNum type="alphaLcPeriod"/>
            </a:pPr>
            <a:r>
              <a:rPr lang="en-US" sz="1200" dirty="0">
                <a:solidFill>
                  <a:schemeClr val="bg1"/>
                </a:solidFill>
              </a:rPr>
              <a:t>DHCD staff performed using applicant inputs</a:t>
            </a:r>
          </a:p>
          <a:p>
            <a:pPr marL="2114550" lvl="4" indent="-285750">
              <a:buFont typeface="+mj-lt"/>
              <a:buAutoNum type="alphaLcPeriod"/>
            </a:pPr>
            <a:r>
              <a:rPr lang="en-US" sz="1200" dirty="0">
                <a:solidFill>
                  <a:schemeClr val="bg1"/>
                </a:solidFill>
              </a:rPr>
              <a:t>Third-party evaluation if break-even is greater than 5 years</a:t>
            </a:r>
          </a:p>
          <a:p>
            <a:pPr marL="1200150" lvl="2" indent="-285750">
              <a:buFont typeface="+mj-lt"/>
              <a:buAutoNum type="romanLcPeriod"/>
            </a:pPr>
            <a:r>
              <a:rPr lang="en-US" sz="1200" dirty="0">
                <a:solidFill>
                  <a:schemeClr val="bg1"/>
                </a:solidFill>
              </a:rPr>
              <a:t>Next Steps (Administrative Guidelines)</a:t>
            </a:r>
          </a:p>
          <a:p>
            <a:pPr marL="1657350" lvl="3" indent="-285750">
              <a:buFont typeface="+mj-lt"/>
              <a:buAutoNum type="arabicPeriod"/>
            </a:pPr>
            <a:r>
              <a:rPr lang="en-US" sz="1200" dirty="0">
                <a:solidFill>
                  <a:schemeClr val="bg1"/>
                </a:solidFill>
              </a:rPr>
              <a:t>Revised GO Virginia Core Outcomes Worksheet</a:t>
            </a:r>
          </a:p>
          <a:p>
            <a:pPr marL="1657350" lvl="3" indent="-285750">
              <a:buFont typeface="+mj-lt"/>
              <a:buAutoNum type="arabicPeriod"/>
            </a:pPr>
            <a:r>
              <a:rPr lang="en-US" sz="1200" dirty="0">
                <a:solidFill>
                  <a:schemeClr val="bg1"/>
                </a:solidFill>
              </a:rPr>
              <a:t>Outcome-to-Employment Conversion Methodology</a:t>
            </a:r>
          </a:p>
          <a:p>
            <a:pPr lvl="1"/>
            <a:endParaRPr lang="en-US" sz="1200" dirty="0">
              <a:solidFill>
                <a:schemeClr val="bg1"/>
              </a:solidFill>
            </a:endParaRPr>
          </a:p>
          <a:p>
            <a:pPr marL="285750" indent="-285750">
              <a:buFont typeface="+mj-lt"/>
              <a:buAutoNum type="romanUcPeriod"/>
            </a:pPr>
            <a:r>
              <a:rPr lang="en-US" sz="1200" dirty="0">
                <a:solidFill>
                  <a:schemeClr val="bg1"/>
                </a:solidFill>
              </a:rPr>
              <a:t>FY26Q3 CLOSED PROJECT REVIEW</a:t>
            </a:r>
          </a:p>
          <a:p>
            <a:pPr marL="742950" lvl="1" indent="-285750">
              <a:buFont typeface="+mj-lt"/>
              <a:buAutoNum type="alphaLcPeriod"/>
            </a:pPr>
            <a:r>
              <a:rPr lang="en-US" sz="1200" dirty="0">
                <a:solidFill>
                  <a:schemeClr val="bg1"/>
                </a:solidFill>
              </a:rPr>
              <a:t>Implementation</a:t>
            </a:r>
          </a:p>
          <a:p>
            <a:pPr marL="742950" lvl="1" indent="-285750">
              <a:buFont typeface="+mj-lt"/>
              <a:buAutoNum type="alphaLcPeriod"/>
            </a:pPr>
            <a:r>
              <a:rPr lang="en-US" sz="1200" dirty="0">
                <a:solidFill>
                  <a:schemeClr val="bg1"/>
                </a:solidFill>
              </a:rPr>
              <a:t>Planning, Feasibility, and Small-Scale Pilot</a:t>
            </a:r>
          </a:p>
          <a:p>
            <a:pPr lvl="1"/>
            <a:endParaRPr lang="en-US" sz="1200" dirty="0">
              <a:solidFill>
                <a:schemeClr val="bg1"/>
              </a:solidFill>
            </a:endParaRPr>
          </a:p>
          <a:p>
            <a:pPr marL="285750" indent="-285750">
              <a:buFont typeface="+mj-lt"/>
              <a:buAutoNum type="romanUcPeriod"/>
            </a:pPr>
            <a:r>
              <a:rPr lang="en-US" sz="1200" dirty="0">
                <a:solidFill>
                  <a:schemeClr val="bg1"/>
                </a:solidFill>
              </a:rPr>
              <a:t>PROJECT EVALUATION RFP UPDATE</a:t>
            </a:r>
          </a:p>
          <a:p>
            <a:pPr lvl="2"/>
            <a:endParaRPr lang="en-US" sz="1200" dirty="0">
              <a:solidFill>
                <a:schemeClr val="bg1"/>
              </a:solidFill>
            </a:endParaRPr>
          </a:p>
          <a:p>
            <a:pPr marL="285750" indent="-285750">
              <a:buFont typeface="+mj-lt"/>
              <a:buAutoNum type="romanUcPeriod"/>
            </a:pPr>
            <a:r>
              <a:rPr lang="en-US" sz="1200" dirty="0">
                <a:solidFill>
                  <a:schemeClr val="bg1"/>
                </a:solidFill>
              </a:rPr>
              <a:t>NEXT MEETING</a:t>
            </a:r>
          </a:p>
          <a:p>
            <a:pPr marL="742950" lvl="1" indent="-285750">
              <a:buFont typeface="+mj-lt"/>
              <a:buAutoNum type="alphaLcPeriod"/>
            </a:pPr>
            <a:r>
              <a:rPr lang="en-US" sz="1200" dirty="0">
                <a:solidFill>
                  <a:schemeClr val="bg1"/>
                </a:solidFill>
              </a:rPr>
              <a:t>In-Person meeting TBD</a:t>
            </a:r>
          </a:p>
          <a:p>
            <a:pPr lvl="1"/>
            <a:endParaRPr lang="en-US" sz="1200" dirty="0">
              <a:solidFill>
                <a:schemeClr val="bg1"/>
              </a:solidFill>
            </a:endParaRPr>
          </a:p>
          <a:p>
            <a:pPr marL="285750" indent="-285750">
              <a:buFont typeface="+mj-lt"/>
              <a:buAutoNum type="romanUcPeriod"/>
            </a:pPr>
            <a:r>
              <a:rPr lang="en-US" sz="1200" dirty="0">
                <a:solidFill>
                  <a:schemeClr val="bg1"/>
                </a:solidFill>
              </a:rPr>
              <a:t>ADJOURNMENT</a:t>
            </a:r>
          </a:p>
          <a:p>
            <a:pPr marL="742950" lvl="1" indent="-285750">
              <a:buFont typeface="+mj-lt"/>
              <a:buAutoNum type="alphaLcPeriod"/>
            </a:pPr>
            <a:endParaRPr lang="en-US" sz="11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B484A-6F77-A32C-22F0-C79169FF6D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5AEC68-9BC7-106A-FA09-897B6131ADDA}"/>
              </a:ext>
            </a:extLst>
          </p:cNvPr>
          <p:cNvSpPr>
            <a:spLocks noGrp="1"/>
          </p:cNvSpPr>
          <p:nvPr>
            <p:ph type="title"/>
          </p:nvPr>
        </p:nvSpPr>
        <p:spPr>
          <a:xfrm>
            <a:off x="714133" y="616807"/>
            <a:ext cx="7789600" cy="1166400"/>
          </a:xfrm>
        </p:spPr>
        <p:txBody>
          <a:bodyPr/>
          <a:lstStyle/>
          <a:p>
            <a:r>
              <a:rPr lang="en-US" dirty="0"/>
              <a:t>Closed Project Review</a:t>
            </a:r>
          </a:p>
        </p:txBody>
      </p:sp>
      <p:sp>
        <p:nvSpPr>
          <p:cNvPr id="4" name="Text Placeholder 3">
            <a:extLst>
              <a:ext uri="{FF2B5EF4-FFF2-40B4-BE49-F238E27FC236}">
                <a16:creationId xmlns:a16="http://schemas.microsoft.com/office/drawing/2014/main" id="{DEF142D5-FF85-E766-83A6-385F86A70CAE}"/>
              </a:ext>
            </a:extLst>
          </p:cNvPr>
          <p:cNvSpPr>
            <a:spLocks noGrp="1"/>
          </p:cNvSpPr>
          <p:nvPr>
            <p:ph type="body" idx="2"/>
          </p:nvPr>
        </p:nvSpPr>
        <p:spPr>
          <a:xfrm>
            <a:off x="408506" y="2009193"/>
            <a:ext cx="11112682" cy="3648800"/>
          </a:xfrm>
        </p:spPr>
        <p:txBody>
          <a:bodyPr/>
          <a:lstStyle/>
          <a:p>
            <a:r>
              <a:rPr lang="en-US" sz="1800" dirty="0">
                <a:solidFill>
                  <a:srgbClr val="00B050"/>
                </a:solidFill>
                <a:latin typeface="Roboto" panose="02000000000000000000" pitchFamily="2" charset="0"/>
                <a:ea typeface="Roboto" panose="02000000000000000000" pitchFamily="2" charset="0"/>
                <a:cs typeface="Roboto" panose="02000000000000000000" pitchFamily="2" charset="0"/>
              </a:rPr>
              <a:t>Green – met all targets</a:t>
            </a:r>
          </a:p>
          <a:p>
            <a:r>
              <a:rPr lang="en-US" sz="1800" dirty="0">
                <a:solidFill>
                  <a:srgbClr val="CACF0F"/>
                </a:solidFill>
                <a:latin typeface="Roboto" panose="02000000000000000000" pitchFamily="2" charset="0"/>
                <a:ea typeface="Roboto" panose="02000000000000000000" pitchFamily="2" charset="0"/>
                <a:cs typeface="Roboto" panose="02000000000000000000" pitchFamily="2" charset="0"/>
              </a:rPr>
              <a:t>Yellow – met 50% of targets</a:t>
            </a:r>
          </a:p>
          <a:p>
            <a:r>
              <a:rPr lang="en-US" sz="1800" dirty="0">
                <a:solidFill>
                  <a:srgbClr val="FF0000"/>
                </a:solidFill>
                <a:latin typeface="Roboto" panose="02000000000000000000" pitchFamily="2" charset="0"/>
                <a:ea typeface="Roboto" panose="02000000000000000000" pitchFamily="2" charset="0"/>
                <a:cs typeface="Roboto" panose="02000000000000000000" pitchFamily="2" charset="0"/>
              </a:rPr>
              <a:t>Red – met less than 50% of targets</a:t>
            </a:r>
          </a:p>
          <a:p>
            <a:pPr marL="220128" indent="0">
              <a:buNone/>
            </a:pPr>
            <a:r>
              <a:rPr lang="en-US" sz="2000" i="1" dirty="0">
                <a:latin typeface="Roboto" panose="02000000000000000000" pitchFamily="2" charset="0"/>
                <a:ea typeface="Roboto" panose="02000000000000000000" pitchFamily="2" charset="0"/>
                <a:cs typeface="Roboto" panose="02000000000000000000" pitchFamily="2" charset="0"/>
              </a:rPr>
              <a:t>	</a:t>
            </a:r>
          </a:p>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	</a:t>
            </a:r>
          </a:p>
        </p:txBody>
      </p:sp>
      <p:sp>
        <p:nvSpPr>
          <p:cNvPr id="5" name="Slide Number Placeholder 4">
            <a:extLst>
              <a:ext uri="{FF2B5EF4-FFF2-40B4-BE49-F238E27FC236}">
                <a16:creationId xmlns:a16="http://schemas.microsoft.com/office/drawing/2014/main" id="{BB39EF78-75B8-DEA3-FA5B-2AF95674BEA0}"/>
              </a:ext>
            </a:extLst>
          </p:cNvPr>
          <p:cNvSpPr>
            <a:spLocks noGrp="1"/>
          </p:cNvSpPr>
          <p:nvPr>
            <p:ph type="sldNum" idx="12"/>
          </p:nvPr>
        </p:nvSpPr>
        <p:spPr/>
        <p:txBody>
          <a:bodyPr/>
          <a:lstStyle/>
          <a:p>
            <a:fld id="{00000000-1234-1234-1234-123412341234}" type="slidenum">
              <a:rPr lang="en" smtClean="0"/>
              <a:pPr/>
              <a:t>20</a:t>
            </a:fld>
            <a:endParaRPr lang="en" dirty="0"/>
          </a:p>
        </p:txBody>
      </p:sp>
      <p:sp>
        <p:nvSpPr>
          <p:cNvPr id="6" name="Slide Number Placeholder 5">
            <a:extLst>
              <a:ext uri="{FF2B5EF4-FFF2-40B4-BE49-F238E27FC236}">
                <a16:creationId xmlns:a16="http://schemas.microsoft.com/office/drawing/2014/main" id="{788AF05D-221A-8CF1-0B9D-E7CF2A14D3D5}"/>
              </a:ext>
            </a:extLst>
          </p:cNvPr>
          <p:cNvSpPr>
            <a:spLocks noGrp="1"/>
          </p:cNvSpPr>
          <p:nvPr>
            <p:ph type="sldNum" idx="3"/>
          </p:nvPr>
        </p:nvSpPr>
        <p:spPr/>
        <p:txBody>
          <a:bodyPr/>
          <a:lstStyle/>
          <a:p>
            <a:fld id="{00000000-1234-1234-1234-123412341234}" type="slidenum">
              <a:rPr lang="en" smtClean="0"/>
              <a:pPr/>
              <a:t>20</a:t>
            </a:fld>
            <a:endParaRPr lang="en" dirty="0"/>
          </a:p>
        </p:txBody>
      </p:sp>
      <p:sp>
        <p:nvSpPr>
          <p:cNvPr id="3" name="TextBox 2">
            <a:extLst>
              <a:ext uri="{FF2B5EF4-FFF2-40B4-BE49-F238E27FC236}">
                <a16:creationId xmlns:a16="http://schemas.microsoft.com/office/drawing/2014/main" id="{A9BF5188-605E-442C-0CCF-58F1DBDD7EE4}"/>
              </a:ext>
            </a:extLst>
          </p:cNvPr>
          <p:cNvSpPr txBox="1"/>
          <p:nvPr/>
        </p:nvSpPr>
        <p:spPr>
          <a:xfrm>
            <a:off x="638355" y="1200007"/>
            <a:ext cx="5555412" cy="400110"/>
          </a:xfrm>
          <a:prstGeom prst="rect">
            <a:avLst/>
          </a:prstGeom>
          <a:noFill/>
        </p:spPr>
        <p:txBody>
          <a:bodyPr wrap="square" rtlCol="0">
            <a:spAutoFit/>
          </a:bodyPr>
          <a:lstStyle/>
          <a:p>
            <a:r>
              <a:rPr lang="en-US" sz="2000" b="1" dirty="0">
                <a:latin typeface="Roboto" panose="02000000000000000000" pitchFamily="2" charset="0"/>
                <a:ea typeface="Roboto" panose="02000000000000000000" pitchFamily="2" charset="0"/>
                <a:cs typeface="Roboto" panose="02000000000000000000" pitchFamily="2" charset="0"/>
              </a:rPr>
              <a:t>Planning Projects – Portfolio Snapshot</a:t>
            </a:r>
          </a:p>
        </p:txBody>
      </p:sp>
    </p:spTree>
    <p:extLst>
      <p:ext uri="{BB962C8B-B14F-4D97-AF65-F5344CB8AC3E}">
        <p14:creationId xmlns:p14="http://schemas.microsoft.com/office/powerpoint/2010/main" val="302085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5A8B9-1D5B-DB9A-4327-ED4B9E2777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2D3002-8F8B-7AA4-AB79-740F3ED58ECA}"/>
              </a:ext>
            </a:extLst>
          </p:cNvPr>
          <p:cNvSpPr>
            <a:spLocks noGrp="1"/>
          </p:cNvSpPr>
          <p:nvPr>
            <p:ph type="title"/>
          </p:nvPr>
        </p:nvSpPr>
        <p:spPr>
          <a:xfrm>
            <a:off x="7350832" y="1292179"/>
            <a:ext cx="7789600" cy="1166400"/>
          </a:xfrm>
        </p:spPr>
        <p:txBody>
          <a:bodyPr/>
          <a:lstStyle/>
          <a:p>
            <a:r>
              <a:rPr lang="en-US" dirty="0"/>
              <a:t>Closed Project Review</a:t>
            </a:r>
          </a:p>
        </p:txBody>
      </p:sp>
      <p:sp>
        <p:nvSpPr>
          <p:cNvPr id="4" name="Text Placeholder 3">
            <a:extLst>
              <a:ext uri="{FF2B5EF4-FFF2-40B4-BE49-F238E27FC236}">
                <a16:creationId xmlns:a16="http://schemas.microsoft.com/office/drawing/2014/main" id="{12626382-428D-AA80-169D-EB758937D035}"/>
              </a:ext>
            </a:extLst>
          </p:cNvPr>
          <p:cNvSpPr>
            <a:spLocks noGrp="1"/>
          </p:cNvSpPr>
          <p:nvPr>
            <p:ph type="body" idx="2"/>
          </p:nvPr>
        </p:nvSpPr>
        <p:spPr>
          <a:xfrm>
            <a:off x="408506" y="2009193"/>
            <a:ext cx="11112682" cy="3648800"/>
          </a:xfrm>
        </p:spPr>
        <p:txBody>
          <a:bodyPr/>
          <a:lstStyle/>
          <a:p>
            <a:pPr marL="220128" indent="0">
              <a:buNone/>
            </a:pPr>
            <a:r>
              <a:rPr lang="en-US" sz="2000" i="1" dirty="0">
                <a:latin typeface="Roboto" panose="02000000000000000000" pitchFamily="2" charset="0"/>
                <a:ea typeface="Roboto" panose="02000000000000000000" pitchFamily="2" charset="0"/>
                <a:cs typeface="Roboto" panose="02000000000000000000" pitchFamily="2" charset="0"/>
              </a:rPr>
              <a:t>	</a:t>
            </a:r>
          </a:p>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	</a:t>
            </a:r>
          </a:p>
        </p:txBody>
      </p:sp>
      <p:sp>
        <p:nvSpPr>
          <p:cNvPr id="5" name="Slide Number Placeholder 4">
            <a:extLst>
              <a:ext uri="{FF2B5EF4-FFF2-40B4-BE49-F238E27FC236}">
                <a16:creationId xmlns:a16="http://schemas.microsoft.com/office/drawing/2014/main" id="{BB85183C-9638-5E70-017D-0F1BB24B030A}"/>
              </a:ext>
            </a:extLst>
          </p:cNvPr>
          <p:cNvSpPr>
            <a:spLocks noGrp="1"/>
          </p:cNvSpPr>
          <p:nvPr>
            <p:ph type="sldNum" idx="12"/>
          </p:nvPr>
        </p:nvSpPr>
        <p:spPr/>
        <p:txBody>
          <a:bodyPr/>
          <a:lstStyle/>
          <a:p>
            <a:fld id="{00000000-1234-1234-1234-123412341234}" type="slidenum">
              <a:rPr lang="en" smtClean="0"/>
              <a:pPr/>
              <a:t>21</a:t>
            </a:fld>
            <a:endParaRPr lang="en" dirty="0"/>
          </a:p>
        </p:txBody>
      </p:sp>
      <p:sp>
        <p:nvSpPr>
          <p:cNvPr id="6" name="Slide Number Placeholder 5">
            <a:extLst>
              <a:ext uri="{FF2B5EF4-FFF2-40B4-BE49-F238E27FC236}">
                <a16:creationId xmlns:a16="http://schemas.microsoft.com/office/drawing/2014/main" id="{4054505C-0815-0FD6-D56D-D7AA5655CED3}"/>
              </a:ext>
            </a:extLst>
          </p:cNvPr>
          <p:cNvSpPr>
            <a:spLocks noGrp="1"/>
          </p:cNvSpPr>
          <p:nvPr>
            <p:ph type="sldNum" idx="3"/>
          </p:nvPr>
        </p:nvSpPr>
        <p:spPr/>
        <p:txBody>
          <a:bodyPr/>
          <a:lstStyle/>
          <a:p>
            <a:fld id="{00000000-1234-1234-1234-123412341234}" type="slidenum">
              <a:rPr lang="en" smtClean="0"/>
              <a:pPr/>
              <a:t>21</a:t>
            </a:fld>
            <a:endParaRPr lang="en" dirty="0"/>
          </a:p>
        </p:txBody>
      </p:sp>
      <p:sp>
        <p:nvSpPr>
          <p:cNvPr id="3" name="TextBox 2">
            <a:extLst>
              <a:ext uri="{FF2B5EF4-FFF2-40B4-BE49-F238E27FC236}">
                <a16:creationId xmlns:a16="http://schemas.microsoft.com/office/drawing/2014/main" id="{7E5ED8F8-0DA0-9F4E-B3B9-5CF0B4CC8F16}"/>
              </a:ext>
            </a:extLst>
          </p:cNvPr>
          <p:cNvSpPr txBox="1"/>
          <p:nvPr/>
        </p:nvSpPr>
        <p:spPr>
          <a:xfrm>
            <a:off x="7303863" y="1875577"/>
            <a:ext cx="3471732" cy="707886"/>
          </a:xfrm>
          <a:prstGeom prst="rect">
            <a:avLst/>
          </a:prstGeom>
          <a:noFill/>
        </p:spPr>
        <p:txBody>
          <a:bodyPr wrap="square" rtlCol="0">
            <a:spAutoFit/>
          </a:bodyPr>
          <a:lstStyle/>
          <a:p>
            <a:r>
              <a:rPr lang="en-US" sz="2000" b="1" dirty="0">
                <a:latin typeface="Roboto" panose="02000000000000000000" pitchFamily="2" charset="0"/>
                <a:ea typeface="Roboto" panose="02000000000000000000" pitchFamily="2" charset="0"/>
                <a:cs typeface="Roboto" panose="02000000000000000000" pitchFamily="2" charset="0"/>
              </a:rPr>
              <a:t>Planning Projects – Portfolio Snapshot (cont.)</a:t>
            </a:r>
          </a:p>
        </p:txBody>
      </p:sp>
      <p:pic>
        <p:nvPicPr>
          <p:cNvPr id="11" name="Picture 10">
            <a:extLst>
              <a:ext uri="{FF2B5EF4-FFF2-40B4-BE49-F238E27FC236}">
                <a16:creationId xmlns:a16="http://schemas.microsoft.com/office/drawing/2014/main" id="{963C7422-6FE2-B009-093E-D2FFC0D6FA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302" y="426598"/>
            <a:ext cx="6013765" cy="5511965"/>
          </a:xfrm>
          <a:prstGeom prst="rect">
            <a:avLst/>
          </a:prstGeom>
        </p:spPr>
      </p:pic>
    </p:spTree>
    <p:extLst>
      <p:ext uri="{BB962C8B-B14F-4D97-AF65-F5344CB8AC3E}">
        <p14:creationId xmlns:p14="http://schemas.microsoft.com/office/powerpoint/2010/main" val="3471325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F0E82-A184-A2FF-DD1C-7999C9F78C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0DA038-3B73-469A-439F-31DD9ABE12DE}"/>
              </a:ext>
            </a:extLst>
          </p:cNvPr>
          <p:cNvSpPr>
            <a:spLocks noGrp="1"/>
          </p:cNvSpPr>
          <p:nvPr>
            <p:ph type="title"/>
          </p:nvPr>
        </p:nvSpPr>
        <p:spPr>
          <a:xfrm>
            <a:off x="714133" y="616807"/>
            <a:ext cx="7789600" cy="1166400"/>
          </a:xfrm>
        </p:spPr>
        <p:txBody>
          <a:bodyPr/>
          <a:lstStyle/>
          <a:p>
            <a:r>
              <a:rPr lang="en-US" dirty="0"/>
              <a:t>Closed Project Review</a:t>
            </a:r>
          </a:p>
        </p:txBody>
      </p:sp>
      <p:sp>
        <p:nvSpPr>
          <p:cNvPr id="4" name="Text Placeholder 3">
            <a:extLst>
              <a:ext uri="{FF2B5EF4-FFF2-40B4-BE49-F238E27FC236}">
                <a16:creationId xmlns:a16="http://schemas.microsoft.com/office/drawing/2014/main" id="{565BEF3D-9B9E-ACA3-C715-BCA8B91FFCEE}"/>
              </a:ext>
            </a:extLst>
          </p:cNvPr>
          <p:cNvSpPr>
            <a:spLocks noGrp="1"/>
          </p:cNvSpPr>
          <p:nvPr>
            <p:ph type="body" idx="2"/>
          </p:nvPr>
        </p:nvSpPr>
        <p:spPr>
          <a:xfrm>
            <a:off x="296363" y="1728988"/>
            <a:ext cx="11112682" cy="3648800"/>
          </a:xfrm>
        </p:spPr>
        <p:txBody>
          <a:bodyPr/>
          <a:lstStyle/>
          <a:p>
            <a:r>
              <a:rPr lang="en-US" sz="1800" dirty="0">
                <a:latin typeface="Roboto" panose="02000000000000000000" pitchFamily="2" charset="0"/>
                <a:ea typeface="Roboto" panose="02000000000000000000" pitchFamily="2" charset="0"/>
                <a:cs typeface="Roboto" panose="02000000000000000000" pitchFamily="2" charset="0"/>
              </a:rPr>
              <a:t>8 projects closed in 5 of the 9 GO Virginia Regions</a:t>
            </a:r>
          </a:p>
          <a:p>
            <a:pPr lvl="1"/>
            <a:r>
              <a:rPr lang="en-US" sz="1800" dirty="0">
                <a:latin typeface="Roboto" panose="02000000000000000000" pitchFamily="2" charset="0"/>
                <a:ea typeface="Roboto" panose="02000000000000000000" pitchFamily="2" charset="0"/>
                <a:cs typeface="Roboto" panose="02000000000000000000" pitchFamily="2" charset="0"/>
              </a:rPr>
              <a:t>5 of the planning projects hit all of their target and are aligned with funding for future implementation projects</a:t>
            </a:r>
          </a:p>
          <a:p>
            <a:pPr lvl="1"/>
            <a:r>
              <a:rPr lang="en-US" sz="1800" dirty="0">
                <a:latin typeface="Roboto" panose="02000000000000000000" pitchFamily="2" charset="0"/>
                <a:ea typeface="Roboto" panose="02000000000000000000" pitchFamily="2" charset="0"/>
                <a:cs typeface="Roboto" panose="02000000000000000000" pitchFamily="2" charset="0"/>
              </a:rPr>
              <a:t>3 of the planning projects are still seeking funding and do not currently have a line of sight to implementation.</a:t>
            </a:r>
            <a:br>
              <a:rPr lang="en-US" sz="1800" dirty="0">
                <a:latin typeface="Roboto" panose="02000000000000000000" pitchFamily="2" charset="0"/>
                <a:ea typeface="Roboto" panose="02000000000000000000" pitchFamily="2" charset="0"/>
                <a:cs typeface="Roboto" panose="02000000000000000000" pitchFamily="2" charset="0"/>
              </a:rPr>
            </a:br>
            <a:endParaRPr lang="en-US" sz="1800" dirty="0">
              <a:latin typeface="Roboto" panose="02000000000000000000" pitchFamily="2" charset="0"/>
              <a:ea typeface="Roboto" panose="02000000000000000000" pitchFamily="2" charset="0"/>
              <a:cs typeface="Roboto" panose="02000000000000000000" pitchFamily="2" charset="0"/>
            </a:endParaRPr>
          </a:p>
          <a:p>
            <a:pPr marL="220128" indent="0">
              <a:buNone/>
            </a:pPr>
            <a:r>
              <a:rPr lang="en-US" sz="2000" i="1" dirty="0">
                <a:latin typeface="Roboto" panose="02000000000000000000" pitchFamily="2" charset="0"/>
                <a:ea typeface="Roboto" panose="02000000000000000000" pitchFamily="2" charset="0"/>
                <a:cs typeface="Roboto" panose="02000000000000000000" pitchFamily="2" charset="0"/>
              </a:rPr>
              <a:t>	</a:t>
            </a:r>
          </a:p>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	</a:t>
            </a:r>
          </a:p>
        </p:txBody>
      </p:sp>
      <p:sp>
        <p:nvSpPr>
          <p:cNvPr id="5" name="Slide Number Placeholder 4">
            <a:extLst>
              <a:ext uri="{FF2B5EF4-FFF2-40B4-BE49-F238E27FC236}">
                <a16:creationId xmlns:a16="http://schemas.microsoft.com/office/drawing/2014/main" id="{EE789E0B-34F3-FEF5-F2C5-BF9A971A2428}"/>
              </a:ext>
            </a:extLst>
          </p:cNvPr>
          <p:cNvSpPr>
            <a:spLocks noGrp="1"/>
          </p:cNvSpPr>
          <p:nvPr>
            <p:ph type="sldNum" idx="12"/>
          </p:nvPr>
        </p:nvSpPr>
        <p:spPr/>
        <p:txBody>
          <a:bodyPr/>
          <a:lstStyle/>
          <a:p>
            <a:fld id="{00000000-1234-1234-1234-123412341234}" type="slidenum">
              <a:rPr lang="en" smtClean="0"/>
              <a:pPr/>
              <a:t>22</a:t>
            </a:fld>
            <a:endParaRPr lang="en" dirty="0"/>
          </a:p>
        </p:txBody>
      </p:sp>
      <p:sp>
        <p:nvSpPr>
          <p:cNvPr id="6" name="Slide Number Placeholder 5">
            <a:extLst>
              <a:ext uri="{FF2B5EF4-FFF2-40B4-BE49-F238E27FC236}">
                <a16:creationId xmlns:a16="http://schemas.microsoft.com/office/drawing/2014/main" id="{C1D8F035-3919-F0AE-54C8-970C916BC84D}"/>
              </a:ext>
            </a:extLst>
          </p:cNvPr>
          <p:cNvSpPr>
            <a:spLocks noGrp="1"/>
          </p:cNvSpPr>
          <p:nvPr>
            <p:ph type="sldNum" idx="3"/>
          </p:nvPr>
        </p:nvSpPr>
        <p:spPr/>
        <p:txBody>
          <a:bodyPr/>
          <a:lstStyle/>
          <a:p>
            <a:fld id="{00000000-1234-1234-1234-123412341234}" type="slidenum">
              <a:rPr lang="en" smtClean="0"/>
              <a:pPr/>
              <a:t>22</a:t>
            </a:fld>
            <a:endParaRPr lang="en" dirty="0"/>
          </a:p>
        </p:txBody>
      </p:sp>
      <p:sp>
        <p:nvSpPr>
          <p:cNvPr id="3" name="TextBox 2">
            <a:extLst>
              <a:ext uri="{FF2B5EF4-FFF2-40B4-BE49-F238E27FC236}">
                <a16:creationId xmlns:a16="http://schemas.microsoft.com/office/drawing/2014/main" id="{96393476-38C9-D88A-AC52-E7E834FB12C9}"/>
              </a:ext>
            </a:extLst>
          </p:cNvPr>
          <p:cNvSpPr txBox="1"/>
          <p:nvPr/>
        </p:nvSpPr>
        <p:spPr>
          <a:xfrm>
            <a:off x="638355" y="1200007"/>
            <a:ext cx="5555412" cy="400110"/>
          </a:xfrm>
          <a:prstGeom prst="rect">
            <a:avLst/>
          </a:prstGeom>
          <a:noFill/>
        </p:spPr>
        <p:txBody>
          <a:bodyPr wrap="square" rtlCol="0">
            <a:spAutoFit/>
          </a:bodyPr>
          <a:lstStyle/>
          <a:p>
            <a:r>
              <a:rPr lang="en-US" sz="2000" b="1" dirty="0">
                <a:latin typeface="Roboto" panose="02000000000000000000" pitchFamily="2" charset="0"/>
                <a:ea typeface="Roboto" panose="02000000000000000000" pitchFamily="2" charset="0"/>
                <a:cs typeface="Roboto" panose="02000000000000000000" pitchFamily="2" charset="0"/>
              </a:rPr>
              <a:t>Planning Projects - Key Takeaways</a:t>
            </a:r>
          </a:p>
        </p:txBody>
      </p:sp>
    </p:spTree>
    <p:extLst>
      <p:ext uri="{BB962C8B-B14F-4D97-AF65-F5344CB8AC3E}">
        <p14:creationId xmlns:p14="http://schemas.microsoft.com/office/powerpoint/2010/main" val="46757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3452D-F321-7BBA-7F8A-1814496E7D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4F26E0-48AE-74F4-489E-BA397F724C3F}"/>
              </a:ext>
            </a:extLst>
          </p:cNvPr>
          <p:cNvSpPr>
            <a:spLocks noGrp="1"/>
          </p:cNvSpPr>
          <p:nvPr>
            <p:ph type="title"/>
          </p:nvPr>
        </p:nvSpPr>
        <p:spPr>
          <a:xfrm>
            <a:off x="714133" y="1058700"/>
            <a:ext cx="9275256" cy="1166400"/>
          </a:xfrm>
        </p:spPr>
        <p:txBody>
          <a:bodyPr/>
          <a:lstStyle/>
          <a:p>
            <a:r>
              <a:rPr lang="en-US" dirty="0"/>
              <a:t>V.  PROJECT EVALUATION RFP UPDATE</a:t>
            </a:r>
            <a:br>
              <a:rPr lang="en-US" dirty="0"/>
            </a:br>
            <a:r>
              <a:rPr lang="en-US" dirty="0"/>
              <a:t>	</a:t>
            </a:r>
            <a:br>
              <a:rPr lang="en-US" dirty="0"/>
            </a:br>
            <a:r>
              <a:rPr lang="en-US" dirty="0"/>
              <a:t>	</a:t>
            </a:r>
            <a:br>
              <a:rPr lang="en-US" dirty="0"/>
            </a:br>
            <a:r>
              <a:rPr lang="en-US" dirty="0"/>
              <a:t>	</a:t>
            </a:r>
          </a:p>
        </p:txBody>
      </p:sp>
      <p:sp>
        <p:nvSpPr>
          <p:cNvPr id="5" name="Slide Number Placeholder 4">
            <a:extLst>
              <a:ext uri="{FF2B5EF4-FFF2-40B4-BE49-F238E27FC236}">
                <a16:creationId xmlns:a16="http://schemas.microsoft.com/office/drawing/2014/main" id="{803F22B7-8AFF-CB11-AD3B-E033ECE493B9}"/>
              </a:ext>
            </a:extLst>
          </p:cNvPr>
          <p:cNvSpPr>
            <a:spLocks noGrp="1"/>
          </p:cNvSpPr>
          <p:nvPr>
            <p:ph type="sldNum" idx="12"/>
          </p:nvPr>
        </p:nvSpPr>
        <p:spPr/>
        <p:txBody>
          <a:bodyPr/>
          <a:lstStyle/>
          <a:p>
            <a:fld id="{00000000-1234-1234-1234-123412341234}" type="slidenum">
              <a:rPr lang="en" smtClean="0"/>
              <a:pPr/>
              <a:t>23</a:t>
            </a:fld>
            <a:endParaRPr lang="en" dirty="0"/>
          </a:p>
        </p:txBody>
      </p:sp>
      <p:sp>
        <p:nvSpPr>
          <p:cNvPr id="6" name="Slide Number Placeholder 5">
            <a:extLst>
              <a:ext uri="{FF2B5EF4-FFF2-40B4-BE49-F238E27FC236}">
                <a16:creationId xmlns:a16="http://schemas.microsoft.com/office/drawing/2014/main" id="{751B58EF-ED4D-7F19-40F1-9F8483896DB2}"/>
              </a:ext>
            </a:extLst>
          </p:cNvPr>
          <p:cNvSpPr>
            <a:spLocks noGrp="1"/>
          </p:cNvSpPr>
          <p:nvPr>
            <p:ph type="sldNum" idx="3"/>
          </p:nvPr>
        </p:nvSpPr>
        <p:spPr/>
        <p:txBody>
          <a:bodyPr/>
          <a:lstStyle/>
          <a:p>
            <a:fld id="{00000000-1234-1234-1234-123412341234}" type="slidenum">
              <a:rPr lang="en" smtClean="0"/>
              <a:pPr/>
              <a:t>23</a:t>
            </a:fld>
            <a:endParaRPr lang="en" dirty="0"/>
          </a:p>
        </p:txBody>
      </p:sp>
    </p:spTree>
    <p:extLst>
      <p:ext uri="{BB962C8B-B14F-4D97-AF65-F5344CB8AC3E}">
        <p14:creationId xmlns:p14="http://schemas.microsoft.com/office/powerpoint/2010/main" val="239620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AD8A1-35A8-7111-FA60-C105914F8E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938FD3-D52D-85D5-DB30-AF7877B74462}"/>
              </a:ext>
            </a:extLst>
          </p:cNvPr>
          <p:cNvSpPr>
            <a:spLocks noGrp="1"/>
          </p:cNvSpPr>
          <p:nvPr>
            <p:ph type="title"/>
          </p:nvPr>
        </p:nvSpPr>
        <p:spPr>
          <a:xfrm>
            <a:off x="714133" y="1058700"/>
            <a:ext cx="9275256" cy="1166400"/>
          </a:xfrm>
        </p:spPr>
        <p:txBody>
          <a:bodyPr/>
          <a:lstStyle/>
          <a:p>
            <a:r>
              <a:rPr lang="en-US" dirty="0"/>
              <a:t>VII.  NEXT MEETING (in-person) </a:t>
            </a:r>
            <a:br>
              <a:rPr lang="en-US" dirty="0"/>
            </a:br>
            <a:r>
              <a:rPr lang="en-US" dirty="0"/>
              <a:t>	a.  Time and Location TBD</a:t>
            </a:r>
            <a:br>
              <a:rPr lang="en-US" dirty="0"/>
            </a:br>
            <a:r>
              <a:rPr lang="en-US" dirty="0"/>
              <a:t>	</a:t>
            </a:r>
            <a:br>
              <a:rPr lang="en-US" dirty="0"/>
            </a:br>
            <a:r>
              <a:rPr lang="en-US" dirty="0"/>
              <a:t>	</a:t>
            </a:r>
          </a:p>
        </p:txBody>
      </p:sp>
      <p:sp>
        <p:nvSpPr>
          <p:cNvPr id="5" name="Slide Number Placeholder 4">
            <a:extLst>
              <a:ext uri="{FF2B5EF4-FFF2-40B4-BE49-F238E27FC236}">
                <a16:creationId xmlns:a16="http://schemas.microsoft.com/office/drawing/2014/main" id="{1FB7F189-291F-2397-F98A-26E3CAE4F0AB}"/>
              </a:ext>
            </a:extLst>
          </p:cNvPr>
          <p:cNvSpPr>
            <a:spLocks noGrp="1"/>
          </p:cNvSpPr>
          <p:nvPr>
            <p:ph type="sldNum" idx="12"/>
          </p:nvPr>
        </p:nvSpPr>
        <p:spPr/>
        <p:txBody>
          <a:bodyPr/>
          <a:lstStyle/>
          <a:p>
            <a:fld id="{00000000-1234-1234-1234-123412341234}" type="slidenum">
              <a:rPr lang="en" smtClean="0"/>
              <a:pPr/>
              <a:t>24</a:t>
            </a:fld>
            <a:endParaRPr lang="en" dirty="0"/>
          </a:p>
        </p:txBody>
      </p:sp>
      <p:sp>
        <p:nvSpPr>
          <p:cNvPr id="6" name="Slide Number Placeholder 5">
            <a:extLst>
              <a:ext uri="{FF2B5EF4-FFF2-40B4-BE49-F238E27FC236}">
                <a16:creationId xmlns:a16="http://schemas.microsoft.com/office/drawing/2014/main" id="{62E0E819-90F2-4B8E-7721-B905580FE437}"/>
              </a:ext>
            </a:extLst>
          </p:cNvPr>
          <p:cNvSpPr>
            <a:spLocks noGrp="1"/>
          </p:cNvSpPr>
          <p:nvPr>
            <p:ph type="sldNum" idx="3"/>
          </p:nvPr>
        </p:nvSpPr>
        <p:spPr/>
        <p:txBody>
          <a:bodyPr/>
          <a:lstStyle/>
          <a:p>
            <a:fld id="{00000000-1234-1234-1234-123412341234}" type="slidenum">
              <a:rPr lang="en" smtClean="0"/>
              <a:pPr/>
              <a:t>24</a:t>
            </a:fld>
            <a:endParaRPr lang="en" dirty="0"/>
          </a:p>
        </p:txBody>
      </p:sp>
    </p:spTree>
    <p:extLst>
      <p:ext uri="{BB962C8B-B14F-4D97-AF65-F5344CB8AC3E}">
        <p14:creationId xmlns:p14="http://schemas.microsoft.com/office/powerpoint/2010/main" val="2513815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2EC518-CE3E-15F2-1382-FBD43E7D52E5}"/>
              </a:ext>
            </a:extLst>
          </p:cNvPr>
          <p:cNvSpPr>
            <a:spLocks noGrp="1"/>
          </p:cNvSpPr>
          <p:nvPr>
            <p:ph type="sldNum" idx="12"/>
          </p:nvPr>
        </p:nvSpPr>
        <p:spPr/>
        <p:txBody>
          <a:bodyPr/>
          <a:lstStyle/>
          <a:p>
            <a:fld id="{00000000-1234-1234-1234-123412341234}" type="slidenum">
              <a:rPr lang="en" smtClean="0"/>
              <a:pPr/>
              <a:t>25</a:t>
            </a:fld>
            <a:endParaRPr lang="en" dirty="0"/>
          </a:p>
        </p:txBody>
      </p:sp>
      <p:sp>
        <p:nvSpPr>
          <p:cNvPr id="3" name="TextBox 2">
            <a:extLst>
              <a:ext uri="{FF2B5EF4-FFF2-40B4-BE49-F238E27FC236}">
                <a16:creationId xmlns:a16="http://schemas.microsoft.com/office/drawing/2014/main" id="{B02F58AB-EF53-C89F-12C0-2F5E541E150A}"/>
              </a:ext>
            </a:extLst>
          </p:cNvPr>
          <p:cNvSpPr txBox="1"/>
          <p:nvPr/>
        </p:nvSpPr>
        <p:spPr>
          <a:xfrm>
            <a:off x="2915728" y="2881223"/>
            <a:ext cx="6504317" cy="523220"/>
          </a:xfrm>
          <a:prstGeom prst="rect">
            <a:avLst/>
          </a:prstGeom>
          <a:noFill/>
        </p:spPr>
        <p:txBody>
          <a:bodyPr wrap="square" rtlCol="0">
            <a:spAutoFit/>
          </a:bodyPr>
          <a:lstStyle/>
          <a:p>
            <a:pPr algn="ctr"/>
            <a:r>
              <a:rPr lang="en-US" sz="2800" dirty="0">
                <a:solidFill>
                  <a:schemeClr val="bg1"/>
                </a:solidFill>
              </a:rPr>
              <a:t>Adjournment</a:t>
            </a:r>
          </a:p>
        </p:txBody>
      </p:sp>
    </p:spTree>
    <p:extLst>
      <p:ext uri="{BB962C8B-B14F-4D97-AF65-F5344CB8AC3E}">
        <p14:creationId xmlns:p14="http://schemas.microsoft.com/office/powerpoint/2010/main" val="218537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2584-832A-22B2-22B8-663A290B9878}"/>
              </a:ext>
            </a:extLst>
          </p:cNvPr>
          <p:cNvSpPr>
            <a:spLocks noGrp="1"/>
          </p:cNvSpPr>
          <p:nvPr>
            <p:ph type="title"/>
          </p:nvPr>
        </p:nvSpPr>
        <p:spPr/>
        <p:txBody>
          <a:bodyPr/>
          <a:lstStyle/>
          <a:p>
            <a:r>
              <a:rPr lang="en-US" dirty="0"/>
              <a:t>Program Performance and Evaluation Committee</a:t>
            </a:r>
            <a:br>
              <a:rPr lang="en-US" dirty="0"/>
            </a:br>
            <a:endParaRPr lang="en-US" dirty="0"/>
          </a:p>
        </p:txBody>
      </p:sp>
      <p:sp>
        <p:nvSpPr>
          <p:cNvPr id="3" name="Subtitle 2">
            <a:extLst>
              <a:ext uri="{FF2B5EF4-FFF2-40B4-BE49-F238E27FC236}">
                <a16:creationId xmlns:a16="http://schemas.microsoft.com/office/drawing/2014/main" id="{9180CB5C-E559-BE10-2175-6DA1C0429191}"/>
              </a:ext>
            </a:extLst>
          </p:cNvPr>
          <p:cNvSpPr>
            <a:spLocks noGrp="1"/>
          </p:cNvSpPr>
          <p:nvPr>
            <p:ph type="subTitle" idx="1"/>
          </p:nvPr>
        </p:nvSpPr>
        <p:spPr>
          <a:xfrm>
            <a:off x="576110" y="1466890"/>
            <a:ext cx="7754400" cy="1074000"/>
          </a:xfrm>
        </p:spPr>
        <p:txBody>
          <a:bodyPr/>
          <a:lstStyle/>
          <a:p>
            <a:r>
              <a:rPr lang="en-US" dirty="0"/>
              <a:t>GOALS and OBJECTIVES	</a:t>
            </a:r>
          </a:p>
        </p:txBody>
      </p:sp>
      <p:sp>
        <p:nvSpPr>
          <p:cNvPr id="4" name="Text Placeholder 3">
            <a:extLst>
              <a:ext uri="{FF2B5EF4-FFF2-40B4-BE49-F238E27FC236}">
                <a16:creationId xmlns:a16="http://schemas.microsoft.com/office/drawing/2014/main" id="{6A5C020E-7E80-B85E-A95F-572715E28F1E}"/>
              </a:ext>
            </a:extLst>
          </p:cNvPr>
          <p:cNvSpPr>
            <a:spLocks noGrp="1"/>
          </p:cNvSpPr>
          <p:nvPr>
            <p:ph type="body" idx="2"/>
          </p:nvPr>
        </p:nvSpPr>
        <p:spPr>
          <a:xfrm>
            <a:off x="714133" y="2225100"/>
            <a:ext cx="10763734" cy="4008867"/>
          </a:xfrm>
        </p:spPr>
        <p:txBody>
          <a:bodyPr/>
          <a:lstStyle/>
          <a:p>
            <a:pPr marL="0" marR="0" lvl="0" indent="0">
              <a:spcBef>
                <a:spcPts val="0"/>
              </a:spcBef>
              <a:spcAft>
                <a:spcPts val="0"/>
              </a:spcAft>
              <a:buNone/>
            </a:pPr>
            <a:r>
              <a:rPr lang="en-US" sz="1400" dirty="0">
                <a:effectLst/>
                <a:latin typeface="Roboto" panose="02000000000000000000" pitchFamily="2" charset="0"/>
                <a:ea typeface="Roboto" panose="02000000000000000000" pitchFamily="2" charset="0"/>
                <a:cs typeface="Roboto" panose="02000000000000000000" pitchFamily="2" charset="0"/>
              </a:rPr>
              <a:t>Program Evaluation Committee Description (</a:t>
            </a:r>
            <a:r>
              <a:rPr lang="en-US" sz="1400" i="1" dirty="0">
                <a:effectLst/>
                <a:latin typeface="Roboto" panose="02000000000000000000" pitchFamily="2" charset="0"/>
                <a:ea typeface="Roboto" panose="02000000000000000000" pitchFamily="2" charset="0"/>
                <a:cs typeface="Roboto" panose="02000000000000000000" pitchFamily="2" charset="0"/>
              </a:rPr>
              <a:t>Bylaws</a:t>
            </a:r>
            <a:r>
              <a:rPr lang="en-US" sz="1400" dirty="0">
                <a:effectLst/>
                <a:latin typeface="Roboto" panose="02000000000000000000" pitchFamily="2" charset="0"/>
                <a:ea typeface="Roboto" panose="02000000000000000000" pitchFamily="2" charset="0"/>
                <a:cs typeface="Roboto" panose="02000000000000000000" pitchFamily="2" charset="0"/>
              </a:rPr>
              <a:t>)</a:t>
            </a:r>
          </a:p>
          <a:p>
            <a:pPr marL="0" marR="0" lvl="0" indent="0">
              <a:spcBef>
                <a:spcPts val="0"/>
              </a:spcBef>
              <a:spcAft>
                <a:spcPts val="0"/>
              </a:spcAft>
              <a:buNone/>
            </a:pPr>
            <a:endParaRPr lang="en-US" sz="1400" dirty="0">
              <a:effectLst/>
              <a:latin typeface="Roboto" panose="02000000000000000000" pitchFamily="2" charset="0"/>
              <a:ea typeface="Roboto" panose="02000000000000000000" pitchFamily="2" charset="0"/>
              <a:cs typeface="Roboto" panose="02000000000000000000" pitchFamily="2" charset="0"/>
            </a:endParaRPr>
          </a:p>
          <a:p>
            <a:pPr marL="0" marR="0" indent="0">
              <a:spcBef>
                <a:spcPts val="0"/>
              </a:spcBef>
              <a:spcAft>
                <a:spcPts val="0"/>
              </a:spcAft>
              <a:buNone/>
            </a:pPr>
            <a:r>
              <a:rPr lang="en-US" sz="1400" i="1" dirty="0">
                <a:effectLst/>
                <a:latin typeface="Roboto" panose="02000000000000000000" pitchFamily="2" charset="0"/>
                <a:ea typeface="Roboto" panose="02000000000000000000" pitchFamily="2" charset="0"/>
                <a:cs typeface="Roboto" panose="02000000000000000000" pitchFamily="2" charset="0"/>
              </a:rPr>
              <a:t>The Program Evaluation Committee shall ensure that projects approved by the GO Virginia Board are meeting Board established criteria and are consistent with the GO Virginia mission by conducting a semiannual review of funded projects; assessing program performance, ensuring contract compliance of projects; and identifying projects that are scalable. </a:t>
            </a:r>
          </a:p>
          <a:p>
            <a:pPr marL="0" marR="0" indent="0">
              <a:spcBef>
                <a:spcPts val="0"/>
              </a:spcBef>
              <a:spcAft>
                <a:spcPts val="0"/>
              </a:spcAft>
              <a:buNone/>
            </a:pPr>
            <a:endParaRPr lang="en-US" sz="1400" i="1" dirty="0">
              <a:latin typeface="Roboto" panose="02000000000000000000" pitchFamily="2" charset="0"/>
              <a:ea typeface="Roboto" panose="02000000000000000000" pitchFamily="2" charset="0"/>
              <a:cs typeface="Roboto" panose="02000000000000000000" pitchFamily="2" charset="0"/>
            </a:endParaRPr>
          </a:p>
          <a:p>
            <a:pPr marL="0" marR="0" indent="0">
              <a:spcBef>
                <a:spcPts val="0"/>
              </a:spcBef>
              <a:spcAft>
                <a:spcPts val="0"/>
              </a:spcAft>
              <a:buNone/>
            </a:pPr>
            <a:r>
              <a:rPr lang="en-US" sz="1400" dirty="0">
                <a:effectLst/>
                <a:latin typeface="Roboto" panose="02000000000000000000" pitchFamily="2" charset="0"/>
                <a:ea typeface="Roboto" panose="02000000000000000000" pitchFamily="2" charset="0"/>
                <a:cs typeface="Roboto" panose="02000000000000000000" pitchFamily="2" charset="0"/>
              </a:rPr>
              <a:t>Review JLARC report recommendations consisten</a:t>
            </a:r>
            <a:r>
              <a:rPr lang="en-US" sz="1400" dirty="0">
                <a:latin typeface="Roboto" panose="02000000000000000000" pitchFamily="2" charset="0"/>
                <a:ea typeface="Roboto" panose="02000000000000000000" pitchFamily="2" charset="0"/>
                <a:cs typeface="Roboto" panose="02000000000000000000" pitchFamily="2" charset="0"/>
              </a:rPr>
              <a:t>t with the committee’s stated purpose, advance recommendations for response to the Board, and ensure the timely and efficient implementation of any program changes. </a:t>
            </a:r>
            <a:endParaRPr lang="en-US" sz="1400" dirty="0">
              <a:effectLst/>
              <a:latin typeface="Roboto" panose="02000000000000000000" pitchFamily="2" charset="0"/>
              <a:ea typeface="Roboto" panose="02000000000000000000" pitchFamily="2" charset="0"/>
              <a:cs typeface="Roboto" panose="02000000000000000000" pitchFamily="2" charset="0"/>
            </a:endParaRPr>
          </a:p>
        </p:txBody>
      </p:sp>
      <p:sp>
        <p:nvSpPr>
          <p:cNvPr id="5" name="Slide Number Placeholder 4">
            <a:extLst>
              <a:ext uri="{FF2B5EF4-FFF2-40B4-BE49-F238E27FC236}">
                <a16:creationId xmlns:a16="http://schemas.microsoft.com/office/drawing/2014/main" id="{F4B497B3-7B8F-244C-A41D-D149A5C514EE}"/>
              </a:ext>
            </a:extLst>
          </p:cNvPr>
          <p:cNvSpPr>
            <a:spLocks noGrp="1"/>
          </p:cNvSpPr>
          <p:nvPr>
            <p:ph type="sldNum" idx="12"/>
          </p:nvPr>
        </p:nvSpPr>
        <p:spPr/>
        <p:txBody>
          <a:bodyPr/>
          <a:lstStyle/>
          <a:p>
            <a:fld id="{00000000-1234-1234-1234-123412341234}" type="slidenum">
              <a:rPr lang="en" smtClean="0"/>
              <a:pPr/>
              <a:t>3</a:t>
            </a:fld>
            <a:endParaRPr lang="en" dirty="0"/>
          </a:p>
        </p:txBody>
      </p:sp>
      <p:sp>
        <p:nvSpPr>
          <p:cNvPr id="6" name="Slide Number Placeholder 5">
            <a:extLst>
              <a:ext uri="{FF2B5EF4-FFF2-40B4-BE49-F238E27FC236}">
                <a16:creationId xmlns:a16="http://schemas.microsoft.com/office/drawing/2014/main" id="{92C7738A-04C0-8D25-D6D3-E6D045F8EF59}"/>
              </a:ext>
            </a:extLst>
          </p:cNvPr>
          <p:cNvSpPr>
            <a:spLocks noGrp="1"/>
          </p:cNvSpPr>
          <p:nvPr>
            <p:ph type="sldNum" idx="3"/>
          </p:nvPr>
        </p:nvSpPr>
        <p:spPr/>
        <p:txBody>
          <a:bodyPr/>
          <a:lstStyle/>
          <a:p>
            <a:fld id="{00000000-1234-1234-1234-123412341234}" type="slidenum">
              <a:rPr lang="en" smtClean="0"/>
              <a:pPr/>
              <a:t>3</a:t>
            </a:fld>
            <a:endParaRPr lang="en" dirty="0"/>
          </a:p>
        </p:txBody>
      </p:sp>
    </p:spTree>
    <p:extLst>
      <p:ext uri="{BB962C8B-B14F-4D97-AF65-F5344CB8AC3E}">
        <p14:creationId xmlns:p14="http://schemas.microsoft.com/office/powerpoint/2010/main" val="755792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2584-832A-22B2-22B8-663A290B9878}"/>
              </a:ext>
            </a:extLst>
          </p:cNvPr>
          <p:cNvSpPr>
            <a:spLocks noGrp="1"/>
          </p:cNvSpPr>
          <p:nvPr>
            <p:ph type="title"/>
          </p:nvPr>
        </p:nvSpPr>
        <p:spPr/>
        <p:txBody>
          <a:bodyPr/>
          <a:lstStyle/>
          <a:p>
            <a:r>
              <a:rPr lang="en-US" dirty="0"/>
              <a:t>II.  CONSENT AGENDA – </a:t>
            </a:r>
            <a:r>
              <a:rPr lang="en-US" i="1" dirty="0"/>
              <a:t>Action Item</a:t>
            </a:r>
            <a:br>
              <a:rPr lang="en-US" dirty="0"/>
            </a:br>
            <a:r>
              <a:rPr lang="en-US" dirty="0"/>
              <a:t>	a.  Approval of March 24, 2026 Meeting Minutes</a:t>
            </a:r>
            <a:br>
              <a:rPr lang="en-US" dirty="0"/>
            </a:br>
            <a:r>
              <a:rPr lang="en-US" dirty="0"/>
              <a:t>	</a:t>
            </a:r>
            <a:br>
              <a:rPr lang="en-US" dirty="0"/>
            </a:br>
            <a:r>
              <a:rPr lang="en-US" dirty="0"/>
              <a:t>	</a:t>
            </a:r>
          </a:p>
        </p:txBody>
      </p:sp>
      <p:sp>
        <p:nvSpPr>
          <p:cNvPr id="5" name="Slide Number Placeholder 4">
            <a:extLst>
              <a:ext uri="{FF2B5EF4-FFF2-40B4-BE49-F238E27FC236}">
                <a16:creationId xmlns:a16="http://schemas.microsoft.com/office/drawing/2014/main" id="{F4B497B3-7B8F-244C-A41D-D149A5C514EE}"/>
              </a:ext>
            </a:extLst>
          </p:cNvPr>
          <p:cNvSpPr>
            <a:spLocks noGrp="1"/>
          </p:cNvSpPr>
          <p:nvPr>
            <p:ph type="sldNum" idx="12"/>
          </p:nvPr>
        </p:nvSpPr>
        <p:spPr/>
        <p:txBody>
          <a:bodyPr/>
          <a:lstStyle/>
          <a:p>
            <a:fld id="{00000000-1234-1234-1234-123412341234}" type="slidenum">
              <a:rPr lang="en" smtClean="0"/>
              <a:pPr/>
              <a:t>4</a:t>
            </a:fld>
            <a:endParaRPr lang="en" dirty="0"/>
          </a:p>
        </p:txBody>
      </p:sp>
      <p:sp>
        <p:nvSpPr>
          <p:cNvPr id="6" name="Slide Number Placeholder 5">
            <a:extLst>
              <a:ext uri="{FF2B5EF4-FFF2-40B4-BE49-F238E27FC236}">
                <a16:creationId xmlns:a16="http://schemas.microsoft.com/office/drawing/2014/main" id="{92C7738A-04C0-8D25-D6D3-E6D045F8EF59}"/>
              </a:ext>
            </a:extLst>
          </p:cNvPr>
          <p:cNvSpPr>
            <a:spLocks noGrp="1"/>
          </p:cNvSpPr>
          <p:nvPr>
            <p:ph type="sldNum" idx="3"/>
          </p:nvPr>
        </p:nvSpPr>
        <p:spPr/>
        <p:txBody>
          <a:bodyPr/>
          <a:lstStyle/>
          <a:p>
            <a:fld id="{00000000-1234-1234-1234-123412341234}" type="slidenum">
              <a:rPr lang="en" smtClean="0"/>
              <a:pPr/>
              <a:t>4</a:t>
            </a:fld>
            <a:endParaRPr lang="en" dirty="0"/>
          </a:p>
        </p:txBody>
      </p:sp>
    </p:spTree>
    <p:extLst>
      <p:ext uri="{BB962C8B-B14F-4D97-AF65-F5344CB8AC3E}">
        <p14:creationId xmlns:p14="http://schemas.microsoft.com/office/powerpoint/2010/main" val="1181397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CECFE-E9AA-B71F-3C38-00EE4F160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41830F-A88D-D682-90EF-5E0DB58CB938}"/>
              </a:ext>
            </a:extLst>
          </p:cNvPr>
          <p:cNvSpPr>
            <a:spLocks noGrp="1"/>
          </p:cNvSpPr>
          <p:nvPr>
            <p:ph type="title"/>
          </p:nvPr>
        </p:nvSpPr>
        <p:spPr>
          <a:xfrm>
            <a:off x="422694" y="1093205"/>
            <a:ext cx="11516264" cy="4755503"/>
          </a:xfrm>
        </p:spPr>
        <p:txBody>
          <a:bodyPr/>
          <a:lstStyle/>
          <a:p>
            <a:r>
              <a:rPr lang="en-US" sz="2000" dirty="0"/>
              <a:t>III.  JLARC Recommendation #12 – Return on Investment (ROI) Model Discussion</a:t>
            </a:r>
            <a:br>
              <a:rPr lang="en-US" sz="2000" dirty="0"/>
            </a:br>
            <a:r>
              <a:rPr lang="en-US" sz="2000" dirty="0"/>
              <a:t>	a.  DHCD program guidelines and application amendments</a:t>
            </a:r>
            <a:br>
              <a:rPr lang="en-US" sz="2000" dirty="0"/>
            </a:br>
            <a:r>
              <a:rPr lang="en-US" sz="2000" dirty="0"/>
              <a:t>	b.  Award threshold determination – No threshold for Board 	approved 	projects</a:t>
            </a:r>
            <a:br>
              <a:rPr lang="en-US" sz="2000" dirty="0"/>
            </a:br>
            <a:r>
              <a:rPr lang="en-US" sz="2000" dirty="0"/>
              <a:t>	b.  Return on Investment (ROI) determination methods</a:t>
            </a:r>
            <a:br>
              <a:rPr lang="en-US" sz="2000" dirty="0"/>
            </a:br>
            <a:r>
              <a:rPr lang="en-US" sz="2000" dirty="0"/>
              <a:t>		</a:t>
            </a:r>
            <a:r>
              <a:rPr lang="en-US" sz="2000" dirty="0" err="1"/>
              <a:t>i</a:t>
            </a:r>
            <a:r>
              <a:rPr lang="en-US" sz="2000" dirty="0"/>
              <a:t>.  State Fiscal Return Model</a:t>
            </a:r>
            <a:br>
              <a:rPr lang="en-US" sz="2000" dirty="0"/>
            </a:br>
            <a:r>
              <a:rPr lang="en-US" sz="2000" dirty="0"/>
              <a:t>			1.  Break Even Analysis Tool</a:t>
            </a:r>
            <a:br>
              <a:rPr lang="en-US" sz="2000" dirty="0"/>
            </a:br>
            <a:r>
              <a:rPr lang="en-US" sz="2000" dirty="0"/>
              <a:t>				a. DHCD staff performed using applicant inputs</a:t>
            </a:r>
            <a:br>
              <a:rPr lang="en-US" sz="2000" dirty="0"/>
            </a:br>
            <a:r>
              <a:rPr lang="en-US" sz="2000" dirty="0"/>
              <a:t>				b. Third-party evaluation if the break-even is greater 					than 5 years</a:t>
            </a:r>
            <a:br>
              <a:rPr lang="en-US" sz="2000" dirty="0"/>
            </a:br>
            <a:r>
              <a:rPr lang="en-US" sz="2000" dirty="0"/>
              <a:t>		ii.  Next steps (Administrative Guidelines)</a:t>
            </a:r>
            <a:br>
              <a:rPr lang="en-US" sz="2000" dirty="0"/>
            </a:br>
            <a:r>
              <a:rPr lang="en-US" sz="2000" dirty="0"/>
              <a:t>			1.  Revised GO Virginia Core Outcomes Worksheet</a:t>
            </a:r>
            <a:br>
              <a:rPr lang="en-US" sz="2000" dirty="0"/>
            </a:br>
            <a:r>
              <a:rPr lang="en-US" sz="2000" dirty="0"/>
              <a:t>			2.  Outcomes-to-Employment Conversion Methodology</a:t>
            </a:r>
            <a:br>
              <a:rPr lang="en-US" sz="2000" dirty="0"/>
            </a:br>
            <a:r>
              <a:rPr lang="en-US" sz="2000" dirty="0"/>
              <a:t>			3.  Regional Training Q&amp;A Sessions</a:t>
            </a:r>
            <a:br>
              <a:rPr lang="en-US" dirty="0"/>
            </a:br>
            <a:br>
              <a:rPr lang="en-US" dirty="0"/>
            </a:br>
            <a:r>
              <a:rPr lang="en-US" dirty="0"/>
              <a:t>		</a:t>
            </a:r>
            <a:br>
              <a:rPr lang="en-US" dirty="0"/>
            </a:br>
            <a:r>
              <a:rPr lang="en-US" dirty="0"/>
              <a:t>		</a:t>
            </a:r>
            <a:br>
              <a:rPr lang="en-US" dirty="0"/>
            </a:br>
            <a:r>
              <a:rPr lang="en-US" dirty="0"/>
              <a:t>	</a:t>
            </a:r>
            <a:br>
              <a:rPr lang="en-US" dirty="0"/>
            </a:br>
            <a:br>
              <a:rPr lang="en-US" dirty="0"/>
            </a:br>
            <a:r>
              <a:rPr lang="en-US" dirty="0"/>
              <a:t>	</a:t>
            </a:r>
            <a:br>
              <a:rPr lang="en-US" dirty="0"/>
            </a:br>
            <a:r>
              <a:rPr lang="en-US" dirty="0"/>
              <a:t>	</a:t>
            </a:r>
          </a:p>
        </p:txBody>
      </p:sp>
      <p:sp>
        <p:nvSpPr>
          <p:cNvPr id="5" name="Slide Number Placeholder 4">
            <a:extLst>
              <a:ext uri="{FF2B5EF4-FFF2-40B4-BE49-F238E27FC236}">
                <a16:creationId xmlns:a16="http://schemas.microsoft.com/office/drawing/2014/main" id="{3C57B037-73FC-DD59-CB25-9AE4DC51EFD7}"/>
              </a:ext>
            </a:extLst>
          </p:cNvPr>
          <p:cNvSpPr>
            <a:spLocks noGrp="1"/>
          </p:cNvSpPr>
          <p:nvPr>
            <p:ph type="sldNum" idx="12"/>
          </p:nvPr>
        </p:nvSpPr>
        <p:spPr/>
        <p:txBody>
          <a:bodyPr/>
          <a:lstStyle/>
          <a:p>
            <a:fld id="{00000000-1234-1234-1234-123412341234}" type="slidenum">
              <a:rPr lang="en" smtClean="0"/>
              <a:pPr/>
              <a:t>5</a:t>
            </a:fld>
            <a:endParaRPr lang="en" dirty="0"/>
          </a:p>
        </p:txBody>
      </p:sp>
      <p:sp>
        <p:nvSpPr>
          <p:cNvPr id="6" name="Slide Number Placeholder 5">
            <a:extLst>
              <a:ext uri="{FF2B5EF4-FFF2-40B4-BE49-F238E27FC236}">
                <a16:creationId xmlns:a16="http://schemas.microsoft.com/office/drawing/2014/main" id="{8F2701F1-28B3-F299-27EA-FFCD58D34626}"/>
              </a:ext>
            </a:extLst>
          </p:cNvPr>
          <p:cNvSpPr>
            <a:spLocks noGrp="1"/>
          </p:cNvSpPr>
          <p:nvPr>
            <p:ph type="sldNum" idx="3"/>
          </p:nvPr>
        </p:nvSpPr>
        <p:spPr/>
        <p:txBody>
          <a:bodyPr/>
          <a:lstStyle/>
          <a:p>
            <a:fld id="{00000000-1234-1234-1234-123412341234}" type="slidenum">
              <a:rPr lang="en" smtClean="0"/>
              <a:pPr/>
              <a:t>5</a:t>
            </a:fld>
            <a:endParaRPr lang="en" dirty="0"/>
          </a:p>
        </p:txBody>
      </p:sp>
    </p:spTree>
    <p:extLst>
      <p:ext uri="{BB962C8B-B14F-4D97-AF65-F5344CB8AC3E}">
        <p14:creationId xmlns:p14="http://schemas.microsoft.com/office/powerpoint/2010/main" val="421343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E0A27-76B7-85F0-1801-46F26CC29E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356D1A-F92A-371A-04D2-419CF538F2A8}"/>
              </a:ext>
            </a:extLst>
          </p:cNvPr>
          <p:cNvSpPr>
            <a:spLocks noGrp="1"/>
          </p:cNvSpPr>
          <p:nvPr>
            <p:ph type="title"/>
          </p:nvPr>
        </p:nvSpPr>
        <p:spPr>
          <a:xfrm>
            <a:off x="714131" y="757467"/>
            <a:ext cx="9490917" cy="1166400"/>
          </a:xfrm>
        </p:spPr>
        <p:txBody>
          <a:bodyPr/>
          <a:lstStyle/>
          <a:p>
            <a:r>
              <a:rPr lang="en-US" dirty="0"/>
              <a:t>JLARC Recommendations for Review</a:t>
            </a:r>
            <a:br>
              <a:rPr lang="en-US" dirty="0"/>
            </a:br>
            <a:r>
              <a:rPr lang="en-US" dirty="0"/>
              <a:t>b. JLARC Recommendation #12 – Return on Investment (ROI)</a:t>
            </a:r>
          </a:p>
        </p:txBody>
      </p:sp>
      <p:sp>
        <p:nvSpPr>
          <p:cNvPr id="5" name="Slide Number Placeholder 4">
            <a:extLst>
              <a:ext uri="{FF2B5EF4-FFF2-40B4-BE49-F238E27FC236}">
                <a16:creationId xmlns:a16="http://schemas.microsoft.com/office/drawing/2014/main" id="{781E8DC8-1748-8DA3-3325-F0B486A23057}"/>
              </a:ext>
            </a:extLst>
          </p:cNvPr>
          <p:cNvSpPr>
            <a:spLocks noGrp="1"/>
          </p:cNvSpPr>
          <p:nvPr>
            <p:ph type="sldNum" idx="12"/>
          </p:nvPr>
        </p:nvSpPr>
        <p:spPr/>
        <p:txBody>
          <a:bodyPr/>
          <a:lstStyle/>
          <a:p>
            <a:fld id="{00000000-1234-1234-1234-123412341234}" type="slidenum">
              <a:rPr lang="en" smtClean="0"/>
              <a:pPr/>
              <a:t>6</a:t>
            </a:fld>
            <a:endParaRPr lang="en" dirty="0"/>
          </a:p>
        </p:txBody>
      </p:sp>
      <p:sp>
        <p:nvSpPr>
          <p:cNvPr id="6" name="Slide Number Placeholder 5">
            <a:extLst>
              <a:ext uri="{FF2B5EF4-FFF2-40B4-BE49-F238E27FC236}">
                <a16:creationId xmlns:a16="http://schemas.microsoft.com/office/drawing/2014/main" id="{0AF958E2-13CF-8BFC-D715-F0D8944075B9}"/>
              </a:ext>
            </a:extLst>
          </p:cNvPr>
          <p:cNvSpPr>
            <a:spLocks noGrp="1"/>
          </p:cNvSpPr>
          <p:nvPr>
            <p:ph type="sldNum" idx="3"/>
          </p:nvPr>
        </p:nvSpPr>
        <p:spPr/>
        <p:txBody>
          <a:bodyPr/>
          <a:lstStyle/>
          <a:p>
            <a:fld id="{00000000-1234-1234-1234-123412341234}" type="slidenum">
              <a:rPr lang="en" smtClean="0"/>
              <a:pPr/>
              <a:t>6</a:t>
            </a:fld>
            <a:endParaRPr lang="en" dirty="0"/>
          </a:p>
        </p:txBody>
      </p:sp>
      <p:graphicFrame>
        <p:nvGraphicFramePr>
          <p:cNvPr id="4" name="Table 3">
            <a:extLst>
              <a:ext uri="{FF2B5EF4-FFF2-40B4-BE49-F238E27FC236}">
                <a16:creationId xmlns:a16="http://schemas.microsoft.com/office/drawing/2014/main" id="{0FFDC379-FFB3-8F50-6021-F631D46E19E4}"/>
              </a:ext>
            </a:extLst>
          </p:cNvPr>
          <p:cNvGraphicFramePr>
            <a:graphicFrameLocks noGrp="1"/>
          </p:cNvGraphicFramePr>
          <p:nvPr>
            <p:extLst>
              <p:ext uri="{D42A27DB-BD31-4B8C-83A1-F6EECF244321}">
                <p14:modId xmlns:p14="http://schemas.microsoft.com/office/powerpoint/2010/main" val="912605714"/>
              </p:ext>
            </p:extLst>
          </p:nvPr>
        </p:nvGraphicFramePr>
        <p:xfrm>
          <a:off x="805283" y="1671941"/>
          <a:ext cx="9964708" cy="3122586"/>
        </p:xfrm>
        <a:graphic>
          <a:graphicData uri="http://schemas.openxmlformats.org/drawingml/2006/table">
            <a:tbl>
              <a:tblPr/>
              <a:tblGrid>
                <a:gridCol w="1536010">
                  <a:extLst>
                    <a:ext uri="{9D8B030D-6E8A-4147-A177-3AD203B41FA5}">
                      <a16:colId xmlns:a16="http://schemas.microsoft.com/office/drawing/2014/main" val="2373057736"/>
                    </a:ext>
                  </a:extLst>
                </a:gridCol>
                <a:gridCol w="4156265">
                  <a:extLst>
                    <a:ext uri="{9D8B030D-6E8A-4147-A177-3AD203B41FA5}">
                      <a16:colId xmlns:a16="http://schemas.microsoft.com/office/drawing/2014/main" val="3212135854"/>
                    </a:ext>
                  </a:extLst>
                </a:gridCol>
                <a:gridCol w="4272433">
                  <a:extLst>
                    <a:ext uri="{9D8B030D-6E8A-4147-A177-3AD203B41FA5}">
                      <a16:colId xmlns:a16="http://schemas.microsoft.com/office/drawing/2014/main" val="2930623378"/>
                    </a:ext>
                  </a:extLst>
                </a:gridCol>
              </a:tblGrid>
              <a:tr h="854161">
                <a:tc>
                  <a:txBody>
                    <a:bodyPr/>
                    <a:lstStyle/>
                    <a:p>
                      <a:pPr algn="ctr" fontAlgn="t"/>
                      <a:r>
                        <a:rPr lang="en-US" sz="1400" b="1" i="0" u="none" strike="noStrike" dirty="0">
                          <a:solidFill>
                            <a:srgbClr val="000000"/>
                          </a:solidFill>
                          <a:effectLst/>
                          <a:latin typeface="Calibri" panose="020F0502020204030204" pitchFamily="34" charset="0"/>
                        </a:rPr>
                        <a:t>Recommendation</a:t>
                      </a:r>
                    </a:p>
                    <a:p>
                      <a:pPr algn="ctr" fontAlgn="t"/>
                      <a:r>
                        <a:rPr lang="en-US" sz="1400" b="1" i="0" u="none" strike="noStrike" dirty="0">
                          <a:solidFill>
                            <a:srgbClr val="000000"/>
                          </a:solidFill>
                          <a:effectLst/>
                          <a:latin typeface="Calibri" panose="020F0502020204030204" pitchFamily="34" charset="0"/>
                        </a:rPr>
                        <a:t>Number</a:t>
                      </a:r>
                    </a:p>
                  </a:txBody>
                  <a:tcPr marL="5029" marR="5029" marT="5029" marB="3621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400" b="1" i="0" u="none" strike="noStrike" dirty="0">
                          <a:solidFill>
                            <a:srgbClr val="000000"/>
                          </a:solidFill>
                          <a:effectLst/>
                          <a:latin typeface="Calibri" panose="020F0502020204030204" pitchFamily="34" charset="0"/>
                        </a:rPr>
                        <a:t>JLARC Report Recommendation</a:t>
                      </a:r>
                    </a:p>
                  </a:txBody>
                  <a:tcPr marL="5029" marR="5029" marT="5029" marB="36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400" b="1" i="0" u="none" strike="noStrike" dirty="0">
                          <a:solidFill>
                            <a:srgbClr val="000000"/>
                          </a:solidFill>
                          <a:effectLst/>
                          <a:latin typeface="Calibri" panose="020F0502020204030204" pitchFamily="34" charset="0"/>
                        </a:rPr>
                        <a:t>JLARC Reasoning For Recommendation</a:t>
                      </a:r>
                    </a:p>
                  </a:txBody>
                  <a:tcPr marL="5029" marR="5029" marT="5029" marB="36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2696580"/>
                  </a:ext>
                </a:extLst>
              </a:tr>
              <a:tr h="2268425">
                <a:tc>
                  <a:txBody>
                    <a:bodyPr/>
                    <a:lstStyle/>
                    <a:p>
                      <a:pPr algn="ctr" fontAlgn="t"/>
                      <a:r>
                        <a:rPr lang="en-US" sz="1400" b="0" i="0" u="none" strike="noStrike" dirty="0">
                          <a:solidFill>
                            <a:srgbClr val="000000"/>
                          </a:solidFill>
                          <a:effectLst/>
                          <a:highlight>
                            <a:srgbClr val="FFFFFF"/>
                          </a:highlight>
                          <a:latin typeface="Calibri" panose="020F0502020204030204" pitchFamily="34" charset="0"/>
                        </a:rPr>
                        <a:t>12</a:t>
                      </a:r>
                    </a:p>
                  </a:txBody>
                  <a:tcPr marL="5029" marR="5029" marT="5029" marB="3621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Calibri" panose="020F0502020204030204" pitchFamily="34" charset="0"/>
                        </a:rPr>
                        <a:t>The GO Virginia board should revise its policies to clarify that only grant applications that would require a </a:t>
                      </a:r>
                      <a:r>
                        <a:rPr lang="en-US" sz="1400" b="1" i="0" u="none" strike="noStrike" dirty="0">
                          <a:solidFill>
                            <a:srgbClr val="000000"/>
                          </a:solidFill>
                          <a:effectLst/>
                          <a:latin typeface="Calibri" panose="020F0502020204030204" pitchFamily="34" charset="0"/>
                        </a:rPr>
                        <a:t>significant investment </a:t>
                      </a:r>
                      <a:r>
                        <a:rPr lang="en-US" sz="1400" b="0" i="0" u="none" strike="noStrike" dirty="0">
                          <a:solidFill>
                            <a:srgbClr val="000000"/>
                          </a:solidFill>
                          <a:effectLst/>
                          <a:latin typeface="Calibri" panose="020F0502020204030204" pitchFamily="34" charset="0"/>
                        </a:rPr>
                        <a:t>of state funds are required to include an estimated return on investment (ROI). </a:t>
                      </a:r>
                      <a:r>
                        <a:rPr lang="en-US" sz="1400" b="1" i="0" u="none" strike="noStrike" dirty="0">
                          <a:solidFill>
                            <a:srgbClr val="000000"/>
                          </a:solidFill>
                          <a:effectLst/>
                          <a:latin typeface="Calibri" panose="020F0502020204030204" pitchFamily="34" charset="0"/>
                        </a:rPr>
                        <a:t>The ROI should be tailored to each project and calculated by experienced professionals</a:t>
                      </a:r>
                      <a:r>
                        <a:rPr lang="en-US" sz="1400" b="0" i="0" u="none" strike="noStrike" dirty="0">
                          <a:solidFill>
                            <a:srgbClr val="000000"/>
                          </a:solidFill>
                          <a:effectLst/>
                          <a:latin typeface="Calibri" panose="020F0502020204030204" pitchFamily="34" charset="0"/>
                        </a:rPr>
                        <a:t> using established methodologies, and the costs should be paid for by the GO Virginia program out of its existing fund balances.</a:t>
                      </a:r>
                      <a:endParaRPr lang="en-US" sz="1400" b="0" i="0" u="none" strike="noStrike" dirty="0">
                        <a:solidFill>
                          <a:srgbClr val="000000"/>
                        </a:solidFill>
                        <a:effectLst/>
                        <a:highlight>
                          <a:srgbClr val="FFFFFF"/>
                        </a:highlight>
                        <a:latin typeface="Calibri" panose="020F0502020204030204" pitchFamily="34" charset="0"/>
                      </a:endParaRPr>
                    </a:p>
                  </a:txBody>
                  <a:tcPr marL="5029" marR="5029" marT="5029" marB="36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Calibri" panose="020F0502020204030204" pitchFamily="34" charset="0"/>
                        </a:rPr>
                        <a:t>ROI is of limited value for measuring the potential impact of most GO Virginia projects, but it is reasonable to calculate an ROI for larger projects that receive a significant investment of program funds. The current approach, which relies on inexperienced applicants using a generic template to estimate their own ROI, does not result in realistic or useful ROI calculations. By comparison, VEDP calculates ROI for its site development projects, not the applicants. </a:t>
                      </a:r>
                      <a:endParaRPr lang="en-US" sz="1400" b="0" i="0" u="none" strike="noStrike" dirty="0">
                        <a:solidFill>
                          <a:srgbClr val="000000"/>
                        </a:solidFill>
                        <a:effectLst/>
                        <a:highlight>
                          <a:srgbClr val="FFFFFF"/>
                        </a:highlight>
                        <a:latin typeface="Calibri" panose="020F0502020204030204" pitchFamily="34" charset="0"/>
                      </a:endParaRPr>
                    </a:p>
                  </a:txBody>
                  <a:tcPr marL="5029" marR="5029" marT="5029" marB="36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223016"/>
                  </a:ext>
                </a:extLst>
              </a:tr>
            </a:tbl>
          </a:graphicData>
        </a:graphic>
      </p:graphicFrame>
    </p:spTree>
    <p:extLst>
      <p:ext uri="{BB962C8B-B14F-4D97-AF65-F5344CB8AC3E}">
        <p14:creationId xmlns:p14="http://schemas.microsoft.com/office/powerpoint/2010/main" val="1096578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D9F72-8BF8-9E86-0CFA-A7356CDB65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17C766-ACAA-15F6-26CE-B46465A3A0DA}"/>
              </a:ext>
            </a:extLst>
          </p:cNvPr>
          <p:cNvSpPr>
            <a:spLocks noGrp="1"/>
          </p:cNvSpPr>
          <p:nvPr>
            <p:ph type="title"/>
          </p:nvPr>
        </p:nvSpPr>
        <p:spPr>
          <a:xfrm>
            <a:off x="714133" y="616807"/>
            <a:ext cx="7789600" cy="1166400"/>
          </a:xfrm>
        </p:spPr>
        <p:txBody>
          <a:bodyPr/>
          <a:lstStyle/>
          <a:p>
            <a:r>
              <a:rPr lang="en-US" dirty="0"/>
              <a:t>Application amendment</a:t>
            </a:r>
          </a:p>
        </p:txBody>
      </p:sp>
      <p:sp>
        <p:nvSpPr>
          <p:cNvPr id="3" name="Subtitle 2">
            <a:extLst>
              <a:ext uri="{FF2B5EF4-FFF2-40B4-BE49-F238E27FC236}">
                <a16:creationId xmlns:a16="http://schemas.microsoft.com/office/drawing/2014/main" id="{007F259F-F2CD-3D7A-BFF3-58698E24D76B}"/>
              </a:ext>
            </a:extLst>
          </p:cNvPr>
          <p:cNvSpPr>
            <a:spLocks noGrp="1"/>
          </p:cNvSpPr>
          <p:nvPr>
            <p:ph type="subTitle" idx="1"/>
          </p:nvPr>
        </p:nvSpPr>
        <p:spPr>
          <a:xfrm>
            <a:off x="714133" y="1100596"/>
            <a:ext cx="7754400" cy="608769"/>
          </a:xfrm>
        </p:spPr>
        <p:txBody>
          <a:bodyPr/>
          <a:lstStyle/>
          <a:p>
            <a:r>
              <a:rPr lang="en-US" sz="2000" dirty="0">
                <a:latin typeface="Roboto" panose="02000000000000000000" pitchFamily="2" charset="0"/>
                <a:ea typeface="Roboto" panose="02000000000000000000" pitchFamily="2" charset="0"/>
                <a:cs typeface="Roboto" panose="02000000000000000000" pitchFamily="2" charset="0"/>
              </a:rPr>
              <a:t>Current application modified to include the following language</a:t>
            </a:r>
          </a:p>
        </p:txBody>
      </p:sp>
      <p:sp>
        <p:nvSpPr>
          <p:cNvPr id="5" name="Slide Number Placeholder 4">
            <a:extLst>
              <a:ext uri="{FF2B5EF4-FFF2-40B4-BE49-F238E27FC236}">
                <a16:creationId xmlns:a16="http://schemas.microsoft.com/office/drawing/2014/main" id="{58B73629-67FC-C725-5113-694488005AAD}"/>
              </a:ext>
            </a:extLst>
          </p:cNvPr>
          <p:cNvSpPr>
            <a:spLocks noGrp="1"/>
          </p:cNvSpPr>
          <p:nvPr>
            <p:ph type="sldNum" idx="12"/>
          </p:nvPr>
        </p:nvSpPr>
        <p:spPr/>
        <p:txBody>
          <a:bodyPr/>
          <a:lstStyle/>
          <a:p>
            <a:fld id="{00000000-1234-1234-1234-123412341234}" type="slidenum">
              <a:rPr lang="en" smtClean="0"/>
              <a:pPr/>
              <a:t>7</a:t>
            </a:fld>
            <a:endParaRPr lang="en" dirty="0"/>
          </a:p>
        </p:txBody>
      </p:sp>
      <p:sp>
        <p:nvSpPr>
          <p:cNvPr id="6" name="Slide Number Placeholder 5">
            <a:extLst>
              <a:ext uri="{FF2B5EF4-FFF2-40B4-BE49-F238E27FC236}">
                <a16:creationId xmlns:a16="http://schemas.microsoft.com/office/drawing/2014/main" id="{0ADAE496-7406-156C-1925-6B91A7841778}"/>
              </a:ext>
            </a:extLst>
          </p:cNvPr>
          <p:cNvSpPr>
            <a:spLocks noGrp="1"/>
          </p:cNvSpPr>
          <p:nvPr>
            <p:ph type="sldNum" idx="3"/>
          </p:nvPr>
        </p:nvSpPr>
        <p:spPr/>
        <p:txBody>
          <a:bodyPr/>
          <a:lstStyle/>
          <a:p>
            <a:fld id="{00000000-1234-1234-1234-123412341234}" type="slidenum">
              <a:rPr lang="en" smtClean="0"/>
              <a:pPr/>
              <a:t>7</a:t>
            </a:fld>
            <a:endParaRPr lang="en" dirty="0"/>
          </a:p>
        </p:txBody>
      </p:sp>
      <p:sp>
        <p:nvSpPr>
          <p:cNvPr id="11" name="TextBox 10">
            <a:extLst>
              <a:ext uri="{FF2B5EF4-FFF2-40B4-BE49-F238E27FC236}">
                <a16:creationId xmlns:a16="http://schemas.microsoft.com/office/drawing/2014/main" id="{D155EAED-FCBC-3A61-FB96-9C9C6D0622F5}"/>
              </a:ext>
            </a:extLst>
          </p:cNvPr>
          <p:cNvSpPr txBox="1"/>
          <p:nvPr/>
        </p:nvSpPr>
        <p:spPr>
          <a:xfrm>
            <a:off x="905774" y="1871932"/>
            <a:ext cx="8936966" cy="1754326"/>
          </a:xfrm>
          <a:prstGeom prst="rect">
            <a:avLst/>
          </a:prstGeom>
          <a:noFill/>
        </p:spPr>
        <p:txBody>
          <a:bodyPr wrap="square" rtlCol="0">
            <a:spAutoFit/>
          </a:bodyPr>
          <a:lstStyle/>
          <a:p>
            <a:r>
              <a:rPr lang="en-US" i="1" dirty="0">
                <a:solidFill>
                  <a:srgbClr val="000000"/>
                </a:solidFill>
                <a:latin typeface="Calibri" panose="020F0502020204030204" pitchFamily="34" charset="0"/>
                <a:ea typeface="Calibri" panose="020F0502020204030204" pitchFamily="34" charset="0"/>
                <a:cs typeface="Calibri" panose="020F0502020204030204" pitchFamily="34" charset="0"/>
              </a:rPr>
              <a:t>Please attach the DHCD Economic Impact template that demonstrates the expected fiscal return to the Commonwealth. </a:t>
            </a:r>
            <a:r>
              <a:rPr lang="en-US" b="1" i="1" dirty="0">
                <a:solidFill>
                  <a:srgbClr val="000000"/>
                </a:solidFill>
                <a:latin typeface="Calibri" panose="020F0502020204030204" pitchFamily="34" charset="0"/>
                <a:ea typeface="Calibri" panose="020F0502020204030204" pitchFamily="34" charset="0"/>
                <a:cs typeface="Calibri" panose="020F0502020204030204" pitchFamily="34" charset="0"/>
              </a:rPr>
              <a:t>Please note that the template is used as an evaluation criterion but a positive fiscal return is not an eligibility requirement.</a:t>
            </a:r>
            <a:r>
              <a:rPr lang="en-US" i="1" dirty="0">
                <a:solidFill>
                  <a:srgbClr val="000000"/>
                </a:solidFill>
                <a:latin typeface="Calibri" panose="020F0502020204030204" pitchFamily="34" charset="0"/>
                <a:ea typeface="Calibri" panose="020F0502020204030204" pitchFamily="34" charset="0"/>
                <a:cs typeface="Calibri" panose="020F0502020204030204" pitchFamily="34" charset="0"/>
              </a:rPr>
              <a:t> Include an explanation and source any data used as the basis for inputs used to complete the template. ATTACHMENTS: The DHCD Economic Impact template should be uploaded with the application. </a:t>
            </a:r>
          </a:p>
        </p:txBody>
      </p:sp>
    </p:spTree>
    <p:extLst>
      <p:ext uri="{BB962C8B-B14F-4D97-AF65-F5344CB8AC3E}">
        <p14:creationId xmlns:p14="http://schemas.microsoft.com/office/powerpoint/2010/main" val="3318789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E70FE-874C-993E-BCB8-9F4B655134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425D54-8782-C2C0-2A80-5C5CB30D345D}"/>
              </a:ext>
            </a:extLst>
          </p:cNvPr>
          <p:cNvSpPr>
            <a:spLocks noGrp="1"/>
          </p:cNvSpPr>
          <p:nvPr>
            <p:ph type="title"/>
          </p:nvPr>
        </p:nvSpPr>
        <p:spPr>
          <a:xfrm>
            <a:off x="714133" y="616807"/>
            <a:ext cx="7789600" cy="1166400"/>
          </a:xfrm>
        </p:spPr>
        <p:txBody>
          <a:bodyPr/>
          <a:lstStyle/>
          <a:p>
            <a:r>
              <a:rPr lang="en-US" dirty="0"/>
              <a:t>Award Threshold Determination</a:t>
            </a:r>
          </a:p>
        </p:txBody>
      </p:sp>
      <p:sp>
        <p:nvSpPr>
          <p:cNvPr id="4" name="Text Placeholder 3">
            <a:extLst>
              <a:ext uri="{FF2B5EF4-FFF2-40B4-BE49-F238E27FC236}">
                <a16:creationId xmlns:a16="http://schemas.microsoft.com/office/drawing/2014/main" id="{C4A76313-2169-AEAB-B17C-71721029D532}"/>
              </a:ext>
            </a:extLst>
          </p:cNvPr>
          <p:cNvSpPr>
            <a:spLocks noGrp="1"/>
          </p:cNvSpPr>
          <p:nvPr>
            <p:ph type="body" idx="2"/>
          </p:nvPr>
        </p:nvSpPr>
        <p:spPr>
          <a:xfrm>
            <a:off x="468702" y="1630226"/>
            <a:ext cx="11112682" cy="3648800"/>
          </a:xfrm>
        </p:spPr>
        <p:txBody>
          <a:bodyPr/>
          <a:lstStyle/>
          <a:p>
            <a:pPr marL="220128" indent="0">
              <a:buNone/>
            </a:pPr>
            <a:r>
              <a:rPr lang="en-US" sz="2000" b="0" i="0" u="none" strike="noStrike" baseline="0" dirty="0">
                <a:solidFill>
                  <a:srgbClr val="000000"/>
                </a:solidFill>
                <a:latin typeface="Calibri" panose="020F0502020204030204" pitchFamily="34" charset="0"/>
              </a:rPr>
              <a:t>DHCD staff evaluated past funded projects based on size and determined the most equitable approach was to apply a standard state fiscal return model uniformly across all implementation project sizes. </a:t>
            </a:r>
            <a:br>
              <a:rPr lang="en-US" sz="2000" dirty="0">
                <a:latin typeface="Roboto" panose="02000000000000000000" pitchFamily="2" charset="0"/>
                <a:ea typeface="Roboto" panose="02000000000000000000" pitchFamily="2" charset="0"/>
                <a:cs typeface="Roboto" panose="02000000000000000000" pitchFamily="2" charset="0"/>
              </a:rPr>
            </a:br>
            <a:endParaRPr lang="en-US" sz="2000" dirty="0">
              <a:latin typeface="Roboto" panose="02000000000000000000" pitchFamily="2" charset="0"/>
              <a:ea typeface="Roboto" panose="02000000000000000000" pitchFamily="2" charset="0"/>
              <a:cs typeface="Roboto" panose="02000000000000000000" pitchFamily="2" charset="0"/>
            </a:endParaRPr>
          </a:p>
          <a:p>
            <a:pPr marL="220128" indent="0">
              <a:buNone/>
            </a:pPr>
            <a:r>
              <a:rPr lang="en-US" sz="2000" i="1" dirty="0">
                <a:latin typeface="Roboto" panose="02000000000000000000" pitchFamily="2" charset="0"/>
                <a:ea typeface="Roboto" panose="02000000000000000000" pitchFamily="2" charset="0"/>
                <a:cs typeface="Roboto" panose="02000000000000000000" pitchFamily="2" charset="0"/>
              </a:rPr>
              <a:t>	</a:t>
            </a:r>
          </a:p>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	</a:t>
            </a:r>
          </a:p>
        </p:txBody>
      </p:sp>
      <p:sp>
        <p:nvSpPr>
          <p:cNvPr id="5" name="Slide Number Placeholder 4">
            <a:extLst>
              <a:ext uri="{FF2B5EF4-FFF2-40B4-BE49-F238E27FC236}">
                <a16:creationId xmlns:a16="http://schemas.microsoft.com/office/drawing/2014/main" id="{3579D375-D589-0735-DFD0-717A0DAC6D8A}"/>
              </a:ext>
            </a:extLst>
          </p:cNvPr>
          <p:cNvSpPr>
            <a:spLocks noGrp="1"/>
          </p:cNvSpPr>
          <p:nvPr>
            <p:ph type="sldNum" idx="12"/>
          </p:nvPr>
        </p:nvSpPr>
        <p:spPr/>
        <p:txBody>
          <a:bodyPr/>
          <a:lstStyle/>
          <a:p>
            <a:fld id="{00000000-1234-1234-1234-123412341234}" type="slidenum">
              <a:rPr lang="en" smtClean="0"/>
              <a:pPr/>
              <a:t>8</a:t>
            </a:fld>
            <a:endParaRPr lang="en" dirty="0"/>
          </a:p>
        </p:txBody>
      </p:sp>
      <p:sp>
        <p:nvSpPr>
          <p:cNvPr id="6" name="Slide Number Placeholder 5">
            <a:extLst>
              <a:ext uri="{FF2B5EF4-FFF2-40B4-BE49-F238E27FC236}">
                <a16:creationId xmlns:a16="http://schemas.microsoft.com/office/drawing/2014/main" id="{6788E40E-E44B-001F-6471-48354D476828}"/>
              </a:ext>
            </a:extLst>
          </p:cNvPr>
          <p:cNvSpPr>
            <a:spLocks noGrp="1"/>
          </p:cNvSpPr>
          <p:nvPr>
            <p:ph type="sldNum" idx="3"/>
          </p:nvPr>
        </p:nvSpPr>
        <p:spPr/>
        <p:txBody>
          <a:bodyPr/>
          <a:lstStyle/>
          <a:p>
            <a:fld id="{00000000-1234-1234-1234-123412341234}" type="slidenum">
              <a:rPr lang="en" smtClean="0"/>
              <a:pPr/>
              <a:t>8</a:t>
            </a:fld>
            <a:endParaRPr lang="en" dirty="0"/>
          </a:p>
        </p:txBody>
      </p:sp>
      <p:sp>
        <p:nvSpPr>
          <p:cNvPr id="3" name="TextBox 2">
            <a:extLst>
              <a:ext uri="{FF2B5EF4-FFF2-40B4-BE49-F238E27FC236}">
                <a16:creationId xmlns:a16="http://schemas.microsoft.com/office/drawing/2014/main" id="{6B97722D-9972-86FC-5D1D-97CFA967C66A}"/>
              </a:ext>
            </a:extLst>
          </p:cNvPr>
          <p:cNvSpPr txBox="1"/>
          <p:nvPr/>
        </p:nvSpPr>
        <p:spPr>
          <a:xfrm>
            <a:off x="638354" y="1200007"/>
            <a:ext cx="8048445" cy="400110"/>
          </a:xfrm>
          <a:prstGeom prst="rect">
            <a:avLst/>
          </a:prstGeom>
          <a:noFill/>
        </p:spPr>
        <p:txBody>
          <a:bodyPr wrap="square" rtlCol="0">
            <a:spAutoFit/>
          </a:bodyPr>
          <a:lstStyle/>
          <a:p>
            <a:r>
              <a:rPr lang="en-US" sz="2000" b="1" dirty="0">
                <a:latin typeface="Roboto" panose="02000000000000000000" pitchFamily="2" charset="0"/>
                <a:ea typeface="Roboto" panose="02000000000000000000" pitchFamily="2" charset="0"/>
                <a:cs typeface="Roboto" panose="02000000000000000000" pitchFamily="2" charset="0"/>
              </a:rPr>
              <a:t>Staff Recommendation</a:t>
            </a:r>
          </a:p>
        </p:txBody>
      </p:sp>
    </p:spTree>
    <p:extLst>
      <p:ext uri="{BB962C8B-B14F-4D97-AF65-F5344CB8AC3E}">
        <p14:creationId xmlns:p14="http://schemas.microsoft.com/office/powerpoint/2010/main" val="3512726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265EA-77A9-5DE1-A504-8A46D98D5C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1EC645-E2FB-32DB-D451-4BE879BC5C4F}"/>
              </a:ext>
            </a:extLst>
          </p:cNvPr>
          <p:cNvSpPr>
            <a:spLocks noGrp="1"/>
          </p:cNvSpPr>
          <p:nvPr>
            <p:ph type="title"/>
          </p:nvPr>
        </p:nvSpPr>
        <p:spPr>
          <a:xfrm>
            <a:off x="714133" y="616807"/>
            <a:ext cx="7789600" cy="1166400"/>
          </a:xfrm>
        </p:spPr>
        <p:txBody>
          <a:bodyPr/>
          <a:lstStyle/>
          <a:p>
            <a:r>
              <a:rPr lang="en-US" dirty="0"/>
              <a:t>Return on investment (ROI) Determination Methods</a:t>
            </a:r>
          </a:p>
        </p:txBody>
      </p:sp>
      <p:sp>
        <p:nvSpPr>
          <p:cNvPr id="4" name="Text Placeholder 3">
            <a:extLst>
              <a:ext uri="{FF2B5EF4-FFF2-40B4-BE49-F238E27FC236}">
                <a16:creationId xmlns:a16="http://schemas.microsoft.com/office/drawing/2014/main" id="{0119B1A2-5E20-D60B-D755-ECC277631FE3}"/>
              </a:ext>
            </a:extLst>
          </p:cNvPr>
          <p:cNvSpPr>
            <a:spLocks noGrp="1"/>
          </p:cNvSpPr>
          <p:nvPr>
            <p:ph type="body" idx="2"/>
          </p:nvPr>
        </p:nvSpPr>
        <p:spPr>
          <a:xfrm>
            <a:off x="296363" y="1728988"/>
            <a:ext cx="11112682" cy="3648800"/>
          </a:xfrm>
        </p:spPr>
        <p:txBody>
          <a:bodyPr/>
          <a:lstStyle/>
          <a:p>
            <a:r>
              <a:rPr lang="en-US" sz="1800" dirty="0">
                <a:latin typeface="Roboto" panose="02000000000000000000" pitchFamily="2" charset="0"/>
                <a:ea typeface="Roboto" panose="02000000000000000000" pitchFamily="2" charset="0"/>
                <a:cs typeface="Roboto" panose="02000000000000000000" pitchFamily="2" charset="0"/>
              </a:rPr>
              <a:t> Adopt the State Fiscal Return Model</a:t>
            </a:r>
          </a:p>
          <a:p>
            <a:pPr lvl="1"/>
            <a:r>
              <a:rPr lang="en-US" sz="1800" dirty="0">
                <a:latin typeface="Roboto" panose="02000000000000000000" pitchFamily="2" charset="0"/>
                <a:ea typeface="Roboto" panose="02000000000000000000" pitchFamily="2" charset="0"/>
                <a:cs typeface="Roboto" panose="02000000000000000000" pitchFamily="2" charset="0"/>
              </a:rPr>
              <a:t>Based on inputs provided by the applicant in the Revised GO Virginia Outcomes Worksheet</a:t>
            </a:r>
          </a:p>
          <a:p>
            <a:pPr lvl="1"/>
            <a:r>
              <a:rPr lang="en-US" sz="1800" dirty="0">
                <a:latin typeface="Roboto" panose="02000000000000000000" pitchFamily="2" charset="0"/>
                <a:ea typeface="Roboto" panose="02000000000000000000" pitchFamily="2" charset="0"/>
                <a:cs typeface="Roboto" panose="02000000000000000000" pitchFamily="2" charset="0"/>
              </a:rPr>
              <a:t>Will reduce the burden on the applicant and simplify the application process</a:t>
            </a:r>
          </a:p>
          <a:p>
            <a:pPr lvl="1"/>
            <a:r>
              <a:rPr lang="en-US" sz="1800" dirty="0">
                <a:latin typeface="Roboto" panose="02000000000000000000" pitchFamily="2" charset="0"/>
                <a:ea typeface="Roboto" panose="02000000000000000000" pitchFamily="2" charset="0"/>
                <a:cs typeface="Roboto" panose="02000000000000000000" pitchFamily="2" charset="0"/>
              </a:rPr>
              <a:t>DHCD staff will perform the analysis and convert these inputs into jobs based on the Outcome-to-Employment Conversation Methodology </a:t>
            </a:r>
          </a:p>
          <a:p>
            <a:pPr lvl="1"/>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rPr>
              <a:t>Will provide an estimate of the year the </a:t>
            </a:r>
            <a:r>
              <a:rPr lang="en-US" sz="1800" dirty="0">
                <a:latin typeface="Roboto" panose="02000000000000000000" pitchFamily="2" charset="0"/>
                <a:ea typeface="Roboto" panose="02000000000000000000" pitchFamily="2" charset="0"/>
                <a:cs typeface="Roboto" panose="02000000000000000000" pitchFamily="2" charset="0"/>
              </a:rPr>
              <a:t>project is expected to have a positive return</a:t>
            </a:r>
          </a:p>
          <a:p>
            <a:pPr lvl="1"/>
            <a:r>
              <a:rPr lang="en-US" sz="1800" dirty="0">
                <a:latin typeface="Roboto" panose="02000000000000000000" pitchFamily="2" charset="0"/>
                <a:ea typeface="Roboto" panose="02000000000000000000" pitchFamily="2" charset="0"/>
                <a:cs typeface="Roboto" panose="02000000000000000000" pitchFamily="2" charset="0"/>
              </a:rPr>
              <a:t>Addresses the JLARC concern regarding inexperienced applicants and the generic template</a:t>
            </a:r>
          </a:p>
          <a:p>
            <a:pPr lvl="1"/>
            <a:r>
              <a:rPr lang="en-US" sz="1800" dirty="0">
                <a:latin typeface="Roboto" panose="02000000000000000000" pitchFamily="2" charset="0"/>
                <a:ea typeface="Roboto" panose="02000000000000000000" pitchFamily="2" charset="0"/>
                <a:cs typeface="Roboto" panose="02000000000000000000" pitchFamily="2" charset="0"/>
              </a:rPr>
              <a:t>For projects projected to have break-even more than five years out, a third-party evaluation will be sought to validate inputs and perform a more in-depth analysis</a:t>
            </a:r>
            <a:br>
              <a:rPr lang="en-US" sz="1800" dirty="0">
                <a:latin typeface="Roboto" panose="02000000000000000000" pitchFamily="2" charset="0"/>
                <a:ea typeface="Roboto" panose="02000000000000000000" pitchFamily="2" charset="0"/>
                <a:cs typeface="Roboto" panose="02000000000000000000" pitchFamily="2" charset="0"/>
              </a:rPr>
            </a:br>
            <a:endParaRPr lang="en-US" sz="1800" dirty="0">
              <a:latin typeface="Roboto" panose="02000000000000000000" pitchFamily="2" charset="0"/>
              <a:ea typeface="Roboto" panose="02000000000000000000" pitchFamily="2" charset="0"/>
              <a:cs typeface="Roboto" panose="02000000000000000000" pitchFamily="2" charset="0"/>
            </a:endParaRPr>
          </a:p>
          <a:p>
            <a:pPr marL="220128" indent="0">
              <a:buNone/>
            </a:pPr>
            <a:r>
              <a:rPr lang="en-US" sz="2000" i="1" dirty="0">
                <a:latin typeface="Roboto" panose="02000000000000000000" pitchFamily="2" charset="0"/>
                <a:ea typeface="Roboto" panose="02000000000000000000" pitchFamily="2" charset="0"/>
                <a:cs typeface="Roboto" panose="02000000000000000000" pitchFamily="2" charset="0"/>
              </a:rPr>
              <a:t>	</a:t>
            </a:r>
          </a:p>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	</a:t>
            </a:r>
          </a:p>
        </p:txBody>
      </p:sp>
      <p:sp>
        <p:nvSpPr>
          <p:cNvPr id="5" name="Slide Number Placeholder 4">
            <a:extLst>
              <a:ext uri="{FF2B5EF4-FFF2-40B4-BE49-F238E27FC236}">
                <a16:creationId xmlns:a16="http://schemas.microsoft.com/office/drawing/2014/main" id="{986A491A-FCE9-574C-9F84-3C7999EF32B3}"/>
              </a:ext>
            </a:extLst>
          </p:cNvPr>
          <p:cNvSpPr>
            <a:spLocks noGrp="1"/>
          </p:cNvSpPr>
          <p:nvPr>
            <p:ph type="sldNum" idx="12"/>
          </p:nvPr>
        </p:nvSpPr>
        <p:spPr/>
        <p:txBody>
          <a:bodyPr/>
          <a:lstStyle/>
          <a:p>
            <a:fld id="{00000000-1234-1234-1234-123412341234}" type="slidenum">
              <a:rPr lang="en" smtClean="0"/>
              <a:pPr/>
              <a:t>9</a:t>
            </a:fld>
            <a:endParaRPr lang="en" dirty="0"/>
          </a:p>
        </p:txBody>
      </p:sp>
      <p:sp>
        <p:nvSpPr>
          <p:cNvPr id="6" name="Slide Number Placeholder 5">
            <a:extLst>
              <a:ext uri="{FF2B5EF4-FFF2-40B4-BE49-F238E27FC236}">
                <a16:creationId xmlns:a16="http://schemas.microsoft.com/office/drawing/2014/main" id="{8496A26D-0321-9B27-8D89-BDB62A4B425D}"/>
              </a:ext>
            </a:extLst>
          </p:cNvPr>
          <p:cNvSpPr>
            <a:spLocks noGrp="1"/>
          </p:cNvSpPr>
          <p:nvPr>
            <p:ph type="sldNum" idx="3"/>
          </p:nvPr>
        </p:nvSpPr>
        <p:spPr/>
        <p:txBody>
          <a:bodyPr/>
          <a:lstStyle/>
          <a:p>
            <a:fld id="{00000000-1234-1234-1234-123412341234}" type="slidenum">
              <a:rPr lang="en" smtClean="0"/>
              <a:pPr/>
              <a:t>9</a:t>
            </a:fld>
            <a:endParaRPr lang="en" dirty="0"/>
          </a:p>
        </p:txBody>
      </p:sp>
      <p:sp>
        <p:nvSpPr>
          <p:cNvPr id="3" name="TextBox 2">
            <a:extLst>
              <a:ext uri="{FF2B5EF4-FFF2-40B4-BE49-F238E27FC236}">
                <a16:creationId xmlns:a16="http://schemas.microsoft.com/office/drawing/2014/main" id="{1F680C80-5190-9B02-8BB0-12D0B31F24F8}"/>
              </a:ext>
            </a:extLst>
          </p:cNvPr>
          <p:cNvSpPr txBox="1"/>
          <p:nvPr/>
        </p:nvSpPr>
        <p:spPr>
          <a:xfrm>
            <a:off x="638354" y="1200007"/>
            <a:ext cx="8048445" cy="400110"/>
          </a:xfrm>
          <a:prstGeom prst="rect">
            <a:avLst/>
          </a:prstGeom>
          <a:noFill/>
        </p:spPr>
        <p:txBody>
          <a:bodyPr wrap="square" rtlCol="0">
            <a:spAutoFit/>
          </a:bodyPr>
          <a:lstStyle/>
          <a:p>
            <a:r>
              <a:rPr lang="en-US" sz="2000" b="1" dirty="0">
                <a:latin typeface="Roboto" panose="02000000000000000000" pitchFamily="2" charset="0"/>
                <a:ea typeface="Roboto" panose="02000000000000000000" pitchFamily="2" charset="0"/>
                <a:cs typeface="Roboto" panose="02000000000000000000" pitchFamily="2" charset="0"/>
              </a:rPr>
              <a:t>Staff Recommendation</a:t>
            </a:r>
          </a:p>
        </p:txBody>
      </p:sp>
    </p:spTree>
    <p:extLst>
      <p:ext uri="{BB962C8B-B14F-4D97-AF65-F5344CB8AC3E}">
        <p14:creationId xmlns:p14="http://schemas.microsoft.com/office/powerpoint/2010/main" val="3302554536"/>
      </p:ext>
    </p:extLst>
  </p:cSld>
  <p:clrMapOvr>
    <a:masterClrMapping/>
  </p:clrMapOvr>
</p:sld>
</file>

<file path=ppt/theme/theme1.xml><?xml version="1.0" encoding="utf-8"?>
<a:theme xmlns:a="http://schemas.openxmlformats.org/drawingml/2006/main" name="Office Theme">
  <a:themeElements>
    <a:clrScheme name="Office">
      <a:dk1>
        <a:srgbClr val="21325E"/>
      </a:dk1>
      <a:lt1>
        <a:srgbClr val="FFFFFF"/>
      </a:lt1>
      <a:dk2>
        <a:srgbClr val="21325E"/>
      </a:dk2>
      <a:lt2>
        <a:srgbClr val="595959"/>
      </a:lt2>
      <a:accent1>
        <a:srgbClr val="1974BD"/>
      </a:accent1>
      <a:accent2>
        <a:srgbClr val="2D6694"/>
      </a:accent2>
      <a:accent3>
        <a:srgbClr val="F49239"/>
      </a:accent3>
      <a:accent4>
        <a:srgbClr val="77B864"/>
      </a:accent4>
      <a:accent5>
        <a:srgbClr val="797979"/>
      </a:accent5>
      <a:accent6>
        <a:srgbClr val="E4E4E4"/>
      </a:accent6>
      <a:hlink>
        <a:srgbClr val="00B0F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232d076-e911-4e72-a2db-60bf43123b52" xsi:nil="true"/>
    <lcf76f155ced4ddcb4097134ff3c332f xmlns="5914029d-c2c2-44d6-b007-262d608e45b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B4DBA745E4C459C5720AAE4F42A5E" ma:contentTypeVersion="12" ma:contentTypeDescription="Create a new document." ma:contentTypeScope="" ma:versionID="44beab05a37df971fb8883f55b88a179">
  <xsd:schema xmlns:xsd="http://www.w3.org/2001/XMLSchema" xmlns:xs="http://www.w3.org/2001/XMLSchema" xmlns:p="http://schemas.microsoft.com/office/2006/metadata/properties" xmlns:ns2="5914029d-c2c2-44d6-b007-262d608e45ba" xmlns:ns3="6232d076-e911-4e72-a2db-60bf43123b52" targetNamespace="http://schemas.microsoft.com/office/2006/metadata/properties" ma:root="true" ma:fieldsID="97b82551e622db768addee09c1191d2a" ns2:_="" ns3:_="">
    <xsd:import namespace="5914029d-c2c2-44d6-b007-262d608e45ba"/>
    <xsd:import namespace="6232d076-e911-4e72-a2db-60bf43123b52"/>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14029d-c2c2-44d6-b007-262d608e45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32d076-e911-4e72-a2db-60bf43123b5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ce6b130b-1a8a-40b5-8989-d4a5d059cff9}" ma:internalName="TaxCatchAll" ma:showField="CatchAllData" ma:web="6232d076-e911-4e72-a2db-60bf43123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51B8D5-16DD-4AEC-9343-C8F88AD54162}">
  <ds:schemaRefs>
    <ds:schemaRef ds:uri="http://schemas.microsoft.com/office/2006/metadata/properties"/>
    <ds:schemaRef ds:uri="http://schemas.microsoft.com/office/infopath/2007/PartnerControls"/>
    <ds:schemaRef ds:uri="6232d076-e911-4e72-a2db-60bf43123b52"/>
    <ds:schemaRef ds:uri="5914029d-c2c2-44d6-b007-262d608e45ba"/>
  </ds:schemaRefs>
</ds:datastoreItem>
</file>

<file path=customXml/itemProps2.xml><?xml version="1.0" encoding="utf-8"?>
<ds:datastoreItem xmlns:ds="http://schemas.openxmlformats.org/officeDocument/2006/customXml" ds:itemID="{DD552699-7102-4471-83FC-9FB0607C9D57}">
  <ds:schemaRefs>
    <ds:schemaRef ds:uri="http://schemas.microsoft.com/sharepoint/v3/contenttype/forms"/>
  </ds:schemaRefs>
</ds:datastoreItem>
</file>

<file path=customXml/itemProps3.xml><?xml version="1.0" encoding="utf-8"?>
<ds:datastoreItem xmlns:ds="http://schemas.openxmlformats.org/officeDocument/2006/customXml" ds:itemID="{64DE2A09-22F8-4072-9476-E3AB22A302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14029d-c2c2-44d6-b007-262d608e45ba"/>
    <ds:schemaRef ds:uri="6232d076-e911-4e72-a2db-60bf43123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2693</TotalTime>
  <Words>1440</Words>
  <Application>Microsoft Office PowerPoint</Application>
  <PresentationFormat>Widescreen</PresentationFormat>
  <Paragraphs>195</Paragraphs>
  <Slides>25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Roboto</vt:lpstr>
      <vt:lpstr>Office Theme</vt:lpstr>
      <vt:lpstr>PowerPoint Presentation</vt:lpstr>
      <vt:lpstr>PowerPoint Presentation</vt:lpstr>
      <vt:lpstr>Program Performance and Evaluation Committee </vt:lpstr>
      <vt:lpstr>II.  CONSENT AGENDA – Action Item  a.  Approval of March 24, 2026 Meeting Minutes    </vt:lpstr>
      <vt:lpstr>III.  JLARC Recommendation #12 – Return on Investment (ROI) Model Discussion  a.  DHCD program guidelines and application amendments  b.  Award threshold determination – No threshold for Board  approved  projects  b.  Return on Investment (ROI) determination methods   i.  State Fiscal Return Model    1.  Break Even Analysis Tool     a. DHCD staff performed using applicant inputs     b. Third-party evaluation if the break-even is greater      than 5 years   ii.  Next steps (Administrative Guidelines)    1.  Revised GO Virginia Core Outcomes Worksheet    2.  Outcomes-to-Employment Conversion Methodology    3.  Regional Training Q&amp;A Sessions              </vt:lpstr>
      <vt:lpstr>JLARC Recommendations for Review b. JLARC Recommendation #12 – Return on Investment (ROI)</vt:lpstr>
      <vt:lpstr>Application amendment</vt:lpstr>
      <vt:lpstr>Award Threshold Determination</vt:lpstr>
      <vt:lpstr>Return on investment (ROI) Determination Methods</vt:lpstr>
      <vt:lpstr>State Fiscal Return Model </vt:lpstr>
      <vt:lpstr>State Fiscal Return Model - Implementation</vt:lpstr>
      <vt:lpstr>IV.  FY26Q3 CLOSED PROJECT REVIEW   a.  Implementation  b.  Planning, Feasibility, and Small-Scale Pilot    </vt:lpstr>
      <vt:lpstr>Closed Project Review</vt:lpstr>
      <vt:lpstr>Closed Project Review</vt:lpstr>
      <vt:lpstr>Closed Project Review</vt:lpstr>
      <vt:lpstr>Closed Project Review</vt:lpstr>
      <vt:lpstr>Closed Project Review</vt:lpstr>
      <vt:lpstr>Closed Project Review</vt:lpstr>
      <vt:lpstr>Closed Project Review</vt:lpstr>
      <vt:lpstr>Closed Project Review</vt:lpstr>
      <vt:lpstr>Closed Project Review</vt:lpstr>
      <vt:lpstr>Closed Project Review</vt:lpstr>
      <vt:lpstr>V.  PROJECT EVALUATION RFP UPDATE      </vt:lpstr>
      <vt:lpstr>VII.  NEXT MEETING (in-person)   a.  Time and Location TBD    </vt:lpstr>
      <vt:lpstr>PowerPoint Presentation</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 Investment Strategies</dc:title>
  <dc:creator>Dunnigan, Sara (DHCD)</dc:creator>
  <cp:lastModifiedBy>Gammel, Billy (DHCD)</cp:lastModifiedBy>
  <cp:revision>51</cp:revision>
  <dcterms:created xsi:type="dcterms:W3CDTF">2023-09-10T21:39:09Z</dcterms:created>
  <dcterms:modified xsi:type="dcterms:W3CDTF">2026-05-29T15:52:50Z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0x0101000DEB4DBA745E4C459C5720AAE4F42A5E</vt:lpwstr>
  </property>
</Properties>
</file>